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8" r:id="rId3"/>
    <p:sldId id="420" r:id="rId4"/>
    <p:sldId id="347" r:id="rId5"/>
    <p:sldId id="421" r:id="rId6"/>
    <p:sldId id="402" r:id="rId7"/>
    <p:sldId id="340" r:id="rId8"/>
    <p:sldId id="309" r:id="rId9"/>
    <p:sldId id="403" r:id="rId10"/>
    <p:sldId id="343" r:id="rId11"/>
    <p:sldId id="344" r:id="rId12"/>
    <p:sldId id="371" r:id="rId13"/>
    <p:sldId id="427" r:id="rId14"/>
    <p:sldId id="311" r:id="rId15"/>
    <p:sldId id="372" r:id="rId16"/>
    <p:sldId id="395" r:id="rId17"/>
    <p:sldId id="375" r:id="rId18"/>
    <p:sldId id="381" r:id="rId19"/>
  </p:sldIdLst>
  <p:sldSz cx="9144000" cy="6858000" type="screen4x3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pos="7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4" autoAdjust="0"/>
    <p:restoredTop sz="95461" autoAdjust="0"/>
  </p:normalViewPr>
  <p:slideViewPr>
    <p:cSldViewPr showGuides="1"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  <p:guide pos="7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465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288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654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2763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526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3071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805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173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852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334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871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053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951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34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276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881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7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E3BD51F4-6DD1-4B13-87B6-9DD97D12864F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1893" y="6356352"/>
            <a:ext cx="457200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B9D3E0-BBC4-4F33-8574-97678470AE08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26B358-48F2-46B3-8CAC-16AEF25AF4E6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609CBF-9747-4AEB-82C7-387E10E4E8D3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F886A0F-6049-4271-9331-EB1EA2811F2C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2012" y="6356352"/>
            <a:ext cx="457200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54E185-5329-45FB-8426-C27DC921D947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24BBBF-EFF9-4FFC-A2ED-6D1692057A37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E6216-1211-4EFB-94F8-622D59E7586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24CFA4-7197-4556-AB75-289AF7338966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5A10CC-D6A2-4D83-9EE1-0A240BD45A04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09DE662-8981-4131-B209-C4CE057DFE3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0FB2A9E8-C9C1-4B1E-B8E3-415B48C4983B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7272809" cy="2304256"/>
          </a:xfrm>
        </p:spPr>
        <p:txBody>
          <a:bodyPr rtlCol="0"/>
          <a:lstStyle/>
          <a:p>
            <a:pPr algn="ctr"/>
            <a:r>
              <a:rPr lang="ru-RU" b="1" dirty="0" smtClean="0"/>
              <a:t>ОСНОВЫ ФИНАНСОВОЙ МАТЕМАТИКИ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41915"/>
            <a:ext cx="7056784" cy="1116085"/>
          </a:xfrm>
        </p:spPr>
        <p:txBody>
          <a:bodyPr rtlCol="0">
            <a:normAutofit fontScale="70000" lnSpcReduction="20000"/>
          </a:bodyPr>
          <a:lstStyle/>
          <a:p>
            <a:pPr algn="r"/>
            <a:r>
              <a:rPr lang="ru-RU" dirty="0"/>
              <a:t>Учитель </a:t>
            </a:r>
            <a:r>
              <a:rPr lang="ru-RU" dirty="0" smtClean="0"/>
              <a:t>математики </a:t>
            </a:r>
          </a:p>
          <a:p>
            <a:pPr algn="r"/>
            <a:r>
              <a:rPr lang="ru-RU" dirty="0" smtClean="0"/>
              <a:t>ГБОУ </a:t>
            </a:r>
            <a:r>
              <a:rPr lang="ru-RU" dirty="0"/>
              <a:t>СОШ </a:t>
            </a:r>
            <a:r>
              <a:rPr lang="ru-RU" dirty="0" smtClean="0"/>
              <a:t>№ 383</a:t>
            </a:r>
            <a:endParaRPr lang="ru-RU" dirty="0"/>
          </a:p>
          <a:p>
            <a:pPr algn="r"/>
            <a:r>
              <a:rPr lang="ru-RU" dirty="0"/>
              <a:t>Красносельского района Санкт-Петербурга</a:t>
            </a:r>
          </a:p>
          <a:p>
            <a:pPr algn="r"/>
            <a:r>
              <a:rPr lang="ru-RU" dirty="0" err="1"/>
              <a:t>Мышинская</a:t>
            </a:r>
            <a:r>
              <a:rPr lang="ru-RU" dirty="0"/>
              <a:t> Екатерина Владимировна</a:t>
            </a:r>
          </a:p>
          <a:p>
            <a:pPr algn="r"/>
            <a:endParaRPr lang="ru-RU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3" y="3907067"/>
            <a:ext cx="626469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3600" b="1" dirty="0" smtClean="0"/>
              <a:t>Модуль «Вклады»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61243" y="233542"/>
            <a:ext cx="7573158" cy="459154"/>
          </a:xfrm>
        </p:spPr>
        <p:txBody>
          <a:bodyPr rtlCol="0">
            <a:noAutofit/>
          </a:bodyPr>
          <a:lstStyle/>
          <a:p>
            <a:pPr algn="ctr"/>
            <a:r>
              <a:rPr lang="ru-RU" sz="2900" b="1" dirty="0"/>
              <a:t>Вклад </a:t>
            </a:r>
            <a:r>
              <a:rPr lang="en-US" sz="2900" b="1" dirty="0"/>
              <a:t>2</a:t>
            </a:r>
            <a:r>
              <a:rPr lang="ru-RU" sz="2900" b="1" dirty="0"/>
              <a:t>. </a:t>
            </a:r>
            <a:r>
              <a:rPr lang="en-US" sz="2900" b="1" dirty="0"/>
              <a:t>C</a:t>
            </a:r>
            <a:r>
              <a:rPr lang="ru-RU" sz="2900" b="1" dirty="0"/>
              <a:t>ложные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10</a:t>
            </a:fld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56774" y="882805"/>
            <a:ext cx="75768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Рассмотрим 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последовательность 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чисел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:</a:t>
            </a:r>
            <a:endParaRPr lang="ru-RU" sz="2800" dirty="0">
              <a:solidFill>
                <a:schemeClr val="tx2"/>
              </a:solidFill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790" y="4038719"/>
                <a:ext cx="4320480" cy="7053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400" b="1" dirty="0" smtClean="0">
                        <a:solidFill>
                          <a:schemeClr val="tx2"/>
                        </a:solidFill>
                        <a:ea typeface="Calibri" panose="020F0502020204030204" pitchFamily="34" charset="0"/>
                      </a:rPr>
                      <m:t>b</m:t>
                    </m:r>
                    <m:r>
                      <m:rPr>
                        <m:nor/>
                      </m:rPr>
                      <a:rPr lang="en-US" sz="4400" b="1" baseline="-25000" dirty="0" smtClean="0">
                        <a:solidFill>
                          <a:schemeClr val="tx2"/>
                        </a:solidFill>
                        <a:ea typeface="Calibri" panose="020F050202020403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ru-RU" sz="4400" b="1" dirty="0" smtClean="0">
                        <a:solidFill>
                          <a:schemeClr val="tx2"/>
                        </a:solidFill>
                        <a:ea typeface="Calibri" panose="020F050202020403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4400" b="1" dirty="0" smtClean="0">
                        <a:solidFill>
                          <a:schemeClr val="tx2"/>
                        </a:solidFill>
                        <a:ea typeface="Calibri" panose="020F0502020204030204" pitchFamily="34" charset="0"/>
                      </a:rPr>
                      <m:t>b</m:t>
                    </m:r>
                    <m:r>
                      <m:rPr>
                        <m:nor/>
                      </m:rPr>
                      <a:rPr lang="ru-RU" sz="4400" b="1" baseline="-25000" dirty="0" smtClean="0">
                        <a:solidFill>
                          <a:schemeClr val="tx2"/>
                        </a:solidFill>
                        <a:ea typeface="Calibri" panose="020F0502020204030204" pitchFamily="34" charset="0"/>
                      </a:rPr>
                      <m:t>1</m:t>
                    </m:r>
                    <m:r>
                      <a:rPr lang="ru-RU" sz="4400" b="1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×</m:t>
                    </m:r>
                    <m:sSup>
                      <m:sSupPr>
                        <m:ctrlP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4400" b="1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𝐪</m:t>
                        </m:r>
                      </m:e>
                      <m:sup>
                        <m: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(</m:t>
                        </m:r>
                        <m: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𝒏</m:t>
                        </m:r>
                        <m: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−</m:t>
                        </m:r>
                        <m: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</m:t>
                        </m:r>
                        <m:r>
                          <a:rPr lang="en-US" sz="44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sz="4400" dirty="0" smtClean="0">
                    <a:solidFill>
                      <a:schemeClr val="tx2"/>
                    </a:solidFill>
                  </a:rPr>
                  <a:t>,</a:t>
                </a:r>
                <a:endParaRPr lang="ru-RU" sz="4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790" y="4038719"/>
                <a:ext cx="4320480" cy="705321"/>
              </a:xfrm>
              <a:prstGeom prst="rect">
                <a:avLst/>
              </a:prstGeom>
              <a:blipFill rotWithShape="0">
                <a:blip r:embed="rId3"/>
                <a:stretch>
                  <a:fillRect t="-20870" r="-1410" b="-46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956775" y="5247772"/>
            <a:ext cx="75768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где </a:t>
            </a:r>
            <a:r>
              <a:rPr lang="en-US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b</a:t>
            </a:r>
            <a:r>
              <a:rPr lang="ru-RU" sz="3000" baseline="-25000" dirty="0" smtClean="0">
                <a:solidFill>
                  <a:schemeClr val="tx2"/>
                </a:solidFill>
                <a:ea typeface="Calibri" panose="020F0502020204030204" pitchFamily="34" charset="0"/>
              </a:rPr>
              <a:t>1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 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= 700</a:t>
            </a:r>
            <a:r>
              <a:rPr lang="en-US" sz="3000" dirty="0">
                <a:solidFill>
                  <a:schemeClr val="tx2"/>
                </a:solidFill>
                <a:ea typeface="Calibri" panose="020F0502020204030204" pitchFamily="34" charset="0"/>
              </a:rPr>
              <a:t> 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000, </a:t>
            </a:r>
            <a:r>
              <a:rPr lang="en-US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q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 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= </a:t>
            </a:r>
            <a:r>
              <a:rPr lang="en-US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1,02</a:t>
            </a:r>
            <a:endParaRPr lang="ru-RU" sz="30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56774" y="2582590"/>
            <a:ext cx="75768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Полученный 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ряд чисел представляет собой 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геометрическую </a:t>
            </a:r>
            <a:r>
              <a:rPr lang="ru-RU" sz="3000" dirty="0">
                <a:solidFill>
                  <a:schemeClr val="tx2"/>
                </a:solidFill>
                <a:ea typeface="Calibri" panose="020F0502020204030204" pitchFamily="34" charset="0"/>
              </a:rPr>
              <a:t>прогрессию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:</a:t>
            </a:r>
            <a:endParaRPr lang="ru-RU" sz="3000" dirty="0">
              <a:solidFill>
                <a:schemeClr val="tx2"/>
              </a:solidFill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1745164"/>
            <a:ext cx="7576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ea typeface="Calibri" panose="020F0502020204030204" pitchFamily="34" charset="0"/>
              </a:rPr>
              <a:t>700</a:t>
            </a:r>
            <a:r>
              <a:rPr lang="ru-RU" sz="2400" dirty="0">
                <a:solidFill>
                  <a:schemeClr val="tx2"/>
                </a:solidFill>
                <a:ea typeface="Calibri" panose="020F0502020204030204" pitchFamily="34" charset="0"/>
              </a:rPr>
              <a:t> 000; 714 000; 728 280; </a:t>
            </a:r>
            <a:r>
              <a:rPr lang="ru-RU" sz="2400" dirty="0" smtClean="0">
                <a:solidFill>
                  <a:schemeClr val="tx2"/>
                </a:solidFill>
                <a:ea typeface="Calibri" panose="020F0502020204030204" pitchFamily="34" charset="0"/>
              </a:rPr>
              <a:t> 742</a:t>
            </a:r>
            <a:r>
              <a:rPr lang="ru-RU" sz="2400" dirty="0">
                <a:solidFill>
                  <a:schemeClr val="tx2"/>
                </a:solidFill>
                <a:ea typeface="Calibri" panose="020F0502020204030204" pitchFamily="34" charset="0"/>
              </a:rPr>
              <a:t> 845,6; </a:t>
            </a:r>
            <a:r>
              <a:rPr lang="ru-RU" sz="2400" dirty="0" smtClean="0">
                <a:solidFill>
                  <a:schemeClr val="tx2"/>
                </a:solidFill>
                <a:ea typeface="Calibri" panose="020F0502020204030204" pitchFamily="34" charset="0"/>
              </a:rPr>
              <a:t>  757 </a:t>
            </a:r>
            <a:r>
              <a:rPr lang="ru-RU" sz="2400" dirty="0">
                <a:solidFill>
                  <a:schemeClr val="tx2"/>
                </a:solidFill>
                <a:ea typeface="Calibri" panose="020F0502020204030204" pitchFamily="34" charset="0"/>
              </a:rPr>
              <a:t>702,51</a:t>
            </a:r>
          </a:p>
        </p:txBody>
      </p:sp>
    </p:spTree>
    <p:extLst>
      <p:ext uri="{BB962C8B-B14F-4D97-AF65-F5344CB8AC3E}">
        <p14:creationId xmlns:p14="http://schemas.microsoft.com/office/powerpoint/2010/main" val="16279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61243" y="233542"/>
            <a:ext cx="7573158" cy="459154"/>
          </a:xfrm>
        </p:spPr>
        <p:txBody>
          <a:bodyPr rtlCol="0">
            <a:noAutofit/>
          </a:bodyPr>
          <a:lstStyle/>
          <a:p>
            <a:pPr algn="ctr"/>
            <a:r>
              <a:rPr lang="ru-RU" sz="2900" b="1" dirty="0"/>
              <a:t>Вклад 2. Сложные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146814"/>
            <a:ext cx="75768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en-US" sz="2800" dirty="0" err="1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</a:t>
            </a:r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800" dirty="0">
              <a:solidFill>
                <a:schemeClr val="tx2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800" baseline="-250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ru-RU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первоначальная сумма вклада;</a:t>
            </a:r>
          </a:p>
          <a:p>
            <a:pPr algn="just"/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ru-RU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% - банк обязуется выплачивать вкладчику за каждый период;</a:t>
            </a:r>
          </a:p>
          <a:p>
            <a:pPr algn="just"/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количество раз начисленных процентов;</a:t>
            </a:r>
          </a:p>
          <a:p>
            <a:pPr algn="just"/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</a:rPr>
              <a:t>S</a:t>
            </a:r>
            <a:r>
              <a:rPr lang="en-US" sz="2800" baseline="-25000" dirty="0">
                <a:solidFill>
                  <a:schemeClr val="tx2"/>
                </a:solidFill>
                <a:ea typeface="Calibri" panose="020F0502020204030204" pitchFamily="34" charset="0"/>
              </a:rPr>
              <a:t>n</a:t>
            </a:r>
            <a:r>
              <a:rPr lang="ru-RU" sz="2800" dirty="0">
                <a:solidFill>
                  <a:schemeClr val="tx2"/>
                </a:solidFill>
                <a:ea typeface="Calibri" panose="020F0502020204030204" pitchFamily="34" charset="0"/>
              </a:rPr>
              <a:t> – сумма на вкладе на конец </a:t>
            </a:r>
            <a:r>
              <a:rPr lang="en-US" sz="2800" dirty="0">
                <a:solidFill>
                  <a:schemeClr val="tx2"/>
                </a:solidFill>
                <a:ea typeface="Calibri" panose="020F0502020204030204" pitchFamily="34" charset="0"/>
              </a:rPr>
              <a:t>n</a:t>
            </a:r>
            <a:r>
              <a:rPr lang="ru-RU" sz="2800" dirty="0">
                <a:solidFill>
                  <a:schemeClr val="tx2"/>
                </a:solidFill>
                <a:ea typeface="Calibri" panose="020F0502020204030204" pitchFamily="34" charset="0"/>
              </a:rPr>
              <a:t>-ого периода.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56775" y="1183355"/>
            <a:ext cx="7576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Выведите формулу расчета суммы вклада через </a:t>
            </a:r>
            <a:r>
              <a:rPr lang="en-US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n</a:t>
            </a:r>
            <a:r>
              <a:rPr lang="ru-RU" sz="3000" dirty="0" smtClean="0">
                <a:solidFill>
                  <a:schemeClr val="tx2"/>
                </a:solidFill>
                <a:ea typeface="Calibri" panose="020F0502020204030204" pitchFamily="34" charset="0"/>
              </a:rPr>
              <a:t> периодов</a:t>
            </a:r>
            <a:endParaRPr lang="ru-RU" sz="30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448741" y="2199018"/>
                <a:ext cx="4766561" cy="995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𝐒</m:t>
                    </m:r>
                  </m:oMath>
                </a14:m>
                <a:r>
                  <a:rPr lang="en-US" sz="44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en-US" sz="4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sz="44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sz="44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4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ru-RU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4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4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ru-RU" sz="4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𝐩</m:t>
                            </m:r>
                          </m:num>
                          <m:den>
                            <m:r>
                              <a:rPr lang="en-US" sz="4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en-US" sz="4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𝐧</m:t>
                        </m:r>
                      </m:sup>
                    </m:sSup>
                  </m:oMath>
                </a14:m>
                <a:endParaRPr lang="ru-RU" sz="4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741" y="2199018"/>
                <a:ext cx="4766561" cy="995337"/>
              </a:xfrm>
              <a:prstGeom prst="rect">
                <a:avLst/>
              </a:prstGeom>
              <a:blipFill rotWithShape="0">
                <a:blip r:embed="rId3"/>
                <a:stretch>
                  <a:fillRect t="-5521" b="-13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18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115615" y="407259"/>
            <a:ext cx="7423479" cy="573469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/>
              <a:t>Притча «Богатые люди»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5" y="1129383"/>
            <a:ext cx="7560841" cy="47705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/>
              <a:t>Однажды богач решил взять своего маленького сына в деревню, чтобы показать, какими бедными бывают люди. Они провели день и ночь на ферме, в кругу очень бедной семьи.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Вернувшись </a:t>
            </a:r>
            <a:r>
              <a:rPr lang="ru-RU" sz="2000" dirty="0"/>
              <a:t>домой, отец спросил сынишку, понравилось ли ему путешествие.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— </a:t>
            </a:r>
            <a:r>
              <a:rPr lang="ru-RU" sz="2000" dirty="0"/>
              <a:t>Было замечательно, папа! — сказал он.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— </a:t>
            </a:r>
            <a:r>
              <a:rPr lang="ru-RU" sz="2000" dirty="0"/>
              <a:t>И что тебе показала наша поездка?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— </a:t>
            </a:r>
            <a:r>
              <a:rPr lang="ru-RU" sz="2000" dirty="0"/>
              <a:t>Я увидел, что у нас одна собака в доме, а у них — четыре пса. У нас есть бассейн в саду, а у них — бухта, из которой видно бескрайнее море. Мы освещаем ночью свой сад лампочками, а им светят звезды.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Отец </a:t>
            </a:r>
            <a:r>
              <a:rPr lang="ru-RU" sz="2000" dirty="0"/>
              <a:t>от такого ответа лишился дара речи, а сын добавил: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/>
              <a:t>— </a:t>
            </a:r>
            <a:r>
              <a:rPr lang="ru-RU" sz="2000" dirty="0"/>
              <a:t>Спасибо, папа, что показал мне, насколько богатыми могут быть люди.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54784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115615" y="407259"/>
            <a:ext cx="7423479" cy="573469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Задания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0499" y="1196752"/>
            <a:ext cx="7562802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</a:rPr>
              <a:t>Задание </a:t>
            </a:r>
            <a:r>
              <a:rPr lang="ru-RU" sz="2000" b="1" dirty="0" smtClean="0">
                <a:solidFill>
                  <a:schemeClr val="tx2"/>
                </a:solidFill>
              </a:rPr>
              <a:t>1. </a:t>
            </a:r>
            <a:r>
              <a:rPr lang="ru-RU" sz="2000" dirty="0" smtClean="0">
                <a:solidFill>
                  <a:schemeClr val="tx2"/>
                </a:solidFill>
              </a:rPr>
              <a:t>Коммерческий </a:t>
            </a:r>
            <a:r>
              <a:rPr lang="ru-RU" sz="2000" dirty="0">
                <a:solidFill>
                  <a:schemeClr val="tx2"/>
                </a:solidFill>
              </a:rPr>
              <a:t>банк «Зеро» начисляет по вкладам с капитализацией ежегодно 5,5% годовых. Вкладчик внес в банк </a:t>
            </a:r>
            <a:r>
              <a:rPr lang="ru-RU" sz="2000" dirty="0" smtClean="0">
                <a:solidFill>
                  <a:schemeClr val="tx2"/>
                </a:solidFill>
              </a:rPr>
              <a:t>1 000 000 </a:t>
            </a:r>
            <a:r>
              <a:rPr lang="ru-RU" sz="2000" dirty="0">
                <a:solidFill>
                  <a:schemeClr val="tx2"/>
                </a:solidFill>
              </a:rPr>
              <a:t>рублей. Какой станет сумма вклада через 3 года?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0499" y="2822393"/>
            <a:ext cx="756280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Задание 2. </a:t>
            </a:r>
            <a:r>
              <a:rPr lang="ru-RU" sz="2000" dirty="0" smtClean="0">
                <a:solidFill>
                  <a:schemeClr val="tx2"/>
                </a:solidFill>
              </a:rPr>
              <a:t>Гражданин положил 4 года назад на депозит 300 000 рублей под 10% годовых. Какая сумма аккумулировалась на депозите в настоящее время при годовой капитализации? На сколько выросла сумма по сравнению с первоначальным взносом?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599" y="4789511"/>
            <a:ext cx="7562802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</a:rPr>
              <a:t>Задание </a:t>
            </a:r>
            <a:r>
              <a:rPr lang="ru-RU" sz="2000" b="1" dirty="0" smtClean="0">
                <a:solidFill>
                  <a:schemeClr val="tx2"/>
                </a:solidFill>
              </a:rPr>
              <a:t>3. </a:t>
            </a:r>
            <a:r>
              <a:rPr lang="ru-RU" sz="2000" dirty="0" smtClean="0">
                <a:solidFill>
                  <a:schemeClr val="tx2"/>
                </a:solidFill>
              </a:rPr>
              <a:t>Алексей вложил в банк 1 000 000 рублей под 5% годовых при условии начисления сложных процентов. Через сколько лет на вкладе будет 1 102 500 руб.?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8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71599" y="1196752"/>
            <a:ext cx="7562802" cy="1010788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/>
              <a:t>Пример задачи, представленной на олимпиаде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40068" y="2349459"/>
            <a:ext cx="7562802" cy="82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Задание 17 демонстрационный вариант 2019/2020 уч. год</a:t>
            </a:r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https://olymp.hse.ru/data/2018/09/26/1156969132/11.pdf</a:t>
            </a:r>
            <a:r>
              <a:rPr lang="ru-RU" sz="2000" b="1" dirty="0" smtClean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3802" y="3490934"/>
            <a:ext cx="7562802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Коммерческий </a:t>
            </a:r>
            <a:r>
              <a:rPr lang="ru-RU" sz="2000" dirty="0">
                <a:solidFill>
                  <a:schemeClr val="tx2"/>
                </a:solidFill>
              </a:rPr>
              <a:t>банк «Зеро» начисляет по вкладам с капитализацией ежегодно 5,5% годовых. Вкладчик внес в банк </a:t>
            </a:r>
            <a:r>
              <a:rPr lang="ru-RU" sz="2000" dirty="0" smtClean="0">
                <a:solidFill>
                  <a:schemeClr val="tx2"/>
                </a:solidFill>
              </a:rPr>
              <a:t>1 000 000 </a:t>
            </a:r>
            <a:r>
              <a:rPr lang="ru-RU" sz="2000" dirty="0">
                <a:solidFill>
                  <a:schemeClr val="tx2"/>
                </a:solidFill>
              </a:rPr>
              <a:t>рублей. Какой станет сумма вклада через 3 года?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9549" y="4912014"/>
            <a:ext cx="5227104" cy="82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Решение: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1 000 000х(1+0,055)х(1+0,055)х(1+0,055) =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24645" y="5318279"/>
            <a:ext cx="266429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2"/>
                </a:solidFill>
              </a:rPr>
              <a:t>1 </a:t>
            </a:r>
            <a:r>
              <a:rPr lang="ru-RU" sz="2000" dirty="0">
                <a:solidFill>
                  <a:schemeClr val="tx2"/>
                </a:solidFill>
              </a:rPr>
              <a:t>174 </a:t>
            </a:r>
            <a:r>
              <a:rPr lang="ru-RU" sz="2000" dirty="0" smtClean="0">
                <a:solidFill>
                  <a:schemeClr val="tx2"/>
                </a:solidFill>
              </a:rPr>
              <a:t>24</a:t>
            </a:r>
            <a:r>
              <a:rPr lang="en-US" sz="2000" dirty="0" smtClean="0">
                <a:solidFill>
                  <a:schemeClr val="tx2"/>
                </a:solidFill>
              </a:rPr>
              <a:t>1,38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(руб</a:t>
            </a:r>
            <a:r>
              <a:rPr lang="ru-RU" sz="2000" dirty="0" smtClean="0">
                <a:solidFill>
                  <a:schemeClr val="tx2"/>
                </a:solidFill>
              </a:rPr>
              <a:t>.)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63291" y="5837052"/>
            <a:ext cx="75628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Ответ</a:t>
            </a:r>
            <a:r>
              <a:rPr lang="ru-RU" sz="2000" b="1" dirty="0">
                <a:solidFill>
                  <a:schemeClr val="tx2"/>
                </a:solidFill>
              </a:rPr>
              <a:t>: 1 174 </a:t>
            </a:r>
            <a:r>
              <a:rPr lang="ru-RU" sz="2000" b="1" dirty="0" smtClean="0">
                <a:solidFill>
                  <a:schemeClr val="tx2"/>
                </a:solidFill>
              </a:rPr>
              <a:t>24</a:t>
            </a:r>
            <a:r>
              <a:rPr lang="en-US" sz="2000" b="1" dirty="0" smtClean="0">
                <a:solidFill>
                  <a:schemeClr val="tx2"/>
                </a:solidFill>
              </a:rPr>
              <a:t>1,38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</a:rPr>
              <a:t>рублей.</a:t>
            </a:r>
          </a:p>
        </p:txBody>
      </p:sp>
      <p:sp>
        <p:nvSpPr>
          <p:cNvPr id="11" name="Заголовок 12"/>
          <p:cNvSpPr txBox="1">
            <a:spLocks/>
          </p:cNvSpPr>
          <p:nvPr/>
        </p:nvSpPr>
        <p:spPr>
          <a:xfrm>
            <a:off x="1003130" y="401988"/>
            <a:ext cx="7562802" cy="578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100" b="1" dirty="0" smtClean="0"/>
              <a:t>Задание 1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17205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003130" y="401988"/>
            <a:ext cx="7562802" cy="578740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Задание 2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3130" y="1265919"/>
            <a:ext cx="756280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Гражданин положил 4 года назад на депозит 300 000 рублей под 10% годовых. Какая сумма аккумулировалась на депозите в настоящее время при годовой капитализации? На сколько выросла сумма по сравнению с первоначальным взносом?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3130" y="2630027"/>
            <a:ext cx="5616624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Решение: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3130" y="5661248"/>
            <a:ext cx="75628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Ответ</a:t>
            </a:r>
            <a:r>
              <a:rPr lang="ru-RU" sz="2000" b="1" dirty="0">
                <a:solidFill>
                  <a:schemeClr val="tx2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439 230 руб.; 139 230 руб.</a:t>
            </a:r>
            <a:endParaRPr lang="ru-RU" sz="20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flipH="1">
                <a:off x="1115616" y="3027765"/>
                <a:ext cx="3603226" cy="395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𝐒</m:t>
                    </m:r>
                  </m:oMath>
                </a14:m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𝐩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𝐧</m:t>
                        </m:r>
                      </m:sup>
                    </m:sSup>
                  </m:oMath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5616" y="3027765"/>
                <a:ext cx="3603226" cy="395236"/>
              </a:xfrm>
              <a:prstGeom prst="rect">
                <a:avLst/>
              </a:prstGeom>
              <a:blipFill rotWithShape="0">
                <a:blip r:embed="rId3"/>
                <a:stretch>
                  <a:fillRect l="-2200" t="-6154" b="-18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flipH="1">
                <a:off x="1115616" y="3547652"/>
                <a:ext cx="7344816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</a:pPr>
                <a14:m>
                  <m:oMath xmlns:m="http://schemas.openxmlformats.org/officeDocument/2006/math">
                    <m:r>
                      <a:rPr lang="ru-RU" b="1" i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𝟑𝟎𝟎</m:t>
                    </m:r>
                    <m:r>
                      <a:rPr lang="ru-RU" b="1" i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b="1" i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𝟎𝟎𝟎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b="1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p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𝟑𝟎𝟎</m:t>
                    </m:r>
                    <m:r>
                      <a:rPr lang="ru-RU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𝟎𝟎𝟎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ru-RU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ru-RU" b="1" i="1" smtClean="0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p>
                    <m:r>
                      <a:rPr lang="ru-RU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𝟑𝟎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ru-RU" b="1" dirty="0">
                    <a:solidFill>
                      <a:schemeClr val="tx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ru-RU" b="1" dirty="0">
                    <a:solidFill>
                      <a:schemeClr val="tx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ru-RU" b="1" dirty="0">
                    <a:solidFill>
                      <a:schemeClr val="tx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ru-RU" b="1" dirty="0" smtClean="0">
                    <a:solidFill>
                      <a:schemeClr val="tx1">
                        <a:lumMod val="50000"/>
                      </a:schemeClr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11=439 230</a:t>
                </a:r>
                <a:endParaRPr lang="ru-RU" b="1" dirty="0">
                  <a:solidFill>
                    <a:schemeClr val="tx1">
                      <a:lumMod val="50000"/>
                    </a:schemeClr>
                  </a:solidFill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5616" y="3547652"/>
                <a:ext cx="7344816" cy="428131"/>
              </a:xfrm>
              <a:prstGeom prst="rect">
                <a:avLst/>
              </a:prstGeom>
              <a:blipFill rotWithShape="0">
                <a:blip r:embed="rId4"/>
                <a:stretch>
                  <a:fillRect l="-1079" b="-15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15616" y="4192966"/>
            <a:ext cx="76328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Н</a:t>
            </a:r>
            <a:r>
              <a:rPr lang="ru-RU" dirty="0" smtClean="0">
                <a:solidFill>
                  <a:schemeClr val="tx2"/>
                </a:solidFill>
              </a:rPr>
              <a:t>а </a:t>
            </a:r>
            <a:r>
              <a:rPr lang="ru-RU" dirty="0">
                <a:solidFill>
                  <a:schemeClr val="tx2"/>
                </a:solidFill>
              </a:rPr>
              <a:t>депозите в настоящее время при годовой </a:t>
            </a:r>
            <a:r>
              <a:rPr lang="ru-RU" dirty="0" smtClean="0">
                <a:solidFill>
                  <a:schemeClr val="tx2"/>
                </a:solidFill>
              </a:rPr>
              <a:t>капитализации аккумулировалась </a:t>
            </a:r>
            <a:r>
              <a:rPr lang="ru-RU" dirty="0">
                <a:solidFill>
                  <a:schemeClr val="tx2"/>
                </a:solidFill>
              </a:rPr>
              <a:t>сумма </a:t>
            </a:r>
            <a:r>
              <a:rPr lang="ru-RU" dirty="0" smtClean="0">
                <a:solidFill>
                  <a:schemeClr val="tx2"/>
                </a:solidFill>
              </a:rPr>
              <a:t>439 230 руб.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3095" y="4953344"/>
            <a:ext cx="73373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Сумма </a:t>
            </a:r>
            <a:r>
              <a:rPr lang="ru-RU" dirty="0">
                <a:solidFill>
                  <a:schemeClr val="tx2"/>
                </a:solidFill>
              </a:rPr>
              <a:t>по сравнению с первоначальным взносом </a:t>
            </a:r>
            <a:r>
              <a:rPr lang="ru-RU" dirty="0" smtClean="0">
                <a:solidFill>
                  <a:schemeClr val="tx2"/>
                </a:solidFill>
              </a:rPr>
              <a:t>выросла на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139 230 руб.</a:t>
            </a:r>
            <a:endParaRPr lang="ru-RU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4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8" grpId="0"/>
      <p:bldP spid="11" grpId="0"/>
      <p:bldP spid="3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003130" y="401988"/>
            <a:ext cx="7562802" cy="578740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Задание 3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23668" y="1006112"/>
            <a:ext cx="7562802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dirty="0" smtClean="0">
                <a:solidFill>
                  <a:schemeClr val="tx2"/>
                </a:solidFill>
              </a:rPr>
              <a:t>Алексей вложил в банк 1 000 000 рублей под 5% годовых при условии начисления сложных процентов. Через сколько лет на вкладе будет 1 102 500 руб.?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1274" y="2005808"/>
            <a:ext cx="5616624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Решение: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23668" y="5884308"/>
            <a:ext cx="75628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Ответ</a:t>
            </a:r>
            <a:r>
              <a:rPr lang="ru-RU" sz="2000" b="1" dirty="0">
                <a:solidFill>
                  <a:schemeClr val="tx2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через 2 года.</a:t>
            </a:r>
            <a:endParaRPr lang="ru-RU" sz="20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flipH="1">
                <a:off x="1119530" y="2382340"/>
                <a:ext cx="3603226" cy="395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𝐒</m:t>
                    </m:r>
                  </m:oMath>
                </a14:m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𝐩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schemeClr val="tx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en-US" b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𝐧</m:t>
                        </m:r>
                      </m:sup>
                    </m:sSup>
                  </m:oMath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9530" y="2382340"/>
                <a:ext cx="3603226" cy="395236"/>
              </a:xfrm>
              <a:prstGeom prst="rect">
                <a:avLst/>
              </a:prstGeom>
              <a:blipFill rotWithShape="0">
                <a:blip r:embed="rId3"/>
                <a:stretch>
                  <a:fillRect l="-2369" t="-6154" b="-18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flipH="1">
                <a:off x="1119530" y="2783192"/>
                <a:ext cx="4824536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𝟏𝟎𝟐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𝟓𝟎𝟎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𝟎𝟎𝟎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ru-RU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en-US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𝟏𝟎𝟎</m:t>
                              </m:r>
                            </m:den>
                          </m:f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9530" y="2783192"/>
                <a:ext cx="4824536" cy="5627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 flipH="1">
                <a:off x="1122745" y="4142939"/>
                <a:ext cx="4824536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𝟐𝟏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b="1" i="0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</m:t>
                          </m:r>
                        </m:den>
                      </m:f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ru-RU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𝟐𝟏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𝟐𝟎</m:t>
                              </m:r>
                            </m:den>
                          </m:f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22745" y="4142939"/>
                <a:ext cx="4824536" cy="5627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 flipH="1">
                <a:off x="1101274" y="3371359"/>
                <a:ext cx="4824536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𝟏𝟎𝟐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𝟓𝟎𝟎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𝟎𝟎𝟎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𝟎𝟎𝟎</m:t>
                          </m:r>
                        </m:den>
                      </m:f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ru-RU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𝟐𝟏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𝟐𝟎</m:t>
                              </m:r>
                            </m:den>
                          </m:f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01274" y="3371359"/>
                <a:ext cx="4824536" cy="562783"/>
              </a:xfrm>
              <a:prstGeom prst="rect">
                <a:avLst/>
              </a:prstGeom>
              <a:blipFill rotWithShape="0">
                <a:blip r:embed="rId6"/>
                <a:stretch>
                  <a:fillRect l="-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flipH="1">
                <a:off x="1119530" y="4799906"/>
                <a:ext cx="4824536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𝟐𝟏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b="1" i="0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</m:t>
                          </m:r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</m:t>
                          </m:r>
                        </m:den>
                      </m:f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ru-RU" b="1" i="1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𝟐𝟏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chemeClr val="tx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𝟐𝟎</m:t>
                              </m:r>
                            </m:den>
                          </m:f>
                          <m:r>
                            <a:rPr lang="en-US" b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𝐧</m:t>
                          </m:r>
                        </m:sup>
                      </m:sSup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9530" y="4799906"/>
                <a:ext cx="4824536" cy="562783"/>
              </a:xfrm>
              <a:prstGeom prst="rect">
                <a:avLst/>
              </a:prstGeom>
              <a:blipFill rotWithShape="0">
                <a:blip r:embed="rId7"/>
                <a:stretch>
                  <a:fillRect l="-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flipH="1">
                <a:off x="1127975" y="5475317"/>
                <a:ext cx="2275342" cy="2748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b="1" dirty="0" smtClean="0">
                    <a:solidFill>
                      <a:schemeClr val="tx1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ru-RU" b="1" dirty="0">
                  <a:solidFill>
                    <a:schemeClr val="tx1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27975" y="5475317"/>
                <a:ext cx="2275342" cy="274819"/>
              </a:xfrm>
              <a:prstGeom prst="rect">
                <a:avLst/>
              </a:prstGeom>
              <a:blipFill rotWithShape="0">
                <a:blip r:embed="rId8"/>
                <a:stretch>
                  <a:fillRect l="-2681" t="-31111" b="-5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08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76293" y="407259"/>
            <a:ext cx="7562802" cy="1017538"/>
          </a:xfrm>
        </p:spPr>
        <p:txBody>
          <a:bodyPr rtlCol="0">
            <a:normAutofit/>
          </a:bodyPr>
          <a:lstStyle/>
          <a:p>
            <a:pPr algn="ctr"/>
            <a:r>
              <a:rPr lang="ru-RU" sz="5400" b="1" dirty="0" smtClean="0"/>
              <a:t>РЕФЛЕКСИЯ</a:t>
            </a:r>
            <a:endParaRPr lang="ru-RU" sz="5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17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21055" y="314096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1628800"/>
            <a:ext cx="5303473" cy="39518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Было интересно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Было трудно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Теперь я могу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Я научился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Меня удивило …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Мне захотелось </a:t>
            </a: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4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54" y="3933056"/>
            <a:ext cx="1488047" cy="2104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97" y="3933056"/>
            <a:ext cx="1487049" cy="21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4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18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017" y="1196752"/>
            <a:ext cx="6228184" cy="400209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478833" y="2708920"/>
            <a:ext cx="4968552" cy="1191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СПАСИБО ЗА УРОК !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ВЫ МОЛОДЦЫ !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1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2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7550" y="908720"/>
            <a:ext cx="7490793" cy="63669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Задание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61748" y="1720475"/>
            <a:ext cx="4523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Семья мечтает о машине.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39" y="2924944"/>
            <a:ext cx="3112753" cy="343140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61747" y="2319373"/>
            <a:ext cx="73338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В феврале отец получил наследство в размере 700 000 руб. </a:t>
            </a:r>
            <a:endParaRPr lang="ru-RU" sz="2800" dirty="0">
              <a:solidFill>
                <a:schemeClr val="tx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1747" y="3273480"/>
            <a:ext cx="43795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Выбрали машину,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но в магазин ее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постав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я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т через 4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месяца.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61747" y="4658475"/>
            <a:ext cx="41635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Как лучше поступить семье с денежными средствами? </a:t>
            </a: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1187624" y="253270"/>
            <a:ext cx="7490793" cy="6366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/>
              <a:t>ЗАНЯТИЕ </a:t>
            </a:r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70692" y="6015694"/>
            <a:ext cx="4163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Открыть вклад в банке.</a:t>
            </a:r>
          </a:p>
        </p:txBody>
      </p:sp>
    </p:spTree>
    <p:extLst>
      <p:ext uri="{BB962C8B-B14F-4D97-AF65-F5344CB8AC3E}">
        <p14:creationId xmlns:p14="http://schemas.microsoft.com/office/powerpoint/2010/main" val="122709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Способы начисления процентов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56718" y="1045667"/>
            <a:ext cx="7519494" cy="1231205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Решили открыть вклад.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В банке предложили два разных вклада, которые отличаются способами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начисления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процентов.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1720" y="2402979"/>
            <a:ext cx="7632848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Начисление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процентов по банковским депозитам осуществляется двумя способами: по формуле простого или сложного (капитализированного) процента, при этом ключевым параметром, влияющим на результаты обоих расчетов, является процентная ставка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1720" y="4067969"/>
            <a:ext cx="3192248" cy="39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0070C0"/>
                </a:solidFill>
              </a:rPr>
              <a:t>№</a:t>
            </a:r>
            <a:r>
              <a:rPr lang="ru-RU" b="1" dirty="0">
                <a:solidFill>
                  <a:srgbClr val="0070C0"/>
                </a:solidFill>
              </a:rPr>
              <a:t>1 – простые </a:t>
            </a:r>
            <a:r>
              <a:rPr lang="ru-RU" b="1" dirty="0" smtClean="0">
                <a:solidFill>
                  <a:srgbClr val="0070C0"/>
                </a:solidFill>
              </a:rPr>
              <a:t>проценты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7" y="4067969"/>
            <a:ext cx="3073153" cy="39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№</a:t>
            </a:r>
            <a:r>
              <a:rPr lang="ru-RU" b="1" dirty="0">
                <a:solidFill>
                  <a:srgbClr val="FF0000"/>
                </a:solidFill>
              </a:rPr>
              <a:t>2 – сложные проценты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3373" y="4733608"/>
            <a:ext cx="279665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 smtClean="0"/>
              <a:t>Простые проценты </a:t>
            </a:r>
            <a:r>
              <a:rPr lang="ru-RU" dirty="0"/>
              <a:t>начисляются на первоначальную сумму </a:t>
            </a:r>
            <a:r>
              <a:rPr lang="ru-RU" dirty="0" smtClean="0"/>
              <a:t>вклада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3372" y="4516181"/>
            <a:ext cx="345638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/>
              <a:t>Сложные проценты</a:t>
            </a:r>
            <a:r>
              <a:rPr lang="ru-RU" dirty="0"/>
              <a:t> начисляются на всю имеющуюся на вкладе сумму, с учетом процентов, которые до этого уже были начислены и добавлены к сумме вклада</a:t>
            </a:r>
            <a:r>
              <a:rPr lang="ru-RU" dirty="0" smtClean="0"/>
              <a:t>.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91186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5" grpId="0"/>
      <p:bldP spid="3" grpId="0"/>
      <p:bldP spid="7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4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9475" y="970276"/>
            <a:ext cx="11269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Тема: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9475" y="1804187"/>
            <a:ext cx="11269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Цель: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9475" y="2859524"/>
            <a:ext cx="15871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Задачи: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96431" y="1803809"/>
            <a:ext cx="62898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800" dirty="0" smtClean="0"/>
              <a:t>Формирование выписки по вкладу при начислении сложных процентов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9939" y="3484352"/>
            <a:ext cx="7481386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Выявить взаимосвязь </a:t>
            </a:r>
            <a:r>
              <a:rPr lang="ru-RU" sz="2800" dirty="0" smtClean="0"/>
              <a:t>сложных </a:t>
            </a:r>
            <a:r>
              <a:rPr lang="ru-RU" sz="2800" dirty="0"/>
              <a:t>процентов и </a:t>
            </a:r>
            <a:r>
              <a:rPr lang="ru-RU" sz="2800" dirty="0" smtClean="0"/>
              <a:t>геометрической </a:t>
            </a:r>
            <a:r>
              <a:rPr lang="ru-RU" sz="2800" dirty="0"/>
              <a:t>прогрессии;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Вывести формулу сложных процентов;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Производить </a:t>
            </a:r>
            <a:r>
              <a:rPr lang="ru-RU" sz="2800" dirty="0"/>
              <a:t>расчёты с использованием формулы </a:t>
            </a:r>
            <a:r>
              <a:rPr lang="ru-RU" sz="2800" dirty="0" smtClean="0"/>
              <a:t>сложных процентов.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6430" y="970087"/>
            <a:ext cx="628986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800" dirty="0" smtClean="0"/>
              <a:t>Вклад. Сложные проценты   </a:t>
            </a:r>
          </a:p>
        </p:txBody>
      </p:sp>
    </p:spTree>
    <p:extLst>
      <p:ext uri="{BB962C8B-B14F-4D97-AF65-F5344CB8AC3E}">
        <p14:creationId xmlns:p14="http://schemas.microsoft.com/office/powerpoint/2010/main" val="397195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899592" y="1124744"/>
            <a:ext cx="7519494" cy="2887388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Решили открыть вклад. В банке предложили два разных вклада, которые отличаются способами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начисления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процентов: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№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1 – простые проценты, 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№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2 –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сложные проценты 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основные условия Договора о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вкладе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представлены в далее приведенной таблице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).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19435" y="4118131"/>
            <a:ext cx="704385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Составить выписки по счетам, с учетом заданных условий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9435" y="4596862"/>
            <a:ext cx="80524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Какая сумма будет на каждом вкладе на конец действия договора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075593"/>
            <a:ext cx="69849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Какой вклад более выгодный для вкладчика и на сколько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6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r>
              <a:rPr lang="ru-RU" dirty="0" smtClean="0"/>
              <a:t>Условия </a:t>
            </a:r>
            <a:r>
              <a:rPr lang="ru-RU" dirty="0"/>
              <a:t>Договора о вкладе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6</a:t>
            </a:fld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790493"/>
              </p:ext>
            </p:extLst>
          </p:nvPr>
        </p:nvGraphicFramePr>
        <p:xfrm>
          <a:off x="1164423" y="969930"/>
          <a:ext cx="7440025" cy="52369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05987"/>
                <a:gridCol w="1872208"/>
                <a:gridCol w="1761830"/>
              </a:tblGrid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5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7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0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3119" y="1943118"/>
            <a:ext cx="24119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заключения договора</a:t>
            </a:r>
            <a:endParaRPr lang="ru-RU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24083" y="3421223"/>
            <a:ext cx="2641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окончания срока вклада</a:t>
            </a:r>
            <a:endParaRPr lang="ru-RU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26716" y="3805256"/>
            <a:ext cx="26525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Процентная ставка по вкладу</a:t>
            </a:r>
            <a:endParaRPr lang="ru-RU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224083" y="4565436"/>
            <a:ext cx="32992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Расходные </a:t>
            </a:r>
            <a:r>
              <a:rPr lang="ru-RU" sz="1400" b="1" dirty="0"/>
              <a:t>операции по вкладу, руб.</a:t>
            </a:r>
            <a:endParaRPr lang="ru-RU" sz="1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13119" y="4938774"/>
            <a:ext cx="36642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Количество раз начисляемых </a:t>
            </a:r>
            <a:r>
              <a:rPr lang="ru-RU" sz="1400" b="1" dirty="0" smtClean="0"/>
              <a:t>процентов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32090" y="5295257"/>
            <a:ext cx="33718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на вкладе на конец срока, руб.</a:t>
            </a:r>
            <a:endParaRPr lang="ru-RU" sz="1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235219" y="5696118"/>
            <a:ext cx="33821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/>
              <a:t>Сумма начисленных процентов за период действия договора, руб.</a:t>
            </a:r>
            <a:endParaRPr lang="ru-RU" sz="1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213119" y="2333491"/>
            <a:ext cx="17343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вклада, руб.</a:t>
            </a:r>
            <a:endParaRPr lang="ru-RU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213119" y="2713226"/>
            <a:ext cx="13586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Валюта вклада</a:t>
            </a:r>
            <a:endParaRPr lang="ru-RU" sz="1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213119" y="3081432"/>
            <a:ext cx="19330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Срок вклада (период)</a:t>
            </a:r>
            <a:endParaRPr lang="ru-RU" sz="1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3322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4228" y="1414517"/>
            <a:ext cx="10625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Простые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проценты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90682" y="1414517"/>
            <a:ext cx="8880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Сложные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проценты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8281" y="1945006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7283340" y="1941757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594231" y="2304674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07572" y="2299689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96034" y="2667155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95426" y="2693496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8857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83912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1228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83340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46969" y="3799306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16108" y="3805582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24083" y="4166993"/>
            <a:ext cx="34754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Приходные операции </a:t>
            </a:r>
            <a:r>
              <a:rPr lang="ru-RU" sz="1400" b="1" dirty="0"/>
              <a:t>по вкладу, руб.</a:t>
            </a:r>
            <a:endParaRPr lang="ru-RU" sz="1400" b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804240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04240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39207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9207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4240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31191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30927" y="5295257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756 000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18550" y="5751051"/>
            <a:ext cx="5466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56 000</a:t>
            </a:r>
          </a:p>
        </p:txBody>
      </p:sp>
    </p:spTree>
    <p:extLst>
      <p:ext uri="{BB962C8B-B14F-4D97-AF65-F5344CB8AC3E}">
        <p14:creationId xmlns:p14="http://schemas.microsoft.com/office/powerpoint/2010/main" val="426232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71599" y="476673"/>
            <a:ext cx="7562801" cy="5472607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Сложные проценты</a:t>
            </a:r>
            <a:r>
              <a:rPr lang="ru-RU" sz="3200" dirty="0" smtClean="0">
                <a:solidFill>
                  <a:schemeClr val="tx2"/>
                </a:solidFill>
              </a:rPr>
              <a:t> начисляются на всю имеющуюся на вкладе сумму, с учетом процентов, которые до этого уже были начислены и добавлены к сумме вклада. 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3200" dirty="0" smtClean="0">
                <a:solidFill>
                  <a:schemeClr val="tx2"/>
                </a:solidFill>
              </a:rPr>
              <a:t>То есть это та схема начисления прибыли, при которой начисленная прибыль причисляется к телу депозита, и на него в будущем снова начисляется доход – капитализация процентов.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08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91251" y="233542"/>
            <a:ext cx="7704857" cy="45915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3200" b="1" dirty="0"/>
              <a:t>Вклад 2. Сложные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8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189111"/>
              </p:ext>
            </p:extLst>
          </p:nvPr>
        </p:nvGraphicFramePr>
        <p:xfrm>
          <a:off x="991252" y="778896"/>
          <a:ext cx="7704856" cy="531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3074"/>
                <a:gridCol w="781553"/>
                <a:gridCol w="733178"/>
                <a:gridCol w="1280546"/>
                <a:gridCol w="1512168"/>
                <a:gridCol w="3024337"/>
              </a:tblGrid>
              <a:tr h="601438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№ п/п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Дата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Сумма вклада, руб.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Сумма начисленных процентов, руб.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Сумма вклада после начисления процентов, руб.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ru-RU" sz="105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050" dirty="0" smtClean="0">
                          <a:solidFill>
                            <a:schemeClr val="tx2"/>
                          </a:solidFill>
                        </a:rPr>
                        <a:t>Комментарии</a:t>
                      </a:r>
                      <a:endParaRPr lang="ru-RU" sz="105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608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7205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323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6968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323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6968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323"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65205">
                <a:tc>
                  <a:txBody>
                    <a:bodyPr/>
                    <a:lstStyle/>
                    <a:p>
                      <a:pPr algn="ctr"/>
                      <a:endParaRPr lang="ru-RU" sz="1050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l"/>
                      <a:endParaRPr lang="ru-RU" sz="8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4000" y="1440000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3077" y="1695477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1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4000" y="2232000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4000" y="3600000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4000" y="4798723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0000" y="144000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01.03.20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2100" y="169547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>
                <a:solidFill>
                  <a:schemeClr val="tx2"/>
                </a:solidFill>
              </a:rPr>
              <a:t>3</a:t>
            </a:r>
            <a:r>
              <a:rPr lang="ru-RU" sz="1100" b="1" dirty="0" smtClean="0">
                <a:solidFill>
                  <a:schemeClr val="tx2"/>
                </a:solidFill>
              </a:rPr>
              <a:t>1.03.20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1623" y="2231999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01.04.20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4000" y="248400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30.04.20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64743" y="3583402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01.05.20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0000" y="3858802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31.05.20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13756" y="479872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01.06.20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3756" y="506672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30.06.20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96000" y="1439999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700 000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6000" y="169547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700 000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81753" y="2236422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1753" y="2491899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81753" y="360000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728 280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6000" y="3863225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728 280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0891" y="479872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742 845,6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96000" y="506672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742 845,6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31840" y="169547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31840" y="2491898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14 280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26904" y="3858801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14 565,6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24094" y="506672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14 856,91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19679" y="1697069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19679" y="249189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728 280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21948" y="385880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742 845,6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61938" y="5066727"/>
            <a:ext cx="763481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757 702,51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24127" y="1717691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=700 000+700 </a:t>
            </a:r>
            <a:r>
              <a:rPr lang="ru-RU" sz="1100" b="1" dirty="0" smtClean="0">
                <a:solidFill>
                  <a:schemeClr val="tx2"/>
                </a:solidFill>
              </a:rPr>
              <a:t>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24127" y="2483999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</a:t>
            </a:r>
            <a:r>
              <a:rPr lang="ru-RU" sz="1100" b="1" dirty="0" smtClean="0">
                <a:solidFill>
                  <a:schemeClr val="tx2"/>
                </a:solidFill>
              </a:rPr>
              <a:t>714 000+714 000×0,02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24127" y="3858800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 smtClean="0">
                <a:solidFill>
                  <a:schemeClr val="tx2"/>
                </a:solidFill>
              </a:rPr>
              <a:t>=728 280+728 280×0,02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4124" y="5087571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</a:t>
            </a:r>
            <a:r>
              <a:rPr lang="ru-RU" sz="1100" b="1" dirty="0" smtClean="0">
                <a:solidFill>
                  <a:schemeClr val="tx2"/>
                </a:solidFill>
              </a:rPr>
              <a:t>742 845,6+742 845,6×0,02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24127" y="1987764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</a:rPr>
              <a:t>=700 </a:t>
            </a:r>
            <a:r>
              <a:rPr lang="ru-RU" sz="1100" b="1" dirty="0" smtClean="0">
                <a:solidFill>
                  <a:srgbClr val="00B050"/>
                </a:solidFill>
              </a:rPr>
              <a:t>000×(1+0,02)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24126" y="2730161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</a:rPr>
              <a:t>=</a:t>
            </a:r>
            <a:r>
              <a:rPr lang="ru-RU" sz="1100" b="1" dirty="0" smtClean="0">
                <a:solidFill>
                  <a:srgbClr val="00B050"/>
                </a:solidFill>
              </a:rPr>
              <a:t>714 000×(1+0,02)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24124" y="4094164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</a:rPr>
              <a:t>=</a:t>
            </a:r>
            <a:r>
              <a:rPr lang="ru-RU" sz="1100" b="1" dirty="0" smtClean="0">
                <a:solidFill>
                  <a:srgbClr val="00B050"/>
                </a:solidFill>
              </a:rPr>
              <a:t>728 280×(1+0,02)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22802" y="5292445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 smtClean="0">
                <a:solidFill>
                  <a:srgbClr val="00B050"/>
                </a:solidFill>
              </a:rPr>
              <a:t>=742 845,6×(1+0,02)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24125" y="2989659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24124" y="4303275"/>
            <a:ext cx="28102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9" y="5450414"/>
            <a:ext cx="2971979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</a:t>
            </a:r>
            <a:r>
              <a:rPr lang="ru-RU" sz="1100" b="1" dirty="0">
                <a:solidFill>
                  <a:srgbClr val="0070C0"/>
                </a:solidFill>
              </a:rPr>
              <a:t> </a:t>
            </a:r>
            <a:r>
              <a:rPr lang="ru-RU" sz="1100" b="1" dirty="0" smtClean="0">
                <a:solidFill>
                  <a:srgbClr val="0070C0"/>
                </a:solidFill>
              </a:rPr>
              <a:t>×(</a:t>
            </a:r>
            <a:r>
              <a:rPr lang="ru-RU" sz="1100" b="1" dirty="0">
                <a:solidFill>
                  <a:srgbClr val="0070C0"/>
                </a:solidFill>
              </a:rPr>
              <a:t>1+0,02</a:t>
            </a:r>
            <a:r>
              <a:rPr lang="ru-RU" sz="1100" b="1" dirty="0" smtClean="0">
                <a:solidFill>
                  <a:srgbClr val="0070C0"/>
                </a:solidFill>
              </a:rPr>
              <a:t>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30960" y="3263785"/>
            <a:ext cx="2823940" cy="1692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</a:t>
            </a:r>
            <a:r>
              <a:rPr lang="ru-RU" sz="1100" b="1" dirty="0">
                <a:solidFill>
                  <a:srgbClr val="FF0000"/>
                </a:solidFill>
              </a:rPr>
              <a:t>1+0,02)</a:t>
            </a:r>
            <a:r>
              <a:rPr lang="en-US" sz="1100" b="1" dirty="0">
                <a:solidFill>
                  <a:srgbClr val="FF0000"/>
                </a:solidFill>
              </a:rPr>
              <a:t>^</a:t>
            </a:r>
            <a:r>
              <a:rPr lang="ru-RU" sz="1100" b="1" dirty="0" smtClean="0">
                <a:solidFill>
                  <a:srgbClr val="FF0000"/>
                </a:solidFill>
              </a:rPr>
              <a:t>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30960" y="4556438"/>
            <a:ext cx="2823940" cy="1692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</a:t>
            </a:r>
            <a:r>
              <a:rPr lang="ru-RU" sz="1100" b="1" dirty="0">
                <a:solidFill>
                  <a:srgbClr val="FF0000"/>
                </a:solidFill>
              </a:rPr>
              <a:t>1+0,02)</a:t>
            </a:r>
            <a:r>
              <a:rPr lang="en-US" sz="1100" b="1" dirty="0" smtClean="0">
                <a:solidFill>
                  <a:srgbClr val="FF0000"/>
                </a:solidFill>
              </a:rPr>
              <a:t>^</a:t>
            </a:r>
            <a:r>
              <a:rPr lang="ru-RU" sz="1100" b="1" dirty="0" smtClean="0">
                <a:solidFill>
                  <a:srgbClr val="FF0000"/>
                </a:solidFill>
              </a:rPr>
              <a:t>3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30960" y="5846571"/>
            <a:ext cx="2823940" cy="16927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</a:t>
            </a:r>
            <a:r>
              <a:rPr lang="ru-RU" sz="1100" b="1" dirty="0">
                <a:solidFill>
                  <a:srgbClr val="FF0000"/>
                </a:solidFill>
              </a:rPr>
              <a:t>1+0,02)</a:t>
            </a:r>
            <a:r>
              <a:rPr lang="en-US" sz="1100" b="1" dirty="0" smtClean="0">
                <a:solidFill>
                  <a:srgbClr val="FF0000"/>
                </a:solidFill>
              </a:rPr>
              <a:t>^</a:t>
            </a:r>
            <a:r>
              <a:rPr lang="ru-RU" sz="1100" b="1" dirty="0" smtClean="0">
                <a:solidFill>
                  <a:srgbClr val="FF0000"/>
                </a:solidFill>
              </a:rPr>
              <a:t>4</a:t>
            </a:r>
            <a:endParaRPr lang="ru-RU" sz="1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4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r>
              <a:rPr lang="ru-RU" dirty="0" smtClean="0"/>
              <a:t>Условия </a:t>
            </a:r>
            <a:r>
              <a:rPr lang="ru-RU" dirty="0"/>
              <a:t>Договора о вкладе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9</a:t>
            </a:fld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790493"/>
              </p:ext>
            </p:extLst>
          </p:nvPr>
        </p:nvGraphicFramePr>
        <p:xfrm>
          <a:off x="1164423" y="969930"/>
          <a:ext cx="7440025" cy="52369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05987"/>
                <a:gridCol w="1872208"/>
                <a:gridCol w="1761830"/>
              </a:tblGrid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5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7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0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3119" y="1943118"/>
            <a:ext cx="24119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заключения договора</a:t>
            </a:r>
            <a:endParaRPr lang="ru-RU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24083" y="3421223"/>
            <a:ext cx="2641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окончания срока вклада</a:t>
            </a:r>
            <a:endParaRPr lang="ru-RU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26716" y="3805256"/>
            <a:ext cx="26525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Процентная ставка по вкладу</a:t>
            </a:r>
            <a:endParaRPr lang="ru-RU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224083" y="4565436"/>
            <a:ext cx="32992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Расходные </a:t>
            </a:r>
            <a:r>
              <a:rPr lang="ru-RU" sz="1400" b="1" dirty="0"/>
              <a:t>операции по вкладу, руб.</a:t>
            </a:r>
            <a:endParaRPr lang="ru-RU" sz="1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13119" y="4938774"/>
            <a:ext cx="36642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Количество раз начисляемых </a:t>
            </a:r>
            <a:r>
              <a:rPr lang="ru-RU" sz="1400" b="1" dirty="0" smtClean="0"/>
              <a:t>процентов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32090" y="5295257"/>
            <a:ext cx="33718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на вкладе на конец срока, руб.</a:t>
            </a:r>
            <a:endParaRPr lang="ru-RU" sz="1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235219" y="5696118"/>
            <a:ext cx="33821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/>
              <a:t>Сумма начисленных процентов за период действия договора, руб.</a:t>
            </a:r>
            <a:endParaRPr lang="ru-RU" sz="1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213119" y="2333491"/>
            <a:ext cx="17343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вклада, руб.</a:t>
            </a:r>
            <a:endParaRPr lang="ru-RU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213119" y="2713226"/>
            <a:ext cx="13586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Валюта вклада</a:t>
            </a:r>
            <a:endParaRPr lang="ru-RU" sz="1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213119" y="3081432"/>
            <a:ext cx="19330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Срок вклада (период)</a:t>
            </a:r>
            <a:endParaRPr lang="ru-RU" sz="1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3322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4228" y="1414517"/>
            <a:ext cx="10625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Простые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проценты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90682" y="1414517"/>
            <a:ext cx="8880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Сложные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проценты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8281" y="1945006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7283340" y="1941757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594231" y="2304674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07572" y="2299689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96034" y="2667155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95426" y="2693496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8857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83912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1228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83340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46969" y="3799306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16108" y="3805582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24083" y="4166993"/>
            <a:ext cx="34754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Приходные операции </a:t>
            </a:r>
            <a:r>
              <a:rPr lang="ru-RU" sz="1400" b="1" dirty="0"/>
              <a:t>по вкладу, руб.</a:t>
            </a:r>
            <a:endParaRPr lang="ru-RU" sz="1400" b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804240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04240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39207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9207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4240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31191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30927" y="5295257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756 000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18550" y="5751051"/>
            <a:ext cx="5466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56 000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156008" y="5295257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757 702,51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243632" y="5751051"/>
            <a:ext cx="7950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57 702,51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4422" y="6367355"/>
            <a:ext cx="67842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Какой вклад более выгодный для вкладчика и на сколько</a:t>
            </a:r>
            <a:r>
              <a:rPr lang="ru-RU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8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3" grpId="0"/>
    </p:bldLst>
  </p:timing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ctr">
          <a:defRPr b="1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13217</TotalTime>
  <Words>1335</Words>
  <Application>Microsoft Office PowerPoint</Application>
  <PresentationFormat>Экран (4:3)</PresentationFormat>
  <Paragraphs>283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</vt:lpstr>
      <vt:lpstr>Cambria Math</vt:lpstr>
      <vt:lpstr>Euphemia</vt:lpstr>
      <vt:lpstr>Symbol</vt:lpstr>
      <vt:lpstr>Times New Roman</vt:lpstr>
      <vt:lpstr>Математика 16 х 9</vt:lpstr>
      <vt:lpstr>ОСНОВЫ ФИНАНСОВОЙ МАТЕМАТИКИ</vt:lpstr>
      <vt:lpstr>Задание</vt:lpstr>
      <vt:lpstr>Способы начисления процентов</vt:lpstr>
      <vt:lpstr>Презентация PowerPoint</vt:lpstr>
      <vt:lpstr>Презентация PowerPoint</vt:lpstr>
      <vt:lpstr>Условия Договора о вкладе</vt:lpstr>
      <vt:lpstr>Презентация PowerPoint</vt:lpstr>
      <vt:lpstr>Вклад 2. Сложные проценты</vt:lpstr>
      <vt:lpstr>Условия Договора о вкладе</vt:lpstr>
      <vt:lpstr>Вклад 2. Cложные проценты</vt:lpstr>
      <vt:lpstr>Вклад 2. Сложные проценты</vt:lpstr>
      <vt:lpstr>Притча «Богатые люди»</vt:lpstr>
      <vt:lpstr>Задания</vt:lpstr>
      <vt:lpstr>Пример задачи, представленной на олимпиаде </vt:lpstr>
      <vt:lpstr>Задание 2</vt:lpstr>
      <vt:lpstr>Задание 3</vt:lpstr>
      <vt:lpstr>РЕФЛЕКСИЯ</vt:lpstr>
      <vt:lpstr>СПАСИБО ЗА УРОК ! ВЫ МОЛОДЦЫ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Финансовая грамотность школьника и практико- ориентированное задание 17 ЕГЭ (текстовая задача с экономическим содержанием)</dc:title>
  <dc:creator>KAT</dc:creator>
  <cp:lastModifiedBy>KAT</cp:lastModifiedBy>
  <cp:revision>368</cp:revision>
  <dcterms:created xsi:type="dcterms:W3CDTF">2018-11-25T18:27:52Z</dcterms:created>
  <dcterms:modified xsi:type="dcterms:W3CDTF">2021-10-20T07:08:48Z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