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8" r:id="rId3"/>
    <p:sldId id="273" r:id="rId4"/>
    <p:sldId id="295" r:id="rId5"/>
    <p:sldId id="296" r:id="rId6"/>
    <p:sldId id="276" r:id="rId7"/>
    <p:sldId id="289" r:id="rId8"/>
    <p:sldId id="275" r:id="rId9"/>
    <p:sldId id="277" r:id="rId10"/>
    <p:sldId id="278" r:id="rId11"/>
    <p:sldId id="290" r:id="rId12"/>
    <p:sldId id="279" r:id="rId13"/>
    <p:sldId id="281" r:id="rId14"/>
    <p:sldId id="280" r:id="rId15"/>
    <p:sldId id="291" r:id="rId16"/>
    <p:sldId id="265" r:id="rId17"/>
    <p:sldId id="267" r:id="rId18"/>
    <p:sldId id="292" r:id="rId19"/>
    <p:sldId id="268" r:id="rId20"/>
    <p:sldId id="293" r:id="rId21"/>
    <p:sldId id="294" r:id="rId22"/>
    <p:sldId id="270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3FCA6"/>
    <a:srgbClr val="94F961"/>
    <a:srgbClr val="CC00FF"/>
    <a:srgbClr val="FF0066"/>
    <a:srgbClr val="CC3300"/>
    <a:srgbClr val="CC6600"/>
    <a:srgbClr val="66FF33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1"/>
              <a:ext cx="1857" cy="3628"/>
              <a:chOff x="3009" y="775"/>
              <a:chExt cx="1857" cy="3628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4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4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9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0" y="123"/>
              <a:ext cx="356" cy="608"/>
              <a:chOff x="1730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0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9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3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5"/>
              <a:ext cx="500" cy="500"/>
              <a:chOff x="1727" y="869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9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7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0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7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9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9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9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1FF38-5E88-4F8B-A130-E581C1CF1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12331-632D-4524-983F-1C9DC6643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8327-C023-4748-AF5E-6B1FC377F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5B4E8-E145-47A4-9211-76AC62A39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D0802-E56C-4745-8320-A5FF9DD2D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3431C-28DC-4DC5-BF68-21D63D214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B63B4-AAB3-4862-9BE1-D4D09972D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F6DF1-C97C-4050-AB19-05B939E48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75CCF-6EB2-4EF7-808B-4BFE3CB13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466BB-C385-437B-AD1E-8790525DC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FFF63-E432-4F32-BECB-6EBB6B0F0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2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3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3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4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4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4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4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4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5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6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effectLst/>
              </a:defRPr>
            </a:lvl1pPr>
          </a:lstStyle>
          <a:p>
            <a:pPr>
              <a:defRPr/>
            </a:pPr>
            <a:fld id="{62667E1F-812A-4F9C-9B45-D60C44617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e_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74800" cy="1752600"/>
          </a:xfrm>
          <a:prstGeom prst="rect">
            <a:avLst/>
          </a:prstGeom>
          <a:noFill/>
        </p:spPr>
      </p:pic>
      <p:pic>
        <p:nvPicPr>
          <p:cNvPr id="3075" name="Picture 3" descr="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1574800" cy="1752600"/>
          </a:xfrm>
          <a:prstGeom prst="rect">
            <a:avLst/>
          </a:prstGeom>
          <a:noFill/>
        </p:spPr>
      </p:pic>
      <p:pic>
        <p:nvPicPr>
          <p:cNvPr id="3076" name="Picture 4" descr="pe_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990600"/>
            <a:ext cx="1574800" cy="1752600"/>
          </a:xfrm>
          <a:prstGeom prst="rect">
            <a:avLst/>
          </a:prstGeom>
          <a:noFill/>
        </p:spPr>
      </p:pic>
      <p:pic>
        <p:nvPicPr>
          <p:cNvPr id="3077" name="Picture 5" descr="0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1524000"/>
            <a:ext cx="1574800" cy="1752600"/>
          </a:xfrm>
          <a:prstGeom prst="rect">
            <a:avLst/>
          </a:prstGeom>
          <a:noFill/>
        </p:spPr>
      </p:pic>
      <p:pic>
        <p:nvPicPr>
          <p:cNvPr id="3079" name="Picture 7" descr="0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2133600"/>
            <a:ext cx="1574800" cy="1752600"/>
          </a:xfrm>
          <a:prstGeom prst="rect">
            <a:avLst/>
          </a:prstGeom>
          <a:noFill/>
        </p:spPr>
      </p:pic>
      <p:pic>
        <p:nvPicPr>
          <p:cNvPr id="3080" name="Picture 8" descr="0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2667000"/>
            <a:ext cx="1574800" cy="1752600"/>
          </a:xfrm>
          <a:prstGeom prst="rect">
            <a:avLst/>
          </a:prstGeom>
          <a:noFill/>
        </p:spPr>
      </p:pic>
      <p:pic>
        <p:nvPicPr>
          <p:cNvPr id="3081" name="Picture 9" descr="0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43400" y="3200400"/>
            <a:ext cx="1574800" cy="1752600"/>
          </a:xfrm>
          <a:prstGeom prst="rect">
            <a:avLst/>
          </a:prstGeom>
          <a:noFill/>
        </p:spPr>
      </p:pic>
      <p:pic>
        <p:nvPicPr>
          <p:cNvPr id="3082" name="Picture 10" descr="ken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" y="4419600"/>
            <a:ext cx="3200400" cy="2286000"/>
          </a:xfrm>
          <a:prstGeom prst="rect">
            <a:avLst/>
          </a:prstGeom>
          <a:noFill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91200" y="152400"/>
            <a:ext cx="31305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 descr="0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05400" y="3733800"/>
            <a:ext cx="1574800" cy="1752600"/>
          </a:xfrm>
          <a:prstGeom prst="rect">
            <a:avLst/>
          </a:prstGeom>
          <a:noFill/>
        </p:spPr>
      </p:pic>
      <p:pic>
        <p:nvPicPr>
          <p:cNvPr id="3085" name="Picture 13" descr="0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43600" y="4114800"/>
            <a:ext cx="1574800" cy="1752600"/>
          </a:xfrm>
          <a:prstGeom prst="rect">
            <a:avLst/>
          </a:prstGeom>
          <a:noFill/>
        </p:spPr>
      </p:pic>
      <p:pic>
        <p:nvPicPr>
          <p:cNvPr id="3086" name="Picture 14" descr="0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1800" y="4495800"/>
            <a:ext cx="1574800" cy="1752600"/>
          </a:xfrm>
          <a:prstGeom prst="rect">
            <a:avLst/>
          </a:prstGeom>
          <a:noFill/>
        </p:spPr>
      </p:pic>
      <p:pic>
        <p:nvPicPr>
          <p:cNvPr id="3087" name="Picture 15" descr="0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69200" y="5105400"/>
            <a:ext cx="1574800" cy="1752600"/>
          </a:xfrm>
          <a:prstGeom prst="rect">
            <a:avLst/>
          </a:prstGeom>
          <a:noFill/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42910" y="214290"/>
            <a:ext cx="7319986" cy="138499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                                    Тема урока:</a:t>
            </a:r>
          </a:p>
          <a:p>
            <a:r>
              <a:rPr lang="ru-RU" sz="3200" dirty="0">
                <a:solidFill>
                  <a:srgbClr val="FF0000"/>
                </a:solidFill>
              </a:rPr>
              <a:t>«</a:t>
            </a:r>
            <a:r>
              <a:rPr lang="ru-RU" sz="2800" b="1" dirty="0">
                <a:solidFill>
                  <a:srgbClr val="FF0000"/>
                </a:solidFill>
              </a:rPr>
              <a:t>Численность и воспроизводство населения мира»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4714876" y="3929066"/>
            <a:ext cx="4057648" cy="2362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0" dirty="0"/>
              <a:t>                      Задачи урока:</a:t>
            </a:r>
          </a:p>
          <a:p>
            <a:r>
              <a:rPr lang="ru-RU" sz="1400" b="0" dirty="0"/>
              <a:t>1.  Познакомиться  с  основными </a:t>
            </a:r>
            <a:r>
              <a:rPr lang="ru-RU" sz="1400" b="0" dirty="0" err="1" smtClean="0"/>
              <a:t>поня</a:t>
            </a:r>
            <a:r>
              <a:rPr lang="ru-RU" sz="1400" b="0" dirty="0" smtClean="0"/>
              <a:t>-</a:t>
            </a:r>
          </a:p>
          <a:p>
            <a:r>
              <a:rPr lang="ru-RU" sz="1400" b="0" dirty="0" err="1" smtClean="0"/>
              <a:t>тиями</a:t>
            </a:r>
            <a:r>
              <a:rPr lang="ru-RU" sz="1400" b="0" dirty="0" smtClean="0"/>
              <a:t> наук, изучающих население;</a:t>
            </a:r>
          </a:p>
          <a:p>
            <a:r>
              <a:rPr lang="ru-RU" sz="1400" b="0" dirty="0" smtClean="0"/>
              <a:t>2</a:t>
            </a:r>
            <a:r>
              <a:rPr lang="ru-RU" sz="1400" b="0" dirty="0"/>
              <a:t>.  Рассмотреть и проанализировать </a:t>
            </a:r>
            <a:r>
              <a:rPr lang="ru-RU" sz="1400" b="0" dirty="0" err="1"/>
              <a:t>ди</a:t>
            </a:r>
            <a:r>
              <a:rPr lang="ru-RU" sz="1400" b="0" dirty="0"/>
              <a:t>-</a:t>
            </a:r>
          </a:p>
          <a:p>
            <a:r>
              <a:rPr lang="ru-RU" sz="1400" b="0" dirty="0"/>
              <a:t> </a:t>
            </a:r>
            <a:r>
              <a:rPr lang="ru-RU" sz="1400" b="0" dirty="0" err="1"/>
              <a:t>намику</a:t>
            </a:r>
            <a:r>
              <a:rPr lang="ru-RU" sz="1400" b="0" dirty="0"/>
              <a:t>  изменения численности  </a:t>
            </a:r>
            <a:r>
              <a:rPr lang="ru-RU" sz="1400" b="0" dirty="0" err="1"/>
              <a:t>насе</a:t>
            </a:r>
            <a:r>
              <a:rPr lang="ru-RU" sz="1400" b="0" dirty="0"/>
              <a:t>-</a:t>
            </a:r>
          </a:p>
          <a:p>
            <a:r>
              <a:rPr lang="ru-RU" sz="1400" b="0" dirty="0" err="1"/>
              <a:t>ления</a:t>
            </a:r>
            <a:r>
              <a:rPr lang="ru-RU" sz="1400" b="0" dirty="0"/>
              <a:t> мира;</a:t>
            </a:r>
          </a:p>
          <a:p>
            <a:r>
              <a:rPr lang="ru-RU" sz="1400" b="0" dirty="0"/>
              <a:t>3.  Выявить долю ЭРС и РС в мировом</a:t>
            </a:r>
          </a:p>
          <a:p>
            <a:r>
              <a:rPr lang="ru-RU" sz="1400" b="0" dirty="0"/>
              <a:t> населении;</a:t>
            </a:r>
          </a:p>
          <a:p>
            <a:r>
              <a:rPr lang="ru-RU" sz="1400" b="0" dirty="0"/>
              <a:t>4.  Рассмотреть типы  воспроизводства</a:t>
            </a:r>
          </a:p>
          <a:p>
            <a:r>
              <a:rPr lang="ru-RU" sz="1400" b="0" dirty="0"/>
              <a:t>населения разных стран.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2357430"/>
            <a:ext cx="4276724" cy="2362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0" dirty="0"/>
              <a:t>            Основные понятия урока:</a:t>
            </a:r>
          </a:p>
          <a:p>
            <a:r>
              <a:rPr lang="ru-RU" sz="1400" dirty="0">
                <a:solidFill>
                  <a:srgbClr val="FF0000"/>
                </a:solidFill>
              </a:rPr>
              <a:t>    Воспроизводство, естественный прирост,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демографический взрыв, демографическая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политика,  типы воспроизводства, 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демография, раса, этнос.</a:t>
            </a:r>
            <a:endParaRPr lang="ru-RU" sz="1400" dirty="0"/>
          </a:p>
          <a:p>
            <a:endParaRPr lang="ru-RU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FF"/>
                </a:solidFill>
                <a:latin typeface="Arial Black" pitchFamily="34" charset="0"/>
              </a:rPr>
              <a:t>Типы воспроизводства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latin typeface="Arial Black" pitchFamily="34" charset="0"/>
              </a:rPr>
              <a:t>  1 тип 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latin typeface="Arial Black" pitchFamily="34" charset="0"/>
              </a:rPr>
              <a:t> Суженный 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latin typeface="Arial Black" pitchFamily="34" charset="0"/>
              </a:rPr>
              <a:t>(современный) 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С- низкая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 –низкая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ЕП -низкий </a:t>
            </a:r>
          </a:p>
          <a:p>
            <a:pPr eaLnBrk="1" hangingPunct="1">
              <a:defRPr/>
            </a:pPr>
            <a:r>
              <a:rPr lang="ru-RU" b="1" i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Страны -?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latin typeface="Arial Black" pitchFamily="34" charset="0"/>
              </a:rPr>
              <a:t>2 тип расширенный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latin typeface="Arial Black" pitchFamily="34" charset="0"/>
              </a:rPr>
              <a:t>(традиционный)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 – низкая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 – высокая</a:t>
            </a:r>
          </a:p>
          <a:p>
            <a:pPr eaLnBrk="1" hangingPunct="1"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ЕП – высокий</a:t>
            </a:r>
          </a:p>
          <a:p>
            <a:pPr eaLnBrk="1" hangingPunct="1">
              <a:defRPr/>
            </a:pPr>
            <a:r>
              <a:rPr lang="ru-RU" b="1" i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Страны -?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84213" y="4221163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716463" y="4221163"/>
            <a:ext cx="3455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34" y="1"/>
            <a:ext cx="5957555" cy="3714751"/>
            <a:chOff x="-505" y="1071"/>
            <a:chExt cx="5874" cy="2795"/>
          </a:xfrm>
        </p:grpSpPr>
        <p:sp>
          <p:nvSpPr>
            <p:cNvPr id="7171" name="AutoShape 3"/>
            <p:cNvSpPr>
              <a:spLocks noChangeAspect="1" noChangeArrowheads="1" noTextEdit="1"/>
            </p:cNvSpPr>
            <p:nvPr/>
          </p:nvSpPr>
          <p:spPr bwMode="auto">
            <a:xfrm>
              <a:off x="612" y="1071"/>
              <a:ext cx="4694" cy="2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612" y="1071"/>
              <a:ext cx="4717" cy="27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1958" y="2182"/>
              <a:ext cx="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ru-RU" dirty="0"/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966" y="1879"/>
              <a:ext cx="4009" cy="1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926" y="1164"/>
              <a:ext cx="4010" cy="342"/>
            </a:xfrm>
            <a:prstGeom prst="rect">
              <a:avLst/>
            </a:prstGeom>
            <a:solidFill>
              <a:srgbClr val="FFFF99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-505" y="1178"/>
              <a:ext cx="4482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ru-RU" sz="2800" b="0">
                  <a:solidFill>
                    <a:srgbClr val="000000"/>
                  </a:solidFill>
                </a:rPr>
                <a:t>                     </a:t>
              </a:r>
              <a:r>
                <a:rPr lang="ru-RU" sz="28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ВОСПРОИЗВОДСТВО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7203" name="Rectangle 35"/>
            <p:cNvSpPr>
              <a:spLocks noChangeArrowheads="1"/>
            </p:cNvSpPr>
            <p:nvPr/>
          </p:nvSpPr>
          <p:spPr bwMode="auto">
            <a:xfrm>
              <a:off x="730" y="2523"/>
              <a:ext cx="973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Rectangle 40"/>
            <p:cNvSpPr>
              <a:spLocks noChangeArrowheads="1"/>
            </p:cNvSpPr>
            <p:nvPr/>
          </p:nvSpPr>
          <p:spPr bwMode="auto">
            <a:xfrm>
              <a:off x="1752" y="2500"/>
              <a:ext cx="74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Rectangle 44"/>
            <p:cNvSpPr>
              <a:spLocks noChangeArrowheads="1"/>
            </p:cNvSpPr>
            <p:nvPr/>
          </p:nvSpPr>
          <p:spPr bwMode="auto">
            <a:xfrm>
              <a:off x="1516" y="2896"/>
              <a:ext cx="143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Rectangle 46"/>
            <p:cNvSpPr>
              <a:spLocks noChangeArrowheads="1"/>
            </p:cNvSpPr>
            <p:nvPr/>
          </p:nvSpPr>
          <p:spPr bwMode="auto">
            <a:xfrm>
              <a:off x="3098" y="2531"/>
              <a:ext cx="973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Rectangle 51"/>
            <p:cNvSpPr>
              <a:spLocks noChangeArrowheads="1"/>
            </p:cNvSpPr>
            <p:nvPr/>
          </p:nvSpPr>
          <p:spPr bwMode="auto">
            <a:xfrm>
              <a:off x="4219" y="2531"/>
              <a:ext cx="59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1" name="Rectangle 53"/>
            <p:cNvSpPr>
              <a:spLocks noChangeArrowheads="1"/>
            </p:cNvSpPr>
            <p:nvPr/>
          </p:nvSpPr>
          <p:spPr bwMode="auto">
            <a:xfrm>
              <a:off x="4199" y="2655"/>
              <a:ext cx="54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" name="Rectangle 55"/>
            <p:cNvSpPr>
              <a:spLocks noChangeArrowheads="1"/>
            </p:cNvSpPr>
            <p:nvPr/>
          </p:nvSpPr>
          <p:spPr bwMode="auto">
            <a:xfrm>
              <a:off x="3668" y="2904"/>
              <a:ext cx="170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" name="Rectangle 59"/>
            <p:cNvSpPr>
              <a:spLocks noChangeArrowheads="1"/>
            </p:cNvSpPr>
            <p:nvPr/>
          </p:nvSpPr>
          <p:spPr bwMode="auto">
            <a:xfrm>
              <a:off x="741" y="3371"/>
              <a:ext cx="1649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 dirty="0">
                  <a:solidFill>
                    <a:srgbClr val="000000"/>
                  </a:solidFill>
                </a:rPr>
                <a:t>1. Откройте </a:t>
              </a:r>
              <a:r>
                <a:rPr lang="ru-RU" sz="1300" dirty="0" err="1" smtClean="0">
                  <a:solidFill>
                    <a:srgbClr val="000000"/>
                  </a:solidFill>
                </a:rPr>
                <a:t>учебникна</a:t>
              </a:r>
              <a:r>
                <a:rPr lang="ru-RU" sz="1300" dirty="0" smtClean="0">
                  <a:solidFill>
                    <a:srgbClr val="000000"/>
                  </a:solidFill>
                </a:rPr>
                <a:t> </a:t>
              </a:r>
              <a:endParaRPr lang="ru-RU" dirty="0"/>
            </a:p>
          </p:txBody>
        </p:sp>
        <p:sp>
          <p:nvSpPr>
            <p:cNvPr id="7228" name="Rectangle 60"/>
            <p:cNvSpPr>
              <a:spLocks noChangeArrowheads="1"/>
            </p:cNvSpPr>
            <p:nvPr/>
          </p:nvSpPr>
          <p:spPr bwMode="auto">
            <a:xfrm>
              <a:off x="2175" y="3371"/>
              <a:ext cx="196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>
                  <a:solidFill>
                    <a:srgbClr val="000000"/>
                  </a:solidFill>
                </a:rPr>
                <a:t>стр</a:t>
              </a:r>
              <a:endParaRPr lang="ru-RU"/>
            </a:p>
          </p:txBody>
        </p:sp>
        <p:sp>
          <p:nvSpPr>
            <p:cNvPr id="7229" name="Rectangle 61"/>
            <p:cNvSpPr>
              <a:spLocks noChangeArrowheads="1"/>
            </p:cNvSpPr>
            <p:nvPr/>
          </p:nvSpPr>
          <p:spPr bwMode="auto">
            <a:xfrm>
              <a:off x="2371" y="3371"/>
              <a:ext cx="98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 dirty="0" smtClean="0">
                  <a:solidFill>
                    <a:srgbClr val="000000"/>
                  </a:solidFill>
                </a:rPr>
                <a:t>в</a:t>
              </a:r>
              <a:endParaRPr lang="ru-RU" dirty="0"/>
            </a:p>
          </p:txBody>
        </p:sp>
        <p:sp>
          <p:nvSpPr>
            <p:cNvPr id="7230" name="Rectangle 62"/>
            <p:cNvSpPr>
              <a:spLocks noChangeArrowheads="1"/>
            </p:cNvSpPr>
            <p:nvPr/>
          </p:nvSpPr>
          <p:spPr bwMode="auto">
            <a:xfrm>
              <a:off x="741" y="3492"/>
              <a:ext cx="307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 dirty="0" err="1" smtClean="0">
                  <a:solidFill>
                    <a:srgbClr val="000000"/>
                  </a:solidFill>
                </a:rPr>
                <a:t>ира</a:t>
              </a:r>
              <a:endParaRPr lang="ru-RU" dirty="0"/>
            </a:p>
          </p:txBody>
        </p:sp>
        <p:sp>
          <p:nvSpPr>
            <p:cNvPr id="7231" name="Rectangle 63"/>
            <p:cNvSpPr>
              <a:spLocks noChangeArrowheads="1"/>
            </p:cNvSpPr>
            <p:nvPr/>
          </p:nvSpPr>
          <p:spPr bwMode="auto">
            <a:xfrm>
              <a:off x="741" y="3615"/>
              <a:ext cx="735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>
                  <a:solidFill>
                    <a:srgbClr val="000000"/>
                  </a:solidFill>
                </a:rPr>
                <a:t>относятся к </a:t>
              </a:r>
              <a:endParaRPr lang="ru-RU"/>
            </a:p>
          </p:txBody>
        </p:sp>
        <p:sp>
          <p:nvSpPr>
            <p:cNvPr id="7232" name="Rectangle 64"/>
            <p:cNvSpPr>
              <a:spLocks noChangeArrowheads="1"/>
            </p:cNvSpPr>
            <p:nvPr/>
          </p:nvSpPr>
          <p:spPr bwMode="auto">
            <a:xfrm>
              <a:off x="1477" y="3615"/>
              <a:ext cx="83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>
                  <a:solidFill>
                    <a:srgbClr val="000000"/>
                  </a:solidFill>
                </a:rPr>
                <a:t>I </a:t>
              </a:r>
              <a:endParaRPr lang="ru-RU"/>
            </a:p>
          </p:txBody>
        </p:sp>
        <p:sp>
          <p:nvSpPr>
            <p:cNvPr id="7233" name="Rectangle 65"/>
            <p:cNvSpPr>
              <a:spLocks noChangeArrowheads="1"/>
            </p:cNvSpPr>
            <p:nvPr/>
          </p:nvSpPr>
          <p:spPr bwMode="auto">
            <a:xfrm>
              <a:off x="1555" y="3615"/>
              <a:ext cx="906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>
                  <a:solidFill>
                    <a:srgbClr val="000000"/>
                  </a:solidFill>
                </a:rPr>
                <a:t>типу, какие ко </a:t>
              </a:r>
              <a:endParaRPr lang="ru-RU"/>
            </a:p>
          </p:txBody>
        </p:sp>
        <p:sp>
          <p:nvSpPr>
            <p:cNvPr id="7234" name="Rectangle 66"/>
            <p:cNvSpPr>
              <a:spLocks noChangeArrowheads="1"/>
            </p:cNvSpPr>
            <p:nvPr/>
          </p:nvSpPr>
          <p:spPr bwMode="auto">
            <a:xfrm>
              <a:off x="2459" y="3615"/>
              <a:ext cx="13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300">
                  <a:solidFill>
                    <a:srgbClr val="000000"/>
                  </a:solidFill>
                </a:rPr>
                <a:t>II </a:t>
              </a:r>
              <a:endParaRPr lang="ru-RU"/>
            </a:p>
          </p:txBody>
        </p:sp>
      </p:grpSp>
      <p:sp>
        <p:nvSpPr>
          <p:cNvPr id="7236" name="Text Box 68"/>
          <p:cNvSpPr txBox="1">
            <a:spLocks noChangeArrowheads="1"/>
          </p:cNvSpPr>
          <p:nvPr/>
        </p:nvSpPr>
        <p:spPr bwMode="auto">
          <a:xfrm>
            <a:off x="5867400" y="333375"/>
            <a:ext cx="3203575" cy="206210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Рост численности населения зависит от характера </a:t>
            </a:r>
            <a:r>
              <a:rPr lang="ru-RU" sz="16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воспроиз-водства</a:t>
            </a:r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just"/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В настоящее время выделяют два типа воспроизводства </a:t>
            </a:r>
            <a:r>
              <a:rPr lang="ru-RU" sz="16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насе-ления</a:t>
            </a:r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6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sz="16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237" name="Picture 69" descr="воспризводство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0" y="714356"/>
            <a:ext cx="5867400" cy="5857916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6064250" y="2949575"/>
            <a:ext cx="282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ЗАДАНИЕ.</a:t>
            </a:r>
            <a:r>
              <a:rPr lang="ru-RU" dirty="0"/>
              <a:t> Рассмотрите карту. </a:t>
            </a:r>
          </a:p>
          <a:p>
            <a:pPr algn="just"/>
            <a:r>
              <a:rPr lang="ru-RU" dirty="0"/>
              <a:t>    В каких регионах мира получил распространение </a:t>
            </a:r>
            <a:r>
              <a:rPr lang="en-US" dirty="0"/>
              <a:t>I</a:t>
            </a:r>
            <a:r>
              <a:rPr lang="ru-RU" dirty="0"/>
              <a:t> тип </a:t>
            </a:r>
            <a:r>
              <a:rPr lang="ru-RU" dirty="0" err="1"/>
              <a:t>воспроизвод-ства</a:t>
            </a:r>
            <a:r>
              <a:rPr lang="ru-RU" dirty="0"/>
              <a:t>, а в каких – </a:t>
            </a:r>
            <a:r>
              <a:rPr lang="en-US" dirty="0"/>
              <a:t>II</a:t>
            </a:r>
            <a:r>
              <a:rPr lang="ru-RU" dirty="0"/>
              <a:t> тип.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92275" y="476250"/>
            <a:ext cx="6983413" cy="624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регионы мира относятся к </a:t>
            </a:r>
            <a:r>
              <a:rPr lang="ru-RU" sz="2000" b="1" u="sng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типу воспроизводства?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 </a:t>
            </a:r>
            <a:r>
              <a:rPr lang="ru-RU" sz="2000" b="1" u="sng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типу воспроизводства</a:t>
            </a: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Где наблюдается самый низкий и самый высокий ЕП</a:t>
            </a:r>
            <a:r>
              <a:rPr lang="ru-RU" sz="20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2000" b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000" b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 страны по каждому типу и запишите себе в тетрадь. </a:t>
            </a:r>
          </a:p>
          <a:p>
            <a:pPr>
              <a:spcBef>
                <a:spcPct val="50000"/>
              </a:spcBef>
              <a:defRPr/>
            </a:pPr>
            <a:endParaRPr lang="ru-RU" sz="2000" b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000" b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Сделайте вывод</a:t>
            </a:r>
          </a:p>
          <a:p>
            <a:pPr>
              <a:spcBef>
                <a:spcPct val="50000"/>
              </a:spcBef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1" name="Picture 3" descr="j028326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3860800"/>
            <a:ext cx="2952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214438" y="404813"/>
            <a:ext cx="357187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i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Самый высокий </a:t>
            </a:r>
            <a:r>
              <a:rPr lang="ru-RU" sz="2800" b="1" i="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ЕП=30 </a:t>
            </a:r>
            <a:endParaRPr lang="ru-RU" sz="2800" b="1" i="0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2800" b="1" i="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800" b="1" i="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Африке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500694" y="333375"/>
            <a:ext cx="33575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ЕП=2 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Зарубежной Европе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357422" y="3429000"/>
            <a:ext cx="45720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800" b="1" i="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России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</a:t>
            </a:r>
            <a:r>
              <a:rPr lang="ru-RU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=?</a:t>
            </a: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8" name="Picture 6" descr="j02836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18002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j028345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000504"/>
            <a:ext cx="17986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dirty="0" smtClean="0">
                <a:solidFill>
                  <a:srgbClr val="CC0066"/>
                </a:solidFill>
              </a:rPr>
              <a:t>ВЫВОД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u="sng" dirty="0" smtClean="0">
                <a:solidFill>
                  <a:srgbClr val="FF3300"/>
                </a:solidFill>
              </a:rPr>
              <a:t>1 тип воспроизводства</a:t>
            </a:r>
            <a:r>
              <a:rPr lang="ru-RU" dirty="0" smtClean="0"/>
              <a:t> получил распространение в экономически </a:t>
            </a:r>
            <a:r>
              <a:rPr lang="ru-RU" b="1" u="sng" dirty="0" smtClean="0">
                <a:solidFill>
                  <a:schemeClr val="folHlink"/>
                </a:solidFill>
              </a:rPr>
              <a:t>развитых странах Европы и Северной Америки. </a:t>
            </a:r>
            <a:r>
              <a:rPr lang="ru-RU" sz="2400" b="1" u="sng" dirty="0" smtClean="0"/>
              <a:t>Они имеют в основном</a:t>
            </a:r>
            <a:r>
              <a:rPr lang="ru-RU" b="1" u="sng" dirty="0" smtClean="0">
                <a:solidFill>
                  <a:schemeClr val="folHlink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низкий ЕП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u="sng" dirty="0" smtClean="0">
                <a:solidFill>
                  <a:srgbClr val="FF3300"/>
                </a:solidFill>
              </a:rPr>
              <a:t>2 тип воспроизводства</a:t>
            </a:r>
            <a:r>
              <a:rPr lang="ru-RU" dirty="0" smtClean="0"/>
              <a:t> получил распространение преимущественно в странах </a:t>
            </a:r>
            <a:r>
              <a:rPr lang="ru-RU" b="1" u="sng" dirty="0" smtClean="0">
                <a:solidFill>
                  <a:schemeClr val="folHlink"/>
                </a:solidFill>
              </a:rPr>
              <a:t>Азии, Африки и Латинской Америки. </a:t>
            </a:r>
            <a:r>
              <a:rPr lang="ru-RU" b="1" u="sng" dirty="0" smtClean="0">
                <a:solidFill>
                  <a:srgbClr val="FF0000"/>
                </a:solidFill>
              </a:rPr>
              <a:t>ЕП</a:t>
            </a:r>
            <a:r>
              <a:rPr lang="ru-RU" b="1" u="sng" dirty="0" smtClean="0">
                <a:solidFill>
                  <a:schemeClr val="folHlink"/>
                </a:solidFill>
              </a:rPr>
              <a:t> </a:t>
            </a:r>
            <a:r>
              <a:rPr lang="ru-RU" sz="2400" b="1" u="sng" dirty="0" smtClean="0">
                <a:solidFill>
                  <a:schemeClr val="tx2"/>
                </a:solidFill>
              </a:rPr>
              <a:t>здесь в основном</a:t>
            </a:r>
            <a:r>
              <a:rPr lang="ru-RU" b="1" u="sng" dirty="0" smtClean="0">
                <a:solidFill>
                  <a:schemeClr val="folHlink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высокий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6407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"/>
                <a:cs typeface="Arial"/>
              </a:rPr>
              <a:t>Причины, вызывающие разные</a:t>
            </a:r>
          </a:p>
          <a:p>
            <a:pPr algn="ctr"/>
            <a:r>
              <a:rPr lang="ru-RU" sz="24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"/>
                <a:cs typeface="Arial"/>
              </a:rPr>
              <a:t>типы </a:t>
            </a:r>
            <a:r>
              <a:rPr lang="ru-RU" sz="24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"/>
                <a:cs typeface="Arial"/>
              </a:rPr>
              <a:t>воспроизводства </a:t>
            </a:r>
            <a:r>
              <a:rPr lang="ru-RU" sz="24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CC00"/>
                </a:solidFill>
                <a:latin typeface="Arial"/>
                <a:cs typeface="Arial"/>
              </a:rPr>
              <a:t>населения.</a:t>
            </a:r>
          </a:p>
        </p:txBody>
      </p:sp>
      <p:pic>
        <p:nvPicPr>
          <p:cNvPr id="12293" name="Picture 5" descr="половозрастные пирами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08050"/>
            <a:ext cx="5472113" cy="23764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5715008" y="785794"/>
            <a:ext cx="3168650" cy="2571768"/>
          </a:xfrm>
          <a:prstGeom prst="wedgeRectCallout">
            <a:avLst>
              <a:gd name="adj1" fmla="val -78958"/>
              <a:gd name="adj2" fmla="val -40282"/>
            </a:avLst>
          </a:prstGeom>
          <a:solidFill>
            <a:srgbClr val="FFCCFF">
              <a:alpha val="39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 sz="1900" dirty="0"/>
              <a:t>    </a:t>
            </a:r>
            <a:r>
              <a:rPr lang="ru-RU" dirty="0"/>
              <a:t>На рисунке показаны половозрастные </a:t>
            </a:r>
            <a:r>
              <a:rPr lang="ru-RU" dirty="0" smtClean="0"/>
              <a:t>пирамиды </a:t>
            </a:r>
            <a:r>
              <a:rPr lang="ru-RU" dirty="0"/>
              <a:t>для развивающихся и развитых стран. Длина каждой полосы </a:t>
            </a:r>
            <a:r>
              <a:rPr lang="ru-RU" dirty="0" smtClean="0"/>
              <a:t>соответствует </a:t>
            </a:r>
            <a:r>
              <a:rPr lang="ru-RU" dirty="0"/>
              <a:t>указанному </a:t>
            </a:r>
            <a:r>
              <a:rPr lang="ru-RU" dirty="0" smtClean="0"/>
              <a:t>количеству </a:t>
            </a:r>
            <a:r>
              <a:rPr lang="ru-RU" dirty="0"/>
              <a:t>людей.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71538" y="857232"/>
            <a:ext cx="1611312" cy="244475"/>
          </a:xfrm>
          <a:prstGeom prst="rect">
            <a:avLst/>
          </a:prstGeom>
          <a:solidFill>
            <a:schemeClr val="bg1">
              <a:alpha val="37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 dirty="0"/>
              <a:t>РАСШИРЕННЫЙ ТИП 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857620" y="928670"/>
            <a:ext cx="1312862" cy="244475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000" dirty="0"/>
              <a:t>СУЖЕННЫЙ ТИП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428860" y="1571612"/>
            <a:ext cx="1285875" cy="431800"/>
            <a:chOff x="158" y="2251"/>
            <a:chExt cx="810" cy="272"/>
          </a:xfrm>
        </p:grpSpPr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58" y="2251"/>
              <a:ext cx="227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158" y="2387"/>
              <a:ext cx="227" cy="13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367" y="2266"/>
              <a:ext cx="6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000"/>
                <a:t>МУЖЧИНЫ</a:t>
              </a:r>
            </a:p>
            <a:p>
              <a:r>
                <a:rPr lang="ru-RU" sz="1000"/>
                <a:t>ЖЕНЩИНЫ</a:t>
              </a:r>
            </a:p>
          </p:txBody>
        </p:sp>
      </p:grpSp>
      <p:graphicFrame>
        <p:nvGraphicFramePr>
          <p:cNvPr id="12319" name="Group 31"/>
          <p:cNvGraphicFramePr>
            <a:graphicFrameLocks noGrp="1"/>
          </p:cNvGraphicFramePr>
          <p:nvPr/>
        </p:nvGraphicFramePr>
        <p:xfrm>
          <a:off x="0" y="3429000"/>
          <a:ext cx="9036051" cy="3429000"/>
        </p:xfrm>
        <a:graphic>
          <a:graphicData uri="http://schemas.openxmlformats.org/drawingml/2006/table">
            <a:tbl>
              <a:tblPr/>
              <a:tblGrid>
                <a:gridCol w="4518027"/>
                <a:gridCol w="4518024"/>
              </a:tblGrid>
              <a:tr h="4286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ПРИЧИНЫ, ВЫЗЫВАЮЩИЕ НЕВЫСОКИЕ ПОКАЗАТЕЛИ РОЖДАЕМОСТИ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ПРИЧИНЫ, ВЫЗЫВАЮЩИЕ ВЫСОКИЕ ПОКАЗАТЕЛИ РОЖДАЕМОСТИ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82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высокий уровень социально-экономического развития;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высокий уровень урбанизации (в сельской местности рождаемость выше, в городах - ниже);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изменение статуса женщин, эмансипация и появление новой системы ценностей;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увеличение доли старших возрастов - старение нации;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производственный травматизм.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низкий уровень развития экономики, с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преоб-ладанием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сельского хозяйства;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невысокий уровень урбанизации (в селе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рож-даемость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выше);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своеобразный общественный уклад, религиозные обычаи, поощряющие многодетность;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подневольное положение женщин, ранние браки;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использование достижений современной медицины для борьбы с эпидемическими заболеваниями;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запреты по планированию семьи в мусульманских странах.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916113"/>
            <a:ext cx="8229600" cy="4456112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0000FF"/>
                </a:solidFill>
              </a:rPr>
              <a:t>Планирование семьи (через снижение рождаемости) в странах Южного региона</a:t>
            </a:r>
          </a:p>
          <a:p>
            <a:pPr eaLnBrk="1" hangingPunct="1"/>
            <a:r>
              <a:rPr lang="ru-RU" sz="2800" dirty="0" smtClean="0">
                <a:solidFill>
                  <a:srgbClr val="0000FF"/>
                </a:solidFill>
              </a:rPr>
              <a:t>Предотвращение падения численности населения (через увеличения рождаемости) в странах Северного региона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11188" y="549275"/>
            <a:ext cx="82089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Формы управления демографическими процессами</a:t>
            </a:r>
          </a:p>
        </p:txBody>
      </p:sp>
      <p:pic>
        <p:nvPicPr>
          <p:cNvPr id="16388" name="Picture 4" descr="AG00318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2349500"/>
            <a:ext cx="1466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Меры демографической политики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3068638"/>
            <a:ext cx="5832475" cy="44561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Повышения возраста вступления в брак (Китай – 22, Индия – 21, Сингапур – 26)</a:t>
            </a:r>
          </a:p>
          <a:p>
            <a:pPr eaLnBrk="1" hangingPunct="1"/>
            <a:r>
              <a:rPr lang="ru-RU" sz="2400" dirty="0" smtClean="0"/>
              <a:t>Применение </a:t>
            </a:r>
            <a:r>
              <a:rPr lang="ru-RU" sz="2400" dirty="0" err="1" smtClean="0"/>
              <a:t>контрацептивов</a:t>
            </a:r>
            <a:endParaRPr lang="ru-RU" sz="2400" dirty="0" smtClean="0"/>
          </a:p>
          <a:p>
            <a:pPr eaLnBrk="1" hangingPunct="1"/>
            <a:r>
              <a:rPr lang="ru-RU" sz="2400" dirty="0" smtClean="0"/>
              <a:t>Добровольная стерилизация мужчин и женщин</a:t>
            </a:r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50825" y="1628775"/>
            <a:ext cx="8532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Направленные на снижение численности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gl3"/>
          <p:cNvPicPr>
            <a:picLocks noChangeAspect="1" noChangeArrowheads="1"/>
          </p:cNvPicPr>
          <p:nvPr/>
        </p:nvPicPr>
        <p:blipFill>
          <a:blip r:embed="rId2">
            <a:lum bright="18000"/>
          </a:blip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2400" y="152400"/>
            <a:ext cx="8763000" cy="1200329"/>
          </a:xfrm>
          <a:prstGeom prst="rect">
            <a:avLst/>
          </a:prstGeom>
          <a:solidFill>
            <a:schemeClr val="bg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0" dirty="0"/>
              <a:t>   Большинство стран современного мира стремятся управлять воспроизводством населения, проводя </a:t>
            </a:r>
            <a:r>
              <a:rPr lang="ru-RU" sz="2400" b="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государственную </a:t>
            </a:r>
            <a:r>
              <a:rPr lang="ru-RU" sz="2400" b="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демографическую </a:t>
            </a:r>
            <a:r>
              <a:rPr lang="ru-RU" sz="2400" b="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политику</a:t>
            </a:r>
            <a:r>
              <a:rPr lang="ru-RU" sz="2400" b="0" dirty="0"/>
              <a:t>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1138" y="1468438"/>
            <a:ext cx="2182812" cy="520700"/>
          </a:xfrm>
          <a:prstGeom prst="rect">
            <a:avLst/>
          </a:prstGeom>
          <a:solidFill>
            <a:schemeClr val="bg1">
              <a:alpha val="92999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ДЕМОГРАФИЧЕСКАЯ </a:t>
            </a:r>
          </a:p>
          <a:p>
            <a:pPr algn="ctr"/>
            <a:r>
              <a:rPr lang="ru-RU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ПОЛИТИКА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555875" y="1476375"/>
            <a:ext cx="6408738" cy="1077218"/>
          </a:xfrm>
          <a:prstGeom prst="rect">
            <a:avLst/>
          </a:prstGeom>
          <a:solidFill>
            <a:schemeClr val="bg1">
              <a:alpha val="92000"/>
            </a:scheme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600" b="0"/>
              <a:t> </a:t>
            </a:r>
            <a:r>
              <a:rPr lang="ru-RU" sz="1600"/>
              <a:t>- ЭТО СИСТЕМА АДМИНИСТРАТИВНЫХ, ЭКОНОМИЧЕС-КИХ, ПРОПАГАНДИСТСКИХ МЕРОПРИЯТИЙ, С ПОМОЩЬЮ КОТОРЫХ ГОСУДАРСТВО ВОЗДЕЙСТВУЕТ НА РОЖДАЕ-МОСТЬ В ЖЕЛАТЕЛЬНОМ ДЛЯ СЕБЯ НАПРАВЛЕНИИ.</a:t>
            </a:r>
            <a:endParaRPr lang="ru-RU" sz="1600" b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28600" y="3062288"/>
            <a:ext cx="8763000" cy="2031325"/>
          </a:xfrm>
          <a:prstGeom prst="rect">
            <a:avLst/>
          </a:prstGeom>
          <a:solidFill>
            <a:schemeClr val="bg1">
              <a:alpha val="8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800" dirty="0"/>
              <a:t>     В конституции Китайской Народной Республики говорится о том, что супруги должны осуществлять плановое   деторождение.   Создан   комитет   по  </a:t>
            </a:r>
            <a:r>
              <a:rPr lang="ru-RU" sz="1800" dirty="0" smtClean="0"/>
              <a:t>плановому  </a:t>
            </a:r>
            <a:r>
              <a:rPr lang="ru-RU" sz="1800" dirty="0"/>
              <a:t>деторождению,  на  рождение  ребенка  надо получить  разрешение  местных  властей.  Установлен  более  поздний  возраст для вступления в брак.  В период  учебы  в  институте  браки  не  разрешаются.  Осуществление  этой  политики  уже дало большие результаты.</a:t>
            </a:r>
          </a:p>
        </p:txBody>
      </p:sp>
      <p:sp>
        <p:nvSpPr>
          <p:cNvPr id="8200" name="Text Box 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179388" y="5229225"/>
            <a:ext cx="4035422" cy="825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Рассмотрим вопрос о 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качестве населения.</a:t>
            </a:r>
            <a:r>
              <a:rPr lang="ru-RU" sz="2400" b="0" dirty="0"/>
              <a:t>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2722563"/>
            <a:ext cx="12747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НАПРИМЕР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11188" y="333375"/>
            <a:ext cx="83185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Меры направленные </a:t>
            </a: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повышение рождаемости и естественного прироста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341438"/>
            <a:ext cx="8820150" cy="452755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Единовременные ссуды молодёжи</a:t>
            </a:r>
          </a:p>
          <a:p>
            <a:pPr eaLnBrk="1" hangingPunct="1"/>
            <a:r>
              <a:rPr lang="ru-RU" sz="2400" dirty="0" smtClean="0"/>
              <a:t>Пособия в связи с рождением каждого ребёнка</a:t>
            </a:r>
          </a:p>
          <a:p>
            <a:pPr eaLnBrk="1" hangingPunct="1"/>
            <a:r>
              <a:rPr lang="ru-RU" sz="2400" dirty="0" smtClean="0"/>
              <a:t>Ежемесячные пособия на детей</a:t>
            </a:r>
          </a:p>
          <a:p>
            <a:pPr eaLnBrk="1" hangingPunct="1"/>
            <a:r>
              <a:rPr lang="ru-RU" sz="2400" dirty="0" smtClean="0"/>
              <a:t>Длительные отпуска по беременности и родам</a:t>
            </a:r>
          </a:p>
          <a:p>
            <a:pPr eaLnBrk="1" hangingPunct="1"/>
            <a:r>
              <a:rPr lang="ru-RU" sz="2400" dirty="0" smtClean="0"/>
              <a:t>Преимущественное право на приобретение квартир</a:t>
            </a:r>
          </a:p>
          <a:p>
            <a:pPr eaLnBrk="1" hangingPunct="1"/>
            <a:endParaRPr lang="ru-RU" sz="2400" dirty="0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27088" y="4508500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каких стран применимы перечисленные меры?</a:t>
            </a:r>
          </a:p>
        </p:txBody>
      </p:sp>
      <p:pic>
        <p:nvPicPr>
          <p:cNvPr id="19461" name="Picture 5" descr="j02836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229225"/>
            <a:ext cx="1131887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j028363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5229225"/>
            <a:ext cx="1042988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en3"/>
          <p:cNvPicPr>
            <a:picLocks noChangeAspect="1" noChangeArrowheads="1"/>
          </p:cNvPicPr>
          <p:nvPr/>
        </p:nvPicPr>
        <p:blipFill>
          <a:blip r:embed="rId3">
            <a:lum bright="6000" contrast="-6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099" name="Object 3"/>
          <p:cNvGraphicFramePr>
            <a:graphicFrameLocks/>
          </p:cNvGraphicFramePr>
          <p:nvPr/>
        </p:nvGraphicFramePr>
        <p:xfrm>
          <a:off x="179388" y="1773238"/>
          <a:ext cx="8785225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8" name="Слайд" r:id="rId4" imgW="4549874" imgH="3394541" progId="PowerPoint.Slide.8">
                  <p:embed/>
                </p:oleObj>
              </mc:Choice>
              <mc:Fallback>
                <p:oleObj name="Слайд" r:id="rId4" imgW="4549874" imgH="3394541" progId="PowerPoint.Slide.8">
                  <p:embed/>
                  <p:pic>
                    <p:nvPicPr>
                      <p:cNvPr id="0" name="Pictur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0300"/>
                      <a:stretch>
                        <a:fillRect/>
                      </a:stretch>
                    </p:blipFill>
                    <p:spPr bwMode="auto">
                      <a:xfrm>
                        <a:off x="179388" y="1773238"/>
                        <a:ext cx="8785225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0" y="188913"/>
            <a:ext cx="2843213" cy="46355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/>
              <a:t>Науки о население</a:t>
            </a:r>
            <a:r>
              <a:rPr lang="ru-RU" sz="2400" b="0" dirty="0"/>
              <a:t>: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8" y="981075"/>
            <a:ext cx="8785225" cy="792163"/>
          </a:xfrm>
          <a:prstGeom prst="rect">
            <a:avLst/>
          </a:prstGeom>
          <a:solidFill>
            <a:schemeClr val="bg1">
              <a:alpha val="49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ДЕМОГРАФИЯ</a:t>
            </a:r>
          </a:p>
          <a:p>
            <a:r>
              <a:rPr lang="ru-RU" b="0" dirty="0"/>
              <a:t>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наука о закономерностях </a:t>
            </a:r>
            <a:r>
              <a:rPr lang="ru-RU" sz="1400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воспроизводства населения</a:t>
            </a: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 изучающая его  численность,  </a:t>
            </a:r>
            <a:r>
              <a:rPr lang="ru-RU" sz="1400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естественный</a:t>
            </a:r>
          </a:p>
          <a:p>
            <a:r>
              <a:rPr lang="ru-RU" sz="1400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прирост</a:t>
            </a: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возрастной и половой состав.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429000" y="262096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b="0"/>
          </a:p>
          <a:p>
            <a:endParaRPr lang="ru-RU" sz="2000" b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203575" y="76200"/>
            <a:ext cx="5761038" cy="760413"/>
          </a:xfrm>
          <a:prstGeom prst="rect">
            <a:avLst/>
          </a:prstGeom>
          <a:solidFill>
            <a:schemeClr val="bg1">
              <a:alpha val="4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dirty="0"/>
              <a:t>       </a:t>
            </a:r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ЭТНОГЕОГРАФИЯ</a:t>
            </a:r>
          </a:p>
          <a:p>
            <a:pPr algn="ctr"/>
            <a:r>
              <a:rPr lang="ru-RU" i="1" dirty="0"/>
              <a:t>- </a:t>
            </a: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наука о происхождении народов и взаимоотношениях между ними</a:t>
            </a:r>
            <a:r>
              <a:rPr lang="ru-RU" sz="1400" i="1" dirty="0"/>
              <a:t>.</a:t>
            </a:r>
            <a:endParaRPr lang="ru-RU" sz="1400" b="0" dirty="0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2843213" y="40481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1331913" y="6921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179388" y="4797425"/>
          <a:ext cx="8785225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9" name="Слайд" r:id="rId6" imgW="4549874" imgH="3394541" progId="PowerPoint.Slide.8">
                  <p:embed/>
                </p:oleObj>
              </mc:Choice>
              <mc:Fallback>
                <p:oleObj name="Слайд" r:id="rId6" imgW="4549874" imgH="3394541" progId="PowerPoint.Slide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060" b="55147"/>
                      <a:stretch>
                        <a:fillRect/>
                      </a:stretch>
                    </p:blipFill>
                    <p:spPr bwMode="auto">
                      <a:xfrm>
                        <a:off x="179388" y="4797425"/>
                        <a:ext cx="8785225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70038" y="269875"/>
            <a:ext cx="6516528" cy="677108"/>
          </a:xfrm>
          <a:prstGeom prst="rect">
            <a:avLst/>
          </a:prstGeom>
          <a:solidFill>
            <a:srgbClr val="FFCC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КАЧЕСТВО НАСЕЛЕНИЯ</a:t>
            </a:r>
          </a:p>
          <a:p>
            <a:pPr algn="ctr"/>
            <a:r>
              <a:rPr lang="ru-RU" sz="1400" dirty="0">
                <a:solidFill>
                  <a:schemeClr val="bg1">
                    <a:lumMod val="10000"/>
                  </a:schemeClr>
                </a:solidFill>
              </a:rPr>
              <a:t>ЭТО КОМПЛЕКСНОЕ ПОНЯТИЕ, УЧИТЫВАЮЩИЕ УСЛОВИЯ ЖИЗНИ:</a:t>
            </a:r>
            <a:r>
              <a:rPr lang="ru-RU" sz="1400" b="0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14282" y="1214422"/>
            <a:ext cx="3062278" cy="83099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ЭКОНОМИЧЕСКИЕ </a:t>
            </a:r>
            <a:endParaRPr lang="ru-RU" sz="1200" dirty="0" smtClean="0"/>
          </a:p>
          <a:p>
            <a:pPr algn="ctr"/>
            <a:r>
              <a:rPr lang="ru-RU" sz="1200" dirty="0" smtClean="0"/>
              <a:t>(</a:t>
            </a:r>
            <a:r>
              <a:rPr lang="ru-RU" sz="1200" dirty="0"/>
              <a:t>душевой доход, занятость, калорийность </a:t>
            </a:r>
          </a:p>
          <a:p>
            <a:pPr algn="ctr"/>
            <a:r>
              <a:rPr lang="ru-RU" sz="1200" dirty="0"/>
              <a:t>питания)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428992" y="1214422"/>
            <a:ext cx="2714644" cy="83099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КУЛЬТУРНЫЕ</a:t>
            </a:r>
          </a:p>
          <a:p>
            <a:pPr algn="ctr"/>
            <a:r>
              <a:rPr lang="ru-RU" sz="1200" dirty="0"/>
              <a:t>(уровень грамотности, </a:t>
            </a:r>
            <a:r>
              <a:rPr lang="ru-RU" sz="1200" dirty="0" smtClean="0"/>
              <a:t>интернет, </a:t>
            </a:r>
            <a:r>
              <a:rPr lang="ru-RU" sz="1200" dirty="0"/>
              <a:t>театров на душу населения)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353175" y="1214422"/>
            <a:ext cx="2576543" cy="83099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СОЦИАЛЬНЫЕ</a:t>
            </a:r>
          </a:p>
          <a:p>
            <a:pPr algn="ctr"/>
            <a:r>
              <a:rPr lang="ru-RU" sz="1200" dirty="0"/>
              <a:t>(уровень здравоохранения, развитие</a:t>
            </a:r>
          </a:p>
          <a:p>
            <a:pPr algn="ctr"/>
            <a:r>
              <a:rPr lang="ru-RU" sz="1200" dirty="0"/>
              <a:t>демократических институтов)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4572000" y="100010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786578" y="1071546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228600" y="2214554"/>
            <a:ext cx="8915400" cy="46166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200" dirty="0"/>
              <a:t>     ОДНИМ ИЗ ГЛАВНЫХ ПОКАЗАТЕЛЕЙ СОСТОЯНИЯ ЗДОРОВЬЯ НАСЕЛЕНИЯ СЛУЖИТ ПОКАЗАТЕЛЬ СРЕДНЕЙ ПРОДОЛЖИТЕЛЬНОСТИ ЖИЗНИ. В СРЕДНЕМ ОН СОСТАВЛЯЕТ 66 ЛЕТ.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300788" y="4797425"/>
            <a:ext cx="2768707" cy="2769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dirty="0"/>
              <a:t>САМЫЙ ВЫСОКИЙ ПОКАЗАТЕЛЬ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300788" y="3049588"/>
            <a:ext cx="2808287" cy="2769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dirty="0"/>
              <a:t>САМЫЙ НИЗКИЙ ПОКАЗАТЕЛЬ</a:t>
            </a: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7519988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7004050" y="5238750"/>
            <a:ext cx="1600200" cy="1143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80 лет</a:t>
            </a:r>
            <a:endParaRPr lang="ru-RU" sz="1400"/>
          </a:p>
          <a:p>
            <a:pPr algn="ctr"/>
            <a:r>
              <a:rPr lang="ru-RU" sz="1400"/>
              <a:t>ЯПОНИЯ</a:t>
            </a:r>
          </a:p>
          <a:p>
            <a:pPr algn="ctr"/>
            <a:r>
              <a:rPr lang="ru-RU" sz="1400"/>
              <a:t>АВСТРАЛИЯ</a:t>
            </a:r>
          </a:p>
          <a:p>
            <a:pPr algn="ctr"/>
            <a:r>
              <a:rPr lang="ru-RU" sz="1400"/>
              <a:t>ШВЕЦИЯ</a:t>
            </a:r>
          </a:p>
          <a:p>
            <a:pPr algn="ctr"/>
            <a:r>
              <a:rPr lang="ru-RU" sz="1400"/>
              <a:t>КАНАДА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6910388" y="3505200"/>
            <a:ext cx="1676400" cy="1143000"/>
          </a:xfrm>
          <a:prstGeom prst="rect">
            <a:avLst/>
          </a:prstGeom>
          <a:solidFill>
            <a:srgbClr val="66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36 лет</a:t>
            </a:r>
            <a:endParaRPr lang="ru-RU" sz="1400" dirty="0"/>
          </a:p>
          <a:p>
            <a:pPr algn="ctr"/>
            <a:r>
              <a:rPr lang="ru-RU" sz="1400" dirty="0"/>
              <a:t>СЬЕРРА-ЛЕОНЕ</a:t>
            </a:r>
          </a:p>
          <a:p>
            <a:pPr algn="ctr"/>
            <a:r>
              <a:rPr lang="ru-RU" sz="1400" dirty="0"/>
              <a:t>ГВИНЕЯ</a:t>
            </a:r>
          </a:p>
          <a:p>
            <a:pPr algn="ctr"/>
            <a:r>
              <a:rPr lang="ru-RU" sz="1400" dirty="0"/>
              <a:t>ГАМБИЯ</a:t>
            </a:r>
          </a:p>
          <a:p>
            <a:pPr algn="ctr"/>
            <a:r>
              <a:rPr lang="ru-RU" sz="1400" dirty="0"/>
              <a:t>БУРКИНА-ФАСО</a:t>
            </a:r>
          </a:p>
        </p:txBody>
      </p:sp>
      <p:pic>
        <p:nvPicPr>
          <p:cNvPr id="9239" name="Picture 23" descr="продолжительность жизни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3122179"/>
            <a:ext cx="6121400" cy="355282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0" y="2786058"/>
            <a:ext cx="56733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dirty="0"/>
              <a:t>СРЕДНЯЯ ПРОДОЛЖИТЕЛЬНОСТЬ ЖИЗНИ В МИРЕ (КОНЕЦ ХХ ВЕКА)</a:t>
            </a: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2428860" y="100010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34925" y="115888"/>
            <a:ext cx="91090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ЧИСЛЕННОСТЬ И ВОСПРОИЗВОДСТВО НАСЕЛЕНИЯ.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0" y="836613"/>
            <a:ext cx="9144000" cy="457200"/>
          </a:xfrm>
          <a:prstGeom prst="rect">
            <a:avLst/>
          </a:prstGeom>
          <a:solidFill>
            <a:srgbClr val="CC99FF">
              <a:alpha val="4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 </a:t>
            </a:r>
            <a:r>
              <a:rPr lang="ru-RU" sz="24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  <a:r>
              <a:rPr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о в е </a:t>
            </a:r>
            <a:r>
              <a:rPr lang="ru-RU" sz="24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  <a:r>
              <a:rPr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ь</a:t>
            </a:r>
            <a:r>
              <a:rPr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с е б я.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30188" y="1412875"/>
            <a:ext cx="2686050" cy="523220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400" dirty="0"/>
              <a:t>НАУКИ О НАСЕЛЕНИИ.</a:t>
            </a:r>
          </a:p>
          <a:p>
            <a:pPr algn="ctr"/>
            <a:r>
              <a:rPr lang="ru-RU" sz="1400" dirty="0"/>
              <a:t>ОСНОВНЫЕ ПОНЯТИЯ.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3025" y="2060575"/>
            <a:ext cx="30591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/>
            <a:r>
              <a:rPr lang="ru-RU" sz="1400" dirty="0"/>
              <a:t>Дайте определения понятиям: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Демография;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Воспроизводство;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Естественный прирост;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Демографический взрыв;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Демографическая политика;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Типы воспроизводства;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Демография;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Раса;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Этнос.</a:t>
            </a:r>
          </a:p>
          <a:p>
            <a:pPr marL="457200" indent="-457200" algn="l"/>
            <a:endParaRPr lang="ru-RU" sz="1400" dirty="0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616325" y="1412875"/>
            <a:ext cx="2719014" cy="523220"/>
          </a:xfrm>
          <a:prstGeom prst="rect">
            <a:avLst/>
          </a:prstGeom>
          <a:solidFill>
            <a:srgbClr val="FF99C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ДИНАМИКА ЧИСЛЕННОСТИ</a:t>
            </a:r>
          </a:p>
          <a:p>
            <a:pPr algn="ctr"/>
            <a:r>
              <a:rPr lang="ru-RU" sz="1400" dirty="0"/>
              <a:t>НАСЕЛЕНИЯ ЗЕМЛИ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184525" y="2133600"/>
            <a:ext cx="290036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ru-RU" sz="1400" dirty="0"/>
              <a:t>Какова динамика численности населения мира? Сколько </a:t>
            </a:r>
            <a:r>
              <a:rPr lang="ru-RU" sz="1400" dirty="0" err="1"/>
              <a:t>жите-лей</a:t>
            </a:r>
            <a:r>
              <a:rPr lang="ru-RU" sz="1400" dirty="0"/>
              <a:t> на нашей планете?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Чему равен ежегодный прирост населения?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Назовите десятку стран-лидеров по населению?</a:t>
            </a:r>
          </a:p>
          <a:p>
            <a:pPr marL="457200" indent="-457200" algn="l">
              <a:buFontTx/>
              <a:buAutoNum type="arabicPeriod"/>
            </a:pPr>
            <a:r>
              <a:rPr lang="ru-RU" sz="1400" dirty="0"/>
              <a:t>Какова доля экономически </a:t>
            </a:r>
            <a:r>
              <a:rPr lang="ru-RU" sz="1400" dirty="0" err="1"/>
              <a:t>раз-витых</a:t>
            </a:r>
            <a:r>
              <a:rPr lang="ru-RU" sz="1400" dirty="0"/>
              <a:t> и развивающихся стран в мировом населении?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759575" y="1412875"/>
            <a:ext cx="2165979" cy="523220"/>
          </a:xfrm>
          <a:prstGeom prst="rect">
            <a:avLst/>
          </a:prstGeom>
          <a:solidFill>
            <a:srgbClr val="CCEC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ВОСПРОИЗВОДСТВО </a:t>
            </a:r>
          </a:p>
          <a:p>
            <a:pPr algn="ctr"/>
            <a:r>
              <a:rPr lang="ru-RU" sz="1400" dirty="0"/>
              <a:t>НАСЕЛЕНИЯ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443663" y="2133600"/>
            <a:ext cx="252095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400" dirty="0"/>
              <a:t>1. Какие типы воспроизводства существуют в современном </a:t>
            </a:r>
            <a:r>
              <a:rPr lang="ru-RU" sz="1400" dirty="0" smtClean="0"/>
              <a:t>мире</a:t>
            </a:r>
            <a:r>
              <a:rPr lang="ru-RU" sz="1400" dirty="0"/>
              <a:t>? Чем они отличаются друг от друга?</a:t>
            </a:r>
          </a:p>
          <a:p>
            <a:pPr algn="l"/>
            <a:r>
              <a:rPr lang="ru-RU" sz="1400" dirty="0"/>
              <a:t>2. Для каких стран характерен первый тип, а для каких – второй?</a:t>
            </a:r>
          </a:p>
          <a:p>
            <a:pPr algn="l"/>
            <a:r>
              <a:rPr lang="ru-RU" sz="1400" dirty="0"/>
              <a:t>3. Какие причины вызывают </a:t>
            </a:r>
            <a:r>
              <a:rPr lang="ru-RU" sz="1400" dirty="0" smtClean="0"/>
              <a:t>разные </a:t>
            </a:r>
            <a:r>
              <a:rPr lang="ru-RU" sz="1400" dirty="0"/>
              <a:t>типы воспроизводства?</a:t>
            </a:r>
          </a:p>
          <a:p>
            <a:pPr algn="l"/>
            <a:r>
              <a:rPr lang="ru-RU" sz="1400" dirty="0"/>
              <a:t>4. Может ли государство влиять на воспроизводство населения? Приведите примеры.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00034" y="4500570"/>
            <a:ext cx="2681278" cy="646331"/>
          </a:xfrm>
          <a:prstGeom prst="rect">
            <a:avLst/>
          </a:prstGeom>
          <a:solidFill>
            <a:srgbClr val="CCFFC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КАЧЕСТВО НАСЕЛЕНИЯ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42910" y="5143512"/>
            <a:ext cx="2987675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  <a:buFontTx/>
              <a:buAutoNum type="arabicPeriod"/>
            </a:pPr>
            <a:r>
              <a:rPr lang="ru-RU" sz="1400" dirty="0"/>
              <a:t>Что понимают под понятием «качество населения»?</a:t>
            </a:r>
          </a:p>
          <a:p>
            <a:pPr marL="457200" indent="-457200" algn="l">
              <a:spcBef>
                <a:spcPct val="50000"/>
              </a:spcBef>
              <a:buFontTx/>
              <a:buAutoNum type="arabicPeriod"/>
            </a:pPr>
            <a:r>
              <a:rPr lang="ru-RU" sz="1400" dirty="0"/>
              <a:t>Что является главным </a:t>
            </a:r>
            <a:r>
              <a:rPr lang="ru-RU" sz="1400" dirty="0" smtClean="0"/>
              <a:t>показателем </a:t>
            </a:r>
            <a:r>
              <a:rPr lang="ru-RU" sz="1400" dirty="0"/>
              <a:t>качества населения?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755650" y="404813"/>
            <a:ext cx="76327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Только путём разумного управления демографическими процессами может быть стабилизирована численность мирового населения и достигнута глобальная экологическая цель </a:t>
            </a:r>
            <a:r>
              <a:rPr lang="en-US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XXI </a:t>
            </a: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столетия – устойчивое развитие человечества и природы на Земле</a:t>
            </a:r>
          </a:p>
        </p:txBody>
      </p:sp>
      <p:pic>
        <p:nvPicPr>
          <p:cNvPr id="23555" name="Picture 3" descr="j02544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343400"/>
            <a:ext cx="208915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00FF"/>
                </a:solidFill>
                <a:latin typeface="Algerian" pitchFamily="82" charset="0"/>
              </a:rPr>
              <a:t>Как изменялась численность жителей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4561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35-40 тыс. лет назад насчитывалось около 1 млн</a:t>
            </a:r>
            <a:r>
              <a:rPr lang="ru-RU" sz="2800" dirty="0" smtClean="0"/>
              <a:t>.</a:t>
            </a:r>
            <a:r>
              <a:rPr lang="ru-RU" sz="2800" b="1" dirty="0" smtClean="0"/>
              <a:t> жителей;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В 1900 г. численность превысила уже 1,6 млрд. человек;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К 1960 году она достигла 3 млрд.;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В 1987 году на планете появился 5 млрд. житель;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В середине 2011 года на Земле проживало </a:t>
            </a:r>
            <a:r>
              <a:rPr lang="ru-RU" sz="2800" b="1" dirty="0" smtClean="0">
                <a:solidFill>
                  <a:srgbClr val="FF3300"/>
                </a:solidFill>
              </a:rPr>
              <a:t>7 млрд человек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Сейчас население Земли составляет </a:t>
            </a:r>
            <a:r>
              <a:rPr lang="ru-RU" sz="2800" b="1" dirty="0" smtClean="0">
                <a:solidFill>
                  <a:srgbClr val="C00000"/>
                </a:solidFill>
              </a:rPr>
              <a:t>7,7 млрд человек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330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8640"/>
            <a:ext cx="7200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оценкам фонда ООН в области народонаселения население планеты превысило следующую численность:</a:t>
            </a:r>
          </a:p>
          <a:p>
            <a:endParaRPr lang="ru-RU" dirty="0"/>
          </a:p>
          <a:p>
            <a:pPr algn="just"/>
            <a:r>
              <a:rPr lang="ru-RU" dirty="0"/>
              <a:t>    1 миллиард — 1820 </a:t>
            </a:r>
            <a:r>
              <a:rPr lang="ru-RU" dirty="0" smtClean="0"/>
              <a:t>год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2 миллиарда — 1927 </a:t>
            </a:r>
            <a:r>
              <a:rPr lang="ru-RU" dirty="0" smtClean="0"/>
              <a:t>год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3 миллиарда — 1960 </a:t>
            </a:r>
            <a:r>
              <a:rPr lang="ru-RU" dirty="0" smtClean="0"/>
              <a:t>год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4 миллиарда — 1974 </a:t>
            </a:r>
            <a:r>
              <a:rPr lang="ru-RU" dirty="0" smtClean="0"/>
              <a:t>год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5 миллиардов — июль 1987 </a:t>
            </a:r>
            <a:r>
              <a:rPr lang="ru-RU" dirty="0" smtClean="0"/>
              <a:t>года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6 миллиардов — октябрь 1999 </a:t>
            </a:r>
            <a:r>
              <a:rPr lang="ru-RU" dirty="0" smtClean="0"/>
              <a:t>года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7 миллиардов — 2011—2012 год, предположительно октябрь 2011 </a:t>
            </a:r>
            <a:r>
              <a:rPr lang="ru-RU" dirty="0" smtClean="0"/>
              <a:t>года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Если динамика роста численности не претерпит разительных изменений, то рубеж в 8 миллиардов человек будет преодолен примерно в 2024 году</a:t>
            </a:r>
          </a:p>
        </p:txBody>
      </p:sp>
    </p:spTree>
    <p:extLst>
      <p:ext uri="{BB962C8B-B14F-4D97-AF65-F5344CB8AC3E}">
        <p14:creationId xmlns:p14="http://schemas.microsoft.com/office/powerpoint/2010/main" val="30281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63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Демографический переход — исторически быстрое снижение рождаемости и смертности, в результате чего воспроизводство населения сводится к простому замещению поколений. Этот процесс является частью перехода от традиционного общества (для которого характерна высокая рождаемость и высокая смертность) к индустриальному.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988840"/>
            <a:ext cx="5793432" cy="43016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7604" y="6290463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1 -- рождаемость, 2 -- смертность, 3 -- естественный прирост</a:t>
            </a:r>
          </a:p>
        </p:txBody>
      </p:sp>
    </p:spTree>
    <p:extLst>
      <p:ext uri="{BB962C8B-B14F-4D97-AF65-F5344CB8AC3E}">
        <p14:creationId xmlns:p14="http://schemas.microsoft.com/office/powerpoint/2010/main" val="78052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35443" y="178171"/>
            <a:ext cx="6911975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 i="0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По численности населения выделяют такие крупнейшие страны мира: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 sz="2400" i="0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Китай - 1млрд.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408</a:t>
            </a:r>
            <a:r>
              <a:rPr lang="en-US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Индия - 1млрд.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352</a:t>
            </a:r>
            <a:r>
              <a:rPr lang="en-US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США -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332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Индонезия -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268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Бразилия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- 210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Пакистан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– 207 млн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. чел.</a:t>
            </a:r>
            <a:endParaRPr lang="en-US" sz="2000" i="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Нигерия – 203 млн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Бангладеш – 161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Россия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–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14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Мексика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–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135 </a:t>
            </a: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млн. чел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  <a:defRPr/>
            </a:pPr>
            <a:r>
              <a:rPr lang="ru-RU" sz="2000" i="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2000" i="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Япония – 124 млн человек</a:t>
            </a:r>
            <a:endParaRPr lang="ru-RU" sz="2000" i="0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9219" name="Picture 3" descr="j02544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076700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j028319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2060575"/>
            <a:ext cx="2159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-171450"/>
          <a:ext cx="9144000" cy="702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" name="Слайд" r:id="rId3" imgW="2994814" imgH="2246480" progId="PowerPoint.Slide.8">
                  <p:embed/>
                </p:oleObj>
              </mc:Choice>
              <mc:Fallback>
                <p:oleObj name="Слайд" r:id="rId3" imgW="2994814" imgH="2246480" progId="PowerPoint.Slid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71450"/>
                        <a:ext cx="9144000" cy="702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7950" y="549275"/>
            <a:ext cx="4032250" cy="7302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400"/>
              <a:t>По прогнозам ООН, численность населения земного шара достигнет 10 млрд человек к середине ХХ</a:t>
            </a:r>
            <a:r>
              <a:rPr lang="en-US" sz="1400"/>
              <a:t>I</a:t>
            </a:r>
            <a:r>
              <a:rPr lang="ru-RU" sz="1400"/>
              <a:t> века.</a:t>
            </a:r>
          </a:p>
        </p:txBody>
      </p:sp>
      <p:graphicFrame>
        <p:nvGraphicFramePr>
          <p:cNvPr id="5480" name="Group 3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871471"/>
              </p:ext>
            </p:extLst>
          </p:nvPr>
        </p:nvGraphicFramePr>
        <p:xfrm>
          <a:off x="5076825" y="1412875"/>
          <a:ext cx="4067175" cy="5400679"/>
        </p:xfrm>
        <a:graphic>
          <a:graphicData uri="http://schemas.openxmlformats.org/drawingml/2006/table">
            <a:tbl>
              <a:tblPr/>
              <a:tblGrid>
                <a:gridCol w="917575"/>
                <a:gridCol w="458788"/>
                <a:gridCol w="914400"/>
                <a:gridCol w="458787"/>
                <a:gridCol w="871538"/>
                <a:gridCol w="446087"/>
              </a:tblGrid>
              <a:tr h="49053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1990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2050 г. (прогноз)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Индонезия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Пакистан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Бангладеш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Эфиопия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Нигерия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Япония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Мексика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FCA6"/>
                    </a:solidFill>
                  </a:tcPr>
                </a:tc>
              </a:tr>
            </a:tbl>
          </a:graphicData>
        </a:graphic>
      </p:graphicFrame>
      <p:sp>
        <p:nvSpPr>
          <p:cNvPr id="5482" name="WordArt 362"/>
          <p:cNvSpPr>
            <a:spLocks noChangeArrowheads="1" noChangeShapeType="1" noTextEdit="1"/>
          </p:cNvSpPr>
          <p:nvPr/>
        </p:nvSpPr>
        <p:spPr bwMode="auto">
          <a:xfrm>
            <a:off x="5076825" y="355600"/>
            <a:ext cx="4032250" cy="552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Первая 10 стран - лидеров</a:t>
            </a:r>
          </a:p>
          <a:p>
            <a:pPr algn="ctr"/>
            <a:r>
              <a:rPr lang="ru-RU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 численности населения (млн.чел.)</a:t>
            </a:r>
          </a:p>
        </p:txBody>
      </p:sp>
      <p:sp>
        <p:nvSpPr>
          <p:cNvPr id="5483" name="Rectangle 363"/>
          <p:cNvSpPr>
            <a:spLocks noChangeArrowheads="1"/>
          </p:cNvSpPr>
          <p:nvPr/>
        </p:nvSpPr>
        <p:spPr bwMode="auto">
          <a:xfrm>
            <a:off x="5076825" y="909638"/>
            <a:ext cx="503238" cy="215900"/>
          </a:xfrm>
          <a:prstGeom prst="rect">
            <a:avLst/>
          </a:prstGeom>
          <a:solidFill>
            <a:srgbClr val="FF00FF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84" name="Rectangle 364"/>
          <p:cNvSpPr>
            <a:spLocks noChangeArrowheads="1"/>
          </p:cNvSpPr>
          <p:nvPr/>
        </p:nvSpPr>
        <p:spPr bwMode="auto">
          <a:xfrm>
            <a:off x="5076825" y="1125538"/>
            <a:ext cx="503238" cy="215900"/>
          </a:xfrm>
          <a:prstGeom prst="rect">
            <a:avLst/>
          </a:prstGeom>
          <a:solidFill>
            <a:srgbClr val="99CC00">
              <a:alpha val="5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85" name="Text Box 365"/>
          <p:cNvSpPr txBox="1">
            <a:spLocks noChangeArrowheads="1"/>
          </p:cNvSpPr>
          <p:nvPr/>
        </p:nvSpPr>
        <p:spPr bwMode="auto">
          <a:xfrm>
            <a:off x="5545138" y="850900"/>
            <a:ext cx="1474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- развитые страны</a:t>
            </a:r>
          </a:p>
        </p:txBody>
      </p:sp>
      <p:sp>
        <p:nvSpPr>
          <p:cNvPr id="5486" name="Text Box 366"/>
          <p:cNvSpPr txBox="1">
            <a:spLocks noChangeArrowheads="1"/>
          </p:cNvSpPr>
          <p:nvPr/>
        </p:nvSpPr>
        <p:spPr bwMode="auto">
          <a:xfrm>
            <a:off x="5529263" y="1066800"/>
            <a:ext cx="19224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- развивающиеся страны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14282" y="450850"/>
            <a:ext cx="8534431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Какие регионы являются наиболее многочисленными?</a:t>
            </a: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 узнать сколько и где проживает людей? </a:t>
            </a:r>
            <a:endParaRPr lang="ru-RU" sz="2000" b="1" dirty="0" smtClean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Какие </a:t>
            </a: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известны </a:t>
            </a:r>
            <a:r>
              <a:rPr lang="ru-RU" sz="20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способы </a:t>
            </a: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определения численности населения?</a:t>
            </a: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 dirty="0" smtClean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Где </a:t>
            </a: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впервые были проведены переписи населения?</a:t>
            </a: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Когда в отдельных странах стали проводиться переписи?</a:t>
            </a: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Есть ли страны в которых перепись не </a:t>
            </a:r>
            <a:r>
              <a:rPr lang="ru-RU" sz="20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проводится?</a:t>
            </a: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 чем это связано?</a:t>
            </a:r>
          </a:p>
          <a:p>
            <a:pPr>
              <a:defRPr/>
            </a:pPr>
            <a:endParaRPr lang="ru-RU" sz="2000" b="1" dirty="0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Блок-схема: процесс 7"/>
          <p:cNvSpPr/>
          <p:nvPr/>
        </p:nvSpPr>
        <p:spPr bwMode="auto">
          <a:xfrm>
            <a:off x="1714480" y="1071546"/>
            <a:ext cx="5929354" cy="71438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Блок-схема: процесс 8"/>
          <p:cNvSpPr/>
          <p:nvPr/>
        </p:nvSpPr>
        <p:spPr bwMode="auto">
          <a:xfrm>
            <a:off x="1571604" y="2643182"/>
            <a:ext cx="5929354" cy="71438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Блок-схема: процесс 9"/>
          <p:cNvSpPr/>
          <p:nvPr/>
        </p:nvSpPr>
        <p:spPr bwMode="auto">
          <a:xfrm>
            <a:off x="1571604" y="3500438"/>
            <a:ext cx="5929354" cy="71438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 bwMode="auto">
          <a:xfrm>
            <a:off x="1571604" y="4714884"/>
            <a:ext cx="5929354" cy="71438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187450" y="908050"/>
            <a:ext cx="7705725" cy="11731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Воспроизводство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619250" y="2338388"/>
            <a:ext cx="70564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Совокупность процессов рождаемости, смертности и естественного прироста, которые обеспечивают беспрерывное возобновление и смену людских поколений.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498725" y="5002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67744" y="4805363"/>
            <a:ext cx="94853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i="0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284663" y="4868863"/>
            <a:ext cx="41036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Р, С, ЕП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3132138" y="522922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700338" y="5876925"/>
            <a:ext cx="4967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ЕП= Р - С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132138" y="5157788"/>
            <a:ext cx="1944687" cy="215900"/>
          </a:xfrm>
          <a:prstGeom prst="rightArrow">
            <a:avLst>
              <a:gd name="adj1" fmla="val 50000"/>
              <a:gd name="adj2" fmla="val 2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1434</Words>
  <Application>Microsoft Office PowerPoint</Application>
  <PresentationFormat>Экран (4:3)</PresentationFormat>
  <Paragraphs>296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Algerian</vt:lpstr>
      <vt:lpstr>Arial</vt:lpstr>
      <vt:lpstr>Arial Black</vt:lpstr>
      <vt:lpstr>Times New Roman</vt:lpstr>
      <vt:lpstr>Verdana</vt:lpstr>
      <vt:lpstr>Шары</vt:lpstr>
      <vt:lpstr>Слайд</vt:lpstr>
      <vt:lpstr>Презентация PowerPoint</vt:lpstr>
      <vt:lpstr>Презентация PowerPoint</vt:lpstr>
      <vt:lpstr>Как изменялась численность жителей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воспроизводства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  <vt:lpstr>Презентация PowerPoint</vt:lpstr>
      <vt:lpstr>Меры демографической политики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ipkipro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население Земли</dc:title>
  <dc:creator>гость</dc:creator>
  <cp:lastModifiedBy>5 2 245</cp:lastModifiedBy>
  <cp:revision>40</cp:revision>
  <dcterms:created xsi:type="dcterms:W3CDTF">2006-12-16T10:36:58Z</dcterms:created>
  <dcterms:modified xsi:type="dcterms:W3CDTF">2020-01-10T08:00:57Z</dcterms:modified>
</cp:coreProperties>
</file>