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3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2857496"/>
            <a:ext cx="7429552" cy="175260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Идеальный первоклассник. 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Какой он?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000108"/>
            <a:ext cx="7772400" cy="428628"/>
          </a:xfrm>
        </p:spPr>
        <p:txBody>
          <a:bodyPr>
            <a:noAutofit/>
          </a:bodyPr>
          <a:lstStyle/>
          <a:p>
            <a:r>
              <a:rPr lang="ru-RU" sz="2000" dirty="0"/>
              <a:t>Муниципальное дошкольное образовательное учреждение детский сад №2 «Сказка»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86578" y="5429264"/>
            <a:ext cx="20002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Подготовила: учитель-логопед </a:t>
            </a:r>
            <a:r>
              <a:rPr lang="ru-RU" sz="1400" dirty="0" err="1"/>
              <a:t>Акифьева</a:t>
            </a:r>
            <a:r>
              <a:rPr lang="ru-RU" sz="1400" dirty="0"/>
              <a:t> Н.В.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15304" y="6403608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п.Некрасовское</a:t>
            </a:r>
            <a:endParaRPr lang="ru-RU" dirty="0"/>
          </a:p>
        </p:txBody>
      </p:sp>
      <p:pic>
        <p:nvPicPr>
          <p:cNvPr id="1026" name="Picture 2" descr="C:\Documents and Settings\1\Рабочий стол\картинки дети в дс\0_76da9_1016f8e7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4071942"/>
            <a:ext cx="2757494" cy="21040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534400" cy="1628764"/>
          </a:xfrm>
        </p:spPr>
        <p:txBody>
          <a:bodyPr>
            <a:normAutofit fontScale="90000"/>
          </a:bodyPr>
          <a:lstStyle/>
          <a:p>
            <a:br>
              <a:rPr lang="ru-RU" sz="2700" b="1" dirty="0"/>
            </a:br>
            <a:br>
              <a:rPr lang="ru-RU" sz="2700" b="1" dirty="0"/>
            </a:br>
            <a:br>
              <a:rPr lang="ru-RU" sz="2700" b="1" dirty="0"/>
            </a:br>
            <a:br>
              <a:rPr lang="ru-RU" sz="2700" b="1" dirty="0"/>
            </a:br>
            <a:br>
              <a:rPr lang="ru-RU" sz="2700" b="1" dirty="0"/>
            </a:br>
            <a:br>
              <a:rPr lang="ru-RU" sz="2700" b="1" dirty="0"/>
            </a:br>
            <a:br>
              <a:rPr lang="ru-RU" sz="2700" b="1" dirty="0"/>
            </a:br>
            <a:br>
              <a:rPr lang="ru-RU" sz="2700" b="1" dirty="0"/>
            </a:br>
            <a:br>
              <a:rPr lang="ru-RU" sz="2700" b="1" dirty="0"/>
            </a:br>
            <a:br>
              <a:rPr lang="ru-RU" sz="2700" b="1" dirty="0"/>
            </a:br>
            <a:br>
              <a:rPr lang="ru-RU" sz="2700" b="1" dirty="0"/>
            </a:br>
            <a:br>
              <a:rPr lang="ru-RU" sz="2700" b="1" dirty="0"/>
            </a:br>
            <a:br>
              <a:rPr lang="ru-RU" sz="2700" b="1" dirty="0"/>
            </a:br>
            <a:br>
              <a:rPr lang="ru-RU" sz="2700" b="1" dirty="0"/>
            </a:br>
            <a:br>
              <a:rPr lang="ru-RU" sz="2700" b="1" dirty="0"/>
            </a:br>
            <a:br>
              <a:rPr lang="ru-RU" sz="2700" b="1" dirty="0"/>
            </a:br>
            <a:br>
              <a:rPr lang="ru-RU" sz="2700" b="1" dirty="0"/>
            </a:br>
            <a:r>
              <a:rPr lang="ru-RU" sz="2700" b="1" dirty="0">
                <a:solidFill>
                  <a:srgbClr val="FF0000"/>
                </a:solidFill>
              </a:rPr>
              <a:t>Девиз: </a:t>
            </a:r>
            <a:r>
              <a:rPr lang="ru-RU" sz="3100" b="1" dirty="0">
                <a:solidFill>
                  <a:sysClr val="windowText" lastClr="000000"/>
                </a:solidFill>
              </a:rPr>
              <a:t>«Образование слишком важно, чтобы быть отданным исключительно </a:t>
            </a:r>
            <a:br>
              <a:rPr lang="ru-RU" sz="3100" b="1" dirty="0">
                <a:solidFill>
                  <a:sysClr val="windowText" lastClr="000000"/>
                </a:solidFill>
              </a:rPr>
            </a:br>
            <a:r>
              <a:rPr lang="ru-RU" sz="3100" b="1" dirty="0">
                <a:solidFill>
                  <a:sysClr val="windowText" lastClr="000000"/>
                </a:solidFill>
              </a:rPr>
              <a:t>                      педагогам»        </a:t>
            </a:r>
            <a:r>
              <a:rPr lang="ru-RU" sz="1800" dirty="0" err="1">
                <a:solidFill>
                  <a:srgbClr val="FF0000"/>
                </a:solidFill>
              </a:rPr>
              <a:t>Фрэнсис</a:t>
            </a:r>
            <a:r>
              <a:rPr lang="ru-RU" sz="1800" dirty="0">
                <a:solidFill>
                  <a:srgbClr val="FF0000"/>
                </a:solidFill>
              </a:rPr>
              <a:t> </a:t>
            </a:r>
            <a:r>
              <a:rPr lang="ru-RU" sz="1800" dirty="0" err="1">
                <a:solidFill>
                  <a:srgbClr val="FF0000"/>
                </a:solidFill>
              </a:rPr>
              <a:t>Кеппель</a:t>
            </a:r>
            <a:r>
              <a:rPr lang="ru-RU" sz="1800" dirty="0">
                <a:solidFill>
                  <a:srgbClr val="FF0000"/>
                </a:solidFill>
              </a:rPr>
              <a:t> </a:t>
            </a:r>
            <a:r>
              <a:rPr lang="ru-RU" sz="1300" dirty="0">
                <a:solidFill>
                  <a:srgbClr val="FF0000"/>
                </a:solidFill>
              </a:rPr>
              <a:t>(американский педагог)</a:t>
            </a:r>
            <a:br>
              <a:rPr lang="ru-RU" sz="2700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User\Desktop\для раб\imag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643050"/>
            <a:ext cx="4320619" cy="4572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1857364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Символ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200136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Нормативные документы, регламентирующие взаимодействие 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образовательной организации и семьи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000240"/>
            <a:ext cx="8503920" cy="4098808"/>
          </a:xfrm>
        </p:spPr>
        <p:txBody>
          <a:bodyPr/>
          <a:lstStyle/>
          <a:p>
            <a:r>
              <a:rPr lang="ru-RU" dirty="0"/>
              <a:t>Федеральный закон Российской Федерации "Об образовании в Российской Федерации"от 29 декабря 2012 г. N 273-ФЗ</a:t>
            </a:r>
          </a:p>
          <a:p>
            <a:endParaRPr lang="ru-RU" dirty="0"/>
          </a:p>
          <a:p>
            <a:r>
              <a:rPr lang="ru-RU" dirty="0"/>
              <a:t>  Федеральный государственный образовательный стандарт дошкольного образования 17 октября 2013 г. № 1155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001156" cy="75895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Федеральные государственные образовательные стандарты дошкольного образования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/>
              <a:t>Целевые</a:t>
            </a:r>
            <a:r>
              <a:rPr lang="ru-RU" dirty="0"/>
              <a:t> </a:t>
            </a:r>
            <a:r>
              <a:rPr lang="ru-RU" b="1" dirty="0"/>
              <a:t>ориентиры</a:t>
            </a:r>
            <a:r>
              <a:rPr lang="ru-RU" dirty="0"/>
              <a:t> </a:t>
            </a:r>
            <a:r>
              <a:rPr lang="ru-RU" b="1" dirty="0"/>
              <a:t>ФГОС</a:t>
            </a:r>
            <a:r>
              <a:rPr lang="ru-RU" dirty="0"/>
              <a:t> </a:t>
            </a:r>
            <a:r>
              <a:rPr lang="ru-RU" b="1" dirty="0"/>
              <a:t>дошкольного</a:t>
            </a:r>
            <a:r>
              <a:rPr lang="ru-RU" dirty="0"/>
              <a:t> </a:t>
            </a:r>
          </a:p>
          <a:p>
            <a:pPr algn="ctr">
              <a:buNone/>
            </a:pPr>
            <a:r>
              <a:rPr lang="ru-RU" b="1" dirty="0"/>
              <a:t>образования</a:t>
            </a:r>
            <a:r>
              <a:rPr lang="ru-RU" dirty="0"/>
              <a:t> - социальные и психологические </a:t>
            </a:r>
          </a:p>
          <a:p>
            <a:pPr algn="ctr">
              <a:buNone/>
            </a:pPr>
            <a:r>
              <a:rPr lang="ru-RU" dirty="0"/>
              <a:t>характеристики возможных достижений ребёнка </a:t>
            </a:r>
          </a:p>
          <a:p>
            <a:pPr algn="ctr">
              <a:buNone/>
            </a:pPr>
            <a:r>
              <a:rPr lang="ru-RU" dirty="0"/>
              <a:t>на этапе завершения </a:t>
            </a:r>
          </a:p>
          <a:p>
            <a:pPr algn="ctr">
              <a:buNone/>
            </a:pPr>
            <a:r>
              <a:rPr lang="ru-RU" b="1" dirty="0"/>
              <a:t>дошкольного</a:t>
            </a:r>
            <a:r>
              <a:rPr lang="ru-RU" dirty="0"/>
              <a:t> </a:t>
            </a:r>
            <a:r>
              <a:rPr lang="ru-RU" b="1" dirty="0"/>
              <a:t>образования</a:t>
            </a:r>
            <a:endParaRPr lang="ru-RU" dirty="0"/>
          </a:p>
        </p:txBody>
      </p:sp>
      <p:pic>
        <p:nvPicPr>
          <p:cNvPr id="2050" name="Picture 2" descr="C:\Documents and Settings\1\Рабочий стол\картинки дети в дс\timthumb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99934" y="4214818"/>
            <a:ext cx="1772109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>
                <a:solidFill>
                  <a:schemeClr val="accent4">
                    <a:lumMod val="50000"/>
                  </a:schemeClr>
                </a:solidFill>
              </a:rPr>
              <a:t>Деловая игра </a:t>
            </a:r>
          </a:p>
          <a:p>
            <a:pPr algn="ctr">
              <a:buNone/>
            </a:pPr>
            <a:r>
              <a:rPr lang="ru-RU" sz="5400" dirty="0">
                <a:solidFill>
                  <a:schemeClr val="accent1">
                    <a:lumMod val="50000"/>
                  </a:schemeClr>
                </a:solidFill>
              </a:rPr>
              <a:t>«Идеальный портрет будущего первоклассника»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4">
                    <a:lumMod val="50000"/>
                  </a:schemeClr>
                </a:solidFill>
              </a:rPr>
              <a:t>Играем дома и на улице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11666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000" dirty="0"/>
              <a:t>Игры, позволяющие развивать:</a:t>
            </a:r>
          </a:p>
          <a:p>
            <a:r>
              <a:rPr lang="ru-RU" dirty="0"/>
              <a:t>Фонематический слух</a:t>
            </a:r>
          </a:p>
          <a:p>
            <a:r>
              <a:rPr lang="ru-RU" dirty="0"/>
              <a:t>Зрительный анализ</a:t>
            </a:r>
          </a:p>
          <a:p>
            <a:r>
              <a:rPr lang="ru-RU" dirty="0"/>
              <a:t>Артикуляция и мелкая моторика</a:t>
            </a:r>
          </a:p>
          <a:p>
            <a:r>
              <a:rPr lang="ru-RU" dirty="0"/>
              <a:t>Пространственная, временная и количественная ориентация</a:t>
            </a:r>
          </a:p>
          <a:p>
            <a:r>
              <a:rPr lang="ru-RU" dirty="0"/>
              <a:t>Координация в системе "глаз – рука»</a:t>
            </a:r>
          </a:p>
          <a:p>
            <a:r>
              <a:rPr lang="ru-RU" dirty="0"/>
              <a:t>Слухоречевая и зрительная память</a:t>
            </a:r>
          </a:p>
          <a:p>
            <a:r>
              <a:rPr lang="ru-RU" dirty="0"/>
              <a:t>Внимание </a:t>
            </a:r>
          </a:p>
          <a:p>
            <a:r>
              <a:rPr lang="ru-RU" dirty="0"/>
              <a:t>Образное восприятие</a:t>
            </a:r>
          </a:p>
          <a:p>
            <a:r>
              <a:rPr lang="ru-RU" dirty="0"/>
              <a:t>Воображение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>
                <a:solidFill>
                  <a:schemeClr val="accent4">
                    <a:lumMod val="50000"/>
                  </a:schemeClr>
                </a:solidFill>
              </a:rPr>
              <a:t>Спасибо за внимание!</a:t>
            </a:r>
          </a:p>
        </p:txBody>
      </p:sp>
      <p:pic>
        <p:nvPicPr>
          <p:cNvPr id="3074" name="Picture 2" descr="C:\Documents and Settings\1\Рабочий стол\картинки дети в дс\x_ad4c70cf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5587" y="1527175"/>
            <a:ext cx="5556314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171</TotalTime>
  <Words>196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 Black</vt:lpstr>
      <vt:lpstr>Georgia</vt:lpstr>
      <vt:lpstr>Wingdings</vt:lpstr>
      <vt:lpstr>Wingdings 2</vt:lpstr>
      <vt:lpstr>Официальная</vt:lpstr>
      <vt:lpstr>Муниципальное дошкольное образовательное учреждение детский сад №2 «Сказка»</vt:lpstr>
      <vt:lpstr>                 Девиз: «Образование слишком важно, чтобы быть отданным исключительно                        педагогам»        Фрэнсис Кеппель (американский педагог) </vt:lpstr>
      <vt:lpstr>Нормативные документы, регламентирующие взаимодействие  образовательной организации и семьи</vt:lpstr>
      <vt:lpstr>Федеральные государственные образовательные стандарты дошкольного образования</vt:lpstr>
      <vt:lpstr>Презентация PowerPoint</vt:lpstr>
      <vt:lpstr>Играем дома и на улице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№2 «Сказка»</dc:title>
  <dc:creator>User</dc:creator>
  <cp:lastModifiedBy>Наталья</cp:lastModifiedBy>
  <cp:revision>19</cp:revision>
  <dcterms:created xsi:type="dcterms:W3CDTF">2015-10-21T19:05:20Z</dcterms:created>
  <dcterms:modified xsi:type="dcterms:W3CDTF">2021-10-21T14:17:01Z</dcterms:modified>
</cp:coreProperties>
</file>