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347" r:id="rId4"/>
    <p:sldId id="304" r:id="rId5"/>
    <p:sldId id="305" r:id="rId6"/>
    <p:sldId id="345" r:id="rId7"/>
    <p:sldId id="270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287" r:id="rId20"/>
    <p:sldId id="288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306" r:id="rId31"/>
    <p:sldId id="307" r:id="rId32"/>
    <p:sldId id="308" r:id="rId33"/>
    <p:sldId id="309" r:id="rId34"/>
    <p:sldId id="344" r:id="rId35"/>
    <p:sldId id="310" r:id="rId36"/>
    <p:sldId id="343" r:id="rId37"/>
    <p:sldId id="261" r:id="rId38"/>
    <p:sldId id="262" r:id="rId39"/>
    <p:sldId id="312" r:id="rId40"/>
    <p:sldId id="311" r:id="rId41"/>
    <p:sldId id="263" r:id="rId42"/>
    <p:sldId id="301" r:id="rId43"/>
    <p:sldId id="286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82482-FA96-4AED-AE1F-461EE6570862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F9DDF-A261-4DB3-A085-4D3111026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73DEE-6705-4C25-96DF-61F20609606E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72537-8220-4D64-8603-A4793893F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C2C07-C693-45D4-BB81-9421CD0A1EFD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1E5E-F030-4CC8-B795-0FFF3CDEC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A2BF3-9C50-4DBD-B6C5-E34F4F47A1CB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63CCA-EF22-481B-8AA2-9BF3201D4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8F618-F380-45D7-A9CE-3CAD3504A606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CB2F-5D38-45FA-88AC-013E64C85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14824-F330-4F1C-AA36-07E4572AAFA5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38664-BD46-48CF-B724-D332F5C97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6810-F66B-45DE-AA65-500F617FBD69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E9F07-EE60-44E9-B4B8-7BE43F88B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D78B2-3621-4A55-BF50-96199C3DF7B8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F7069-94D6-472B-9EE3-9A5D8F09B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A095C-0AFC-4E76-BB39-5F24AA68A227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F5084-DCA4-4F73-B2D4-56D2A2E24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702E-1DBF-42EB-80B2-B07D96703DBA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5494-B018-4ED0-8F8D-8EA409400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70BE-CD12-4A1E-8E67-9B2A51602C75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7972B-68BA-4C36-AD8B-5CC981AEB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44E766-F2C3-4524-9258-50449A7FED9B}" type="datetimeFigureOut">
              <a:rPr lang="ru-RU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162319-6D70-4A0F-95F5-841E0933A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us.ru/" TargetMode="External"/><Relationship Id="rId3" Type="http://schemas.openxmlformats.org/officeDocument/2006/relationships/hyperlink" Target="http://www.zooclub.ru/" TargetMode="External"/><Relationship Id="rId7" Type="http://schemas.openxmlformats.org/officeDocument/2006/relationships/hyperlink" Target="http://bigcats.ru/" TargetMode="External"/><Relationship Id="rId2" Type="http://schemas.openxmlformats.org/officeDocument/2006/relationships/hyperlink" Target="http://www.entomology.narod.ru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tslife.narod.ru/" TargetMode="External"/><Relationship Id="rId5" Type="http://schemas.openxmlformats.org/officeDocument/2006/relationships/hyperlink" Target="http://povodok.ru/en/" TargetMode="External"/><Relationship Id="rId4" Type="http://schemas.openxmlformats.org/officeDocument/2006/relationships/hyperlink" Target="http://www.zoospace.narod.ru/" TargetMode="External"/><Relationship Id="rId9" Type="http://schemas.openxmlformats.org/officeDocument/2006/relationships/hyperlink" Target="http://www.fishworld.narod.r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pshin.org/club/plants.htm" TargetMode="External"/><Relationship Id="rId2" Type="http://schemas.openxmlformats.org/officeDocument/2006/relationships/hyperlink" Target="http://www.herba.msu.ru/russian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lant.geoman.ru/" TargetMode="External"/><Relationship Id="rId5" Type="http://schemas.openxmlformats.org/officeDocument/2006/relationships/hyperlink" Target="http://www.botaniki.ru/" TargetMode="External"/><Relationship Id="rId4" Type="http://schemas.openxmlformats.org/officeDocument/2006/relationships/hyperlink" Target="http://tea.volny.edu/index.ph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acroevolution.narod.ru/" TargetMode="External"/><Relationship Id="rId2" Type="http://schemas.openxmlformats.org/officeDocument/2006/relationships/hyperlink" Target="http://evolution.powerne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arles-darvin.narod.ru/" TargetMode="External"/><Relationship Id="rId5" Type="http://schemas.openxmlformats.org/officeDocument/2006/relationships/hyperlink" Target="http://nrc.edu.ru/est/r4/" TargetMode="External"/><Relationship Id="rId4" Type="http://schemas.openxmlformats.org/officeDocument/2006/relationships/hyperlink" Target="http://charles-darwin.narod.r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t.net/index.htm" TargetMode="External"/><Relationship Id="rId7" Type="http://schemas.openxmlformats.org/officeDocument/2006/relationships/hyperlink" Target="http://www.molbiol.ru/" TargetMode="External"/><Relationship Id="rId2" Type="http://schemas.openxmlformats.org/officeDocument/2006/relationships/hyperlink" Target="http://dronisimo.chat.ru/homepage1/ob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arnbiology.ru/" TargetMode="External"/><Relationship Id="rId5" Type="http://schemas.openxmlformats.org/officeDocument/2006/relationships/hyperlink" Target="http://learnbiology.narod.ru/" TargetMode="External"/><Relationship Id="rId4" Type="http://schemas.openxmlformats.org/officeDocument/2006/relationships/hyperlink" Target="http://www.bio.msu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roda.ru/list" TargetMode="External"/><Relationship Id="rId2" Type="http://schemas.openxmlformats.org/officeDocument/2006/relationships/hyperlink" Target="http://www.refer.ru/983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oline.ru/" TargetMode="External"/><Relationship Id="rId5" Type="http://schemas.openxmlformats.org/officeDocument/2006/relationships/hyperlink" Target="http://www.ecoinform.ru/" TargetMode="External"/><Relationship Id="rId4" Type="http://schemas.openxmlformats.org/officeDocument/2006/relationships/hyperlink" Target="http://www.mnr.gov.ru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een-cross.ru/" TargetMode="External"/><Relationship Id="rId3" Type="http://schemas.openxmlformats.org/officeDocument/2006/relationships/hyperlink" Target="http://www.greenpeace.ru/" TargetMode="External"/><Relationship Id="rId7" Type="http://schemas.openxmlformats.org/officeDocument/2006/relationships/hyperlink" Target="http://zapovednik.cwx.ru/" TargetMode="External"/><Relationship Id="rId2" Type="http://schemas.openxmlformats.org/officeDocument/2006/relationships/hyperlink" Target="http://www.wwf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poved.ru/" TargetMode="External"/><Relationship Id="rId5" Type="http://schemas.openxmlformats.org/officeDocument/2006/relationships/hyperlink" Target="http://climatechange.igce.ru/" TargetMode="External"/><Relationship Id="rId4" Type="http://schemas.openxmlformats.org/officeDocument/2006/relationships/hyperlink" Target="http://biodiversity.r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te.ru/" TargetMode="External"/><Relationship Id="rId2" Type="http://schemas.openxmlformats.org/officeDocument/2006/relationships/hyperlink" Target="http://www.sevin.ru/redboo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lidwaste.ru/" TargetMode="External"/><Relationship Id="rId5" Type="http://schemas.openxmlformats.org/officeDocument/2006/relationships/hyperlink" Target="http://www.biodat.ru/db/fen/anim.htm" TargetMode="External"/><Relationship Id="rId4" Type="http://schemas.openxmlformats.org/officeDocument/2006/relationships/hyperlink" Target="http://www.priroda.ru/lib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bmt.ru/" TargetMode="External"/><Relationship Id="rId2" Type="http://schemas.openxmlformats.org/officeDocument/2006/relationships/hyperlink" Target="http://www.darwin.museum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teb.serpukhov.su/scch/Educat.htm" TargetMode="External"/><Relationship Id="rId4" Type="http://schemas.openxmlformats.org/officeDocument/2006/relationships/hyperlink" Target="http://www.paleo.ru/museum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bio.1september.ru/" TargetMode="External"/><Relationship Id="rId3" Type="http://schemas.openxmlformats.org/officeDocument/2006/relationships/hyperlink" Target="http://www.droug.ru/" TargetMode="External"/><Relationship Id="rId7" Type="http://schemas.openxmlformats.org/officeDocument/2006/relationships/hyperlink" Target="http://www.znanie-sila.ru/" TargetMode="External"/><Relationship Id="rId2" Type="http://schemas.openxmlformats.org/officeDocument/2006/relationships/hyperlink" Target="http://www.vokrugsvet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ooclub.ru/animals/" TargetMode="External"/><Relationship Id="rId5" Type="http://schemas.openxmlformats.org/officeDocument/2006/relationships/hyperlink" Target="http://www.nationalgeographic.com/index.html" TargetMode="External"/><Relationship Id="rId4" Type="http://schemas.openxmlformats.org/officeDocument/2006/relationships/hyperlink" Target="http://www.geoclub.ru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press.ru/products/rubria/index.php?ID=85633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press.ru/products/rubria/index.php?ID=90612&amp;SECTION_ID=2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press.ru/products/rubria/index.php?ID=85633&amp;SECTION_ID=2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press.ru/products/rubria/index.php?ID=71793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press.ru/products/rubria/index.php?ID=90612&amp;SECTION_ID=20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resh.edu.ru/subject/5/5" TargetMode="External"/><Relationship Id="rId3" Type="http://schemas.openxmlformats.org/officeDocument/2006/relationships/hyperlink" Target="http://school-collection.edu.ru/" TargetMode="External"/><Relationship Id="rId7" Type="http://schemas.openxmlformats.org/officeDocument/2006/relationships/hyperlink" Target="https://interneturok.ru/subject/biology" TargetMode="External"/><Relationship Id="rId2" Type="http://schemas.openxmlformats.org/officeDocument/2006/relationships/hyperlink" Target="http://school6-krasnokamensk.edu.ru.purple.intobservatory.ru/ege/106-sovety-vypusknikam-kak-podgotovitsya-k-sdache-eg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away.php?to=https://yandex.ru/tutor/subject/?subject_id=8" TargetMode="External"/><Relationship Id="rId5" Type="http://schemas.openxmlformats.org/officeDocument/2006/relationships/hyperlink" Target="https://vk.com/away.php?to=https://bio-ege.sdamgia.ru/" TargetMode="External"/><Relationship Id="rId4" Type="http://schemas.openxmlformats.org/officeDocument/2006/relationships/hyperlink" Target="https://vk.com/away.php?to=http://www.fipi.ru/content/otkrytyy-bank-zadaniy-ege" TargetMode="External"/><Relationship Id="rId9" Type="http://schemas.openxmlformats.org/officeDocument/2006/relationships/hyperlink" Target="https://rg.ru/2020/02/26/edinyj-gosekzamen-v-etom-godu-budut-sdavat-pochti-800-tysiach-chelovek.html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://www.fipi.ru/content/otkrytyy-bank-zadaniy-ege" TargetMode="External"/><Relationship Id="rId7" Type="http://schemas.openxmlformats.org/officeDocument/2006/relationships/hyperlink" Target="https://vk.com/karinahi?z=video-32978078_456239316/pl_post_-41854287_131567" TargetMode="External"/><Relationship Id="rId2" Type="http://schemas.openxmlformats.org/officeDocument/2006/relationships/hyperlink" Target="https://vk.com/away.php?to=https://bio-ege.sdamgi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sh.edu.ru/subject/5/5/" TargetMode="External"/><Relationship Id="rId5" Type="http://schemas.openxmlformats.org/officeDocument/2006/relationships/hyperlink" Target="https://interneturok.ru/subject/biology" TargetMode="External"/><Relationship Id="rId4" Type="http://schemas.openxmlformats.org/officeDocument/2006/relationships/hyperlink" Target="https://vk.com/away.php?to=https://yandex.ru/tutor/subject/?subject_id=8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know.ru/" TargetMode="External"/><Relationship Id="rId3" Type="http://schemas.openxmlformats.org/officeDocument/2006/relationships/hyperlink" Target="http://www.ege.edu.ru/ru" TargetMode="External"/><Relationship Id="rId7" Type="http://schemas.openxmlformats.org/officeDocument/2006/relationships/hyperlink" Target="https://teacher.examer.ru/app/bio/tests" TargetMode="External"/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amen.ru/" TargetMode="External"/><Relationship Id="rId5" Type="http://schemas.openxmlformats.org/officeDocument/2006/relationships/hyperlink" Target="https://vk.com/ege100ballov" TargetMode="External"/><Relationship Id="rId4" Type="http://schemas.openxmlformats.org/officeDocument/2006/relationships/hyperlink" Target="https://bio-ege.sdamgia.ru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y.msu.ru/illusion/" TargetMode="External"/><Relationship Id="rId3" Type="http://schemas.openxmlformats.org/officeDocument/2006/relationships/hyperlink" Target="http://muzey-factov.ru/tag/biology" TargetMode="External"/><Relationship Id="rId7" Type="http://schemas.openxmlformats.org/officeDocument/2006/relationships/hyperlink" Target="http://www.molbiol.edu.ru/" TargetMode="External"/><Relationship Id="rId2" Type="http://schemas.openxmlformats.org/officeDocument/2006/relationships/hyperlink" Target="http://school.bakai.ru/?id=newpb04122010154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.aha.ru/ATL/ra00.htm" TargetMode="External"/><Relationship Id="rId5" Type="http://schemas.openxmlformats.org/officeDocument/2006/relationships/hyperlink" Target="http://www.sci.aha.ru/biodiv/index.htm" TargetMode="External"/><Relationship Id="rId4" Type="http://schemas.openxmlformats.org/officeDocument/2006/relationships/hyperlink" Target="http://humbio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539750" y="2781300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«</a:t>
            </a:r>
            <a:r>
              <a:rPr lang="ru-RU" b="1" smtClean="0">
                <a:latin typeface="Times New Roman" pitchFamily="18" charset="0"/>
              </a:rPr>
              <a:t>Подготовка учащихся к государственной итоговой аттестации по биологии</a:t>
            </a:r>
            <a:r>
              <a:rPr lang="ru-RU" smtClean="0"/>
              <a:t> </a:t>
            </a:r>
            <a:r>
              <a:rPr lang="ru-RU" sz="4000" b="1" smtClean="0">
                <a:latin typeface="Times New Roman" pitchFamily="18" charset="0"/>
              </a:rPr>
              <a:t>»</a:t>
            </a:r>
            <a:r>
              <a:rPr lang="ru-RU" sz="4000" smtClean="0"/>
              <a:t> 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475" y="5949950"/>
            <a:ext cx="5724525" cy="908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Хайбулина К.В. к.п.н., доцент кафедры общеобразовательных дисциплин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ЖИВОТНЫЕ</a:t>
            </a:r>
            <a:r>
              <a:rPr lang="ru-RU" b="1" smtClean="0"/>
              <a:t>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2"/>
              </a:rPr>
              <a:t>www.entomology.narod.ru/index.html</a:t>
            </a:r>
            <a:r>
              <a:rPr lang="ru-RU" sz="1200" smtClean="0">
                <a:latin typeface="Times New Roman" pitchFamily="18" charset="0"/>
              </a:rPr>
              <a:t>  - «Информационно-поисковый сайт или «почти все» по энтомологии». Большое количество качественных ссылок на русскоязычные сайты, посвященные всем сторонам жизни различных групп членистоногих, а больше всего – насекомых;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3"/>
              </a:rPr>
              <a:t>http://www.zooclub.ru/</a:t>
            </a:r>
            <a:r>
              <a:rPr lang="ru-RU" sz="1200" smtClean="0">
                <a:latin typeface="Times New Roman" pitchFamily="18" charset="0"/>
              </a:rPr>
              <a:t>  - «Зооклуб (все о животных)». Самая разнообразная иллюстрированная информация как о жизни диких животных, так и о домашних любимцах. Возможно получение бесплатной консультации по содержанию и ветеринарии;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4"/>
              </a:rPr>
              <a:t>http://www.zoospace.narod.ru/</a:t>
            </a:r>
            <a:r>
              <a:rPr lang="ru-RU" sz="1200" smtClean="0">
                <a:latin typeface="Times New Roman" pitchFamily="18" charset="0"/>
              </a:rPr>
              <a:t>  - «Зоолоция», предоставляет материал в основном о собаках и кошках: рекомендации по их содержанию и лечению, нормативные документы, информацию о клубах и питомниках, объявления о продаже и выставках»;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hlinkClick r:id="rId5"/>
              </a:rPr>
              <a:t>http://povodok.ru/en/</a:t>
            </a:r>
            <a:r>
              <a:rPr lang="ru-RU" sz="1200" smtClean="0">
                <a:latin typeface="Times New Roman" pitchFamily="18" charset="0"/>
              </a:rPr>
              <a:t>  - «Поводок», один из самых полных сайтов, посвященных домашним животным;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https://apus.ru/ - «О непобедимой любви к животным», интересная и разнообразная информация о самых различных животных. Особенности подбора материала и его изложения делают этот сайт хорошим помощником учителю; ком учителю;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 </a:t>
            </a:r>
            <a:r>
              <a:rPr lang="ru-RU" sz="1200" smtClean="0">
                <a:latin typeface="Times New Roman" pitchFamily="18" charset="0"/>
                <a:hlinkClick r:id="rId6"/>
              </a:rPr>
              <a:t>http://www.petslife.narod.ru/</a:t>
            </a:r>
            <a:r>
              <a:rPr lang="ru-RU" sz="1200" smtClean="0">
                <a:latin typeface="Times New Roman" pitchFamily="18" charset="0"/>
              </a:rPr>
              <a:t>  - «Домашние животные». Сайт посвящен домашним животным. Особенностям ухода и содержания домашних животных;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hlinkClick r:id="rId7"/>
              </a:rPr>
              <a:t>http://bigcats.ru/</a:t>
            </a:r>
            <a:r>
              <a:rPr lang="ru-RU" sz="1200" smtClean="0">
                <a:latin typeface="Times New Roman" pitchFamily="18" charset="0"/>
              </a:rPr>
              <a:t>  - «Большие кошки». Сайт посвящен представителям семейства кошачьих; http://www.filin.vn.ua/ - Иллюстрированная энциклопедия животных. В разделах энциклопедии собрано большое количество материалов обо всех видах животных. Материал богато иллюстрирован, снабжен ссылками;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8"/>
              </a:rPr>
              <a:t>http://www.apus.ru/</a:t>
            </a:r>
            <a:r>
              <a:rPr lang="ru-RU" sz="1200" smtClean="0">
                <a:latin typeface="Times New Roman" pitchFamily="18" charset="0"/>
              </a:rPr>
              <a:t>   - Ресурс «О непобедимой любви к животным» – это интересная и разнообразная информация о самых различных животных. Особенности подбора материала и его изложения делают этот сайт хорошим помощником учителю;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9"/>
              </a:rPr>
              <a:t>http://www.fishworld.narod.ru</a:t>
            </a:r>
            <a:r>
              <a:rPr lang="ru-RU" sz="1200" smtClean="0">
                <a:latin typeface="Times New Roman" pitchFamily="18" charset="0"/>
              </a:rPr>
              <a:t>   - Рыбий мир. Ресурс посвящен полностью этим представителям животного мира. Классификация, происхождение, эволюция рыб, опасные рыбы и многое другое.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РАСТЕНИЯ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  <a:hlinkClick r:id="rId2"/>
              </a:rPr>
              <a:t>http://www.herba.msu.ru/russian/index.html</a:t>
            </a:r>
            <a:r>
              <a:rPr lang="ru-RU" sz="1400" smtClean="0">
                <a:latin typeface="Times New Roman" pitchFamily="18" charset="0"/>
              </a:rPr>
              <a:t> - ботанический сервер Московского университета. Один из наиболее известных во всем мире российских биологических ресурсов, имеющий версии на 8 языках. Ботанические новости (в т.ч. подробный календарь конференций), сайты ботанических подразделений МГУ, библиотека изображений растений, биографический раздел «классики науки». Кроме материалов по ботанике общего характера, на сайте размещены материалы о Ботаническом саде университета, об университетском Гербарии имени Д. П. Сырейщикова, представлена старинная коллекция из его фондов;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hlinkClick r:id="rId3"/>
              </a:rPr>
              <a:t>http://www.lapshin.org/club/plants.htm</a:t>
            </a:r>
            <a:r>
              <a:rPr lang="ru-RU" sz="1400" smtClean="0">
                <a:latin typeface="Times New Roman" pitchFamily="18" charset="0"/>
              </a:rPr>
              <a:t>  - «Московский Клуб комнатного цветоводства»; </a:t>
            </a:r>
            <a:r>
              <a:rPr lang="ru-RU" sz="1400" smtClean="0">
                <a:latin typeface="Times New Roman" pitchFamily="18" charset="0"/>
                <a:hlinkClick r:id="rId4"/>
              </a:rPr>
              <a:t>http://tea.volny.edu/index.php</a:t>
            </a:r>
            <a:r>
              <a:rPr lang="ru-RU" sz="1400" smtClean="0">
                <a:latin typeface="Times New Roman" pitchFamily="18" charset="0"/>
              </a:rPr>
              <a:t>  - «Чай» – живая энциклопедия чая и его традиций – история чая, ботаника и выращивание чая, химия чая, производство чая, виды чая, упаковка и хранение чая, заваривание чая, чай и здоровье;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  <a:hlinkClick r:id="rId5"/>
              </a:rPr>
              <a:t>http://www.botaniki.ru/</a:t>
            </a:r>
            <a:r>
              <a:rPr lang="ru-RU" sz="1400" smtClean="0">
                <a:latin typeface="Times New Roman" pitchFamily="18" charset="0"/>
              </a:rPr>
              <a:t>  - Сайт кружка «Современная ботаника» Биофака МГУ. Включает разделы: экологическая морфология и анатомия растений; изучение флористического богатства Средней России; знакомство с мировой флорой на примере коллекций Ботанического сада МГУ и Главного ботанического сада РАН; водоросли, грибы и лишайники - это отдельная история; история Земли и основных групп живых организмов; основы систематики и географии растений; изучение основ цитологии, физиологии и геносистематики растений; знакомство с современными методами изучения растений.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hlinkClick r:id="rId6"/>
              </a:rPr>
              <a:t>http://plant.geoman.ru/</a:t>
            </a:r>
            <a:r>
              <a:rPr lang="ru-RU" sz="1400" smtClean="0">
                <a:latin typeface="Times New Roman" pitchFamily="18" charset="0"/>
              </a:rPr>
              <a:t>  - Библиотека «Жизнь растений». Занимательно о ботанике. Жизнь растений. На сайте расположены полные тексты следующих книг по ботанике: Денисова Л.В., Белоусова Л.С. Редкие и исчезающие растения СССР; Ивченко С. Занимательно о ботанике; Комаров В.Л. Происхождение растений; Обухов А.Н. Лекарственные растения, сырье и препараты; Сборник Атлас ареалов и ресурсов лекарственных растений СССР; Сборник Жизнь растений. Том 1. Введение Бактерии и актиномицеты; Сборник И. В. Мичурин. Итоги шестидесятилетних работ; Сборник По страницам красной книги. Растения; Свиридонов Г.М. Лесной огород; Сратиков А.С. Золотой корень (Родиола розовая); Удалова Р.А., Вьюгина Н.Г. В мире кактусов;</a:t>
            </a:r>
            <a:r>
              <a:rPr lang="ru-RU" sz="1400" smtClean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ЭВОЛЮЦИЯ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  <a:hlinkClick r:id="rId2"/>
              </a:rPr>
              <a:t>http://evolution.powernet.ru/</a:t>
            </a:r>
            <a:r>
              <a:rPr lang="ru-RU" sz="1400" smtClean="0">
                <a:latin typeface="Times New Roman" pitchFamily="18" charset="0"/>
              </a:rPr>
              <a:t>  - Теория эволюции как она есть. Здесь можно найти самые различные материалы, посвященные теории биологической эволюции. Материал сгруппирован по четырем разделам: «Библиотека сайта»; «История развития жизни»; «Креационизм»; Ссылки. Для удобства посетителей материал классифицирован по уровню сложности. Соответственно: 1 - первый уровень - самый простой, доступный каждому. 2 - Второй уровень - уже сложнее, нужно быть внимательным, тщательно анализировать материал, который иногда изложен сухо. 3 - Третий уровень сложности - материал строго научный, полностью доступный специалистам или очень подготовленным посетителем.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hlinkClick r:id="rId3"/>
              </a:rPr>
              <a:t>http://macroevolution.narod.ru</a:t>
            </a:r>
            <a:r>
              <a:rPr lang="ru-RU" sz="1400" smtClean="0">
                <a:latin typeface="Times New Roman" pitchFamily="18" charset="0"/>
              </a:rPr>
              <a:t>  - Проблемы эволюции. Сайт предназначен для всех, кто интересуется эволюцией: биологов, философов, студентов и просто думающих людей, которым небезразлично устройство и происхождение мира, в котором мы живем. На сайте вы найдете: Обзоры по наиболее интересным, спорным вопросам эволюции - 29 обзоров; Библиотека популярных и научных трудов по эволюции - более 600 работ; Палеонтологические базы данных, программы для эволюционных исследований; Форум: возможность получить ответ на свой вопрос от специалиста; Фотоальбомы - около 1300 изображений древних организмов.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  <a:hlinkClick r:id="rId4"/>
              </a:rPr>
              <a:t>http://charles-darwin.narod.ru/</a:t>
            </a:r>
            <a:r>
              <a:rPr lang="ru-RU" sz="1400" smtClean="0">
                <a:latin typeface="Times New Roman" pitchFamily="18" charset="0"/>
              </a:rPr>
              <a:t>  - Чарлз Дарвин. Сайт посвящен Чарлзу Дарвину, его биографии и книгам;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hlinkClick r:id="rId5"/>
              </a:rPr>
              <a:t>http://nrc.edu.ru/est/r4/</a:t>
            </a:r>
            <a:r>
              <a:rPr lang="ru-RU" sz="1400" smtClean="0">
                <a:latin typeface="Times New Roman" pitchFamily="18" charset="0"/>
              </a:rPr>
              <a:t>  - «Биологическая картина мира». Краткое пособие по основным биологическим проблемам: происхождение и развитие жизни, развитие экосистем, законы наследственности, антропология.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  <a:hlinkClick r:id="rId6"/>
              </a:rPr>
              <a:t>http://charles-darvin.narod.ru/</a:t>
            </a:r>
            <a:r>
              <a:rPr lang="ru-RU" sz="1400" smtClean="0">
                <a:latin typeface="Times New Roman" pitchFamily="18" charset="0"/>
              </a:rPr>
              <a:t>  - Электронные версии произведений Ч.Дарвина.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ОБЩАЯ БИОЛОГИЯ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2"/>
              </a:rPr>
              <a:t>http://dronisimo.chat.ru/homepage1/ob.htm</a:t>
            </a:r>
            <a:r>
              <a:rPr lang="ru-RU" sz="1600" smtClean="0">
                <a:latin typeface="Times New Roman" pitchFamily="18" charset="0"/>
              </a:rPr>
              <a:t>  - Общая биология. В популярной форме изложены материалы по различным разделам общей биологии. </a:t>
            </a:r>
            <a:r>
              <a:rPr lang="ru-RU" sz="1600" smtClean="0">
                <a:latin typeface="Times New Roman" pitchFamily="18" charset="0"/>
                <a:hlinkClick r:id="rId3"/>
              </a:rPr>
              <a:t>http://www.livt.net/index.htm</a:t>
            </a:r>
            <a:r>
              <a:rPr lang="ru-RU" sz="1600" smtClean="0">
                <a:latin typeface="Times New Roman" pitchFamily="18" charset="0"/>
              </a:rPr>
              <a:t>  - Электронная иллюстрированная энциклопедия «Живые существа»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4"/>
              </a:rPr>
              <a:t>http://www.bio.msu.ru/</a:t>
            </a:r>
            <a:r>
              <a:rPr lang="ru-RU" sz="1600" smtClean="0">
                <a:latin typeface="Times New Roman" pitchFamily="18" charset="0"/>
              </a:rPr>
              <a:t>  - Официальный сайт биологического факультета МГУ. Образование, мероприятия, структура, творчество и научная деятельность факультета. Профессиональный поиск научной информации по биологии. Полнотекстовые базы данных. Среди материалов сайта один из самых больших каталогов ресурсов Интернет по биологии. С главной страницы сайта с помощью гиперссылок и системы навигации есть возможность выйти на страницы научно-исследовательских организаций по биологии, посмотреть страничку олимпиады МГУ по биологии.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5"/>
              </a:rPr>
              <a:t>http://learnbiology.narod.ru/</a:t>
            </a:r>
            <a:r>
              <a:rPr lang="ru-RU" sz="1600" smtClean="0">
                <a:latin typeface="Times New Roman" pitchFamily="18" charset="0"/>
              </a:rPr>
              <a:t>  - Проект «Изучаем биологию». Материалы по всем крупным разделам биологии. Научно-популярные и образовательные статьи. Ссылки на биологические интернет-ресурсы;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6"/>
              </a:rPr>
              <a:t>http://www.learnbiology.ru/</a:t>
            </a:r>
            <a:r>
              <a:rPr lang="ru-RU" sz="1600" smtClean="0">
                <a:latin typeface="Times New Roman" pitchFamily="18" charset="0"/>
              </a:rPr>
              <a:t>  - виртуальное обучение биологии;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hlinkClick r:id="rId7"/>
              </a:rPr>
              <a:t>http://www.molbiol.ru/</a:t>
            </a:r>
            <a:r>
              <a:rPr lang="ru-RU" sz="1600" smtClean="0">
                <a:latin typeface="Times New Roman" pitchFamily="18" charset="0"/>
              </a:rPr>
              <a:t>  - Практическая молекулярная биология. Гипертекстовая информационная база данных. База данных представлена разделами: справочник, методы, растворы, расчеты, обзоры. Красивые картинки по биологии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ЭКОЛОГИЯ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  <a:hlinkClick r:id="rId2"/>
              </a:rPr>
              <a:t>http://www.refer.ru/9838</a:t>
            </a:r>
            <a:r>
              <a:rPr lang="ru-RU" sz="1800" smtClean="0">
                <a:latin typeface="Times New Roman" pitchFamily="18" charset="0"/>
              </a:rPr>
              <a:t>  - Экология и окружающая среда Каталог и путеводитель по экологическим ресурсам;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hlinkClick r:id="rId3"/>
              </a:rPr>
              <a:t>http://www.priroda.ru/list</a:t>
            </a:r>
            <a:r>
              <a:rPr lang="ru-RU" sz="1800" smtClean="0">
                <a:latin typeface="Times New Roman" pitchFamily="18" charset="0"/>
              </a:rPr>
              <a:t>  - Природа России. Самый полный каталог ресурсов о природе и окружающей среде. Включает более 4000 ссылок, хорошо структурирован. Среди разделов каталога: здоровье человека, городская среда, природоохранные технологии, радиация отходы и их утилизация и т.д.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; </a:t>
            </a:r>
            <a:r>
              <a:rPr lang="ru-RU" sz="1800" smtClean="0">
                <a:latin typeface="Times New Roman" pitchFamily="18" charset="0"/>
                <a:hlinkClick r:id="rId4"/>
              </a:rPr>
              <a:t>http://www.mnr.gov.ru/</a:t>
            </a:r>
            <a:r>
              <a:rPr lang="ru-RU" sz="1800" smtClean="0">
                <a:latin typeface="Times New Roman" pitchFamily="18" charset="0"/>
              </a:rPr>
              <a:t>  - Министерство природных ресурсов и экологии РФ Дана информация о структуре и деятельности министерства. Представлены нормативные документы, касающиеся природопользования в России; </a:t>
            </a:r>
            <a:r>
              <a:rPr lang="ru-RU" sz="1800" smtClean="0">
                <a:latin typeface="Times New Roman" pitchFamily="18" charset="0"/>
                <a:hlinkClick r:id="rId5"/>
              </a:rPr>
              <a:t>http://www.ecoinform.ru/</a:t>
            </a:r>
            <a:r>
              <a:rPr lang="ru-RU" sz="1800" smtClean="0">
                <a:latin typeface="Times New Roman" pitchFamily="18" charset="0"/>
              </a:rPr>
              <a:t>  - ЭКОинформ. Сайт агентства экологической информации "ИНЭКО". Новости экологии в России и мире, сведения о воздействии природных и техногенных процессов на жизнедеятельность человека;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 </a:t>
            </a:r>
            <a:r>
              <a:rPr lang="ru-RU" sz="1800" smtClean="0">
                <a:latin typeface="Times New Roman" pitchFamily="18" charset="0"/>
                <a:hlinkClick r:id="rId6"/>
              </a:rPr>
              <a:t>http://www.ecoline.ru/</a:t>
            </a:r>
            <a:r>
              <a:rPr lang="ru-RU" sz="1800" smtClean="0">
                <a:latin typeface="Times New Roman" pitchFamily="18" charset="0"/>
              </a:rPr>
              <a:t>  - Эколайн. Сайт неправительственной организации «Эколайн» создан при участии международной организации ECOLOGIA и Фонда Евразия. Включает материалы по экологической экс пертизе и мониторингу, документы экологического законодательства, полнотекстовую библиотеку экологической литературы;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ЭКОЛОГИЯ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2"/>
              </a:rPr>
              <a:t>http://www.wwf.ru</a:t>
            </a:r>
            <a:r>
              <a:rPr lang="ru-RU" sz="1200" smtClean="0">
                <a:latin typeface="Times New Roman" pitchFamily="18" charset="0"/>
              </a:rPr>
              <a:t>  - Всемирный фонд дикой природы: за живую планету! Подробная история Всемирного фонда дикой природы, его структура, направления проектной деятельности в области сохранения морских, лесных ресурсов, климата, животного разнообразия, полезных ископаемых и т.д. Масса справочных сведений о состоянии природы и климата на планете;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3"/>
              </a:rPr>
              <a:t>http://www.greenpeace.ru</a:t>
            </a:r>
            <a:r>
              <a:rPr lang="ru-RU" sz="1200" smtClean="0">
                <a:latin typeface="Times New Roman" pitchFamily="18" charset="0"/>
              </a:rPr>
              <a:t>  - Greenpeace России. Сайт российского отделения международной независимой экологической организации Greenpeace. Содержит сведения об акциях и кампаниях Greenpeace, архив Информационного бюллетеня, выпускаемого организацией, публикации по экологии, обзор российских и международных экологических сайтов;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hlinkClick r:id="rId4"/>
              </a:rPr>
              <a:t>http://biodiversity.ru</a:t>
            </a:r>
            <a:r>
              <a:rPr lang="ru-RU" sz="1200" smtClean="0">
                <a:latin typeface="Times New Roman" pitchFamily="18" charset="0"/>
              </a:rPr>
              <a:t>  - Центр охраны дикой природы. Сайт благотворительной организации "Центр охраны дикой природы" содержит архивы печатных журналов природоохранной тематики, подборку электронных публикаций об охране природы и управлении природными ресурсами;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5"/>
              </a:rPr>
              <a:t>http://climatechange.igce.ru</a:t>
            </a:r>
            <a:r>
              <a:rPr lang="ru-RU" sz="1200" smtClean="0">
                <a:latin typeface="Times New Roman" pitchFamily="18" charset="0"/>
              </a:rPr>
              <a:t> / - Экокультура. Аннотированный список интернет-ресурсов экологических организаций и компаний; http://oopt.info - ООПТ России. Целью этого ресурса является распространение научной, технической и популярной информации о российских особо охраняемых природных территориях (ООПТ) через Интернет. Здесь представлена информация по 100 заповедникам, 35 национальным паркам и 68 федеральным заказникам РФ; </a:t>
            </a:r>
            <a:r>
              <a:rPr lang="ru-RU" sz="1200" smtClean="0">
                <a:latin typeface="Times New Roman" pitchFamily="18" charset="0"/>
                <a:hlinkClick r:id="rId6"/>
              </a:rPr>
              <a:t>http://zapoved.ru</a:t>
            </a:r>
            <a:r>
              <a:rPr lang="ru-RU" sz="1200" smtClean="0">
                <a:latin typeface="Times New Roman" pitchFamily="18" charset="0"/>
              </a:rPr>
              <a:t>  - Особо охраняемые природные территории Российской Федерации. Сайт создан Министерством природных ресурсов РФ и Федеральной службой по надзору в сфере природопользования. В его основе - информационные и иллюстративные материалы, предоставленные сотрудниками и руководством заповедников и национальных парков. На сайте работает система поиска информации, приведены описания всех существующих природных заповедников и национальных парков России, размещены фотографии их ландшафтов, представителей флоры и фауны, природных и культурно-исторических достопримечательностей;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hlinkClick r:id="rId7"/>
              </a:rPr>
              <a:t>http://zapovednik.cwx.ru</a:t>
            </a:r>
            <a:r>
              <a:rPr lang="ru-RU" sz="1200" smtClean="0">
                <a:latin typeface="Times New Roman" pitchFamily="18" charset="0"/>
              </a:rPr>
              <a:t>  - Заповедники России и национальные парки. Дана краткая характеристика более чем 70 особо охраняемых природных территорий России;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8"/>
              </a:rPr>
              <a:t>http://www.green-cross.ru/</a:t>
            </a:r>
            <a:r>
              <a:rPr lang="ru-RU" sz="1200" smtClean="0">
                <a:latin typeface="Times New Roman" pitchFamily="18" charset="0"/>
              </a:rPr>
              <a:t>  - Российский Зеленый крест. Сайт неправительственной общественной организации «Зеленый крест», члена Международной ассоциации «Зеленый крест», созданного в 1994 г. Представлена информация о мероприятиях по охране окружающей среды, воспитанию у широкого круга населения умения жить и развитию в соответствии с законами природы;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ЭКОЛОГИЯ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2"/>
              </a:rPr>
              <a:t>http://www.sevin.ru/redbook/</a:t>
            </a:r>
            <a:r>
              <a:rPr lang="ru-RU" sz="1600" smtClean="0">
                <a:latin typeface="Times New Roman" pitchFamily="18" charset="0"/>
              </a:rPr>
              <a:t>  - Красная Книга Российской Федерации. В Красную книгу России занесены редкие и исчезающие животные, растения и грибы, постоянно или временно обитающие в состоянии естественной свободы на территории, континентальном шельфе и в морской экономической зоне Российской Федерации. Поиск по рубрикатору; </a:t>
            </a:r>
            <a:r>
              <a:rPr lang="ru-RU" sz="1600" smtClean="0">
                <a:latin typeface="Times New Roman" pitchFamily="18" charset="0"/>
                <a:hlinkClick r:id="rId3"/>
              </a:rPr>
              <a:t>http://www.waste.ru/</a:t>
            </a:r>
            <a:r>
              <a:rPr lang="ru-RU" sz="1600" smtClean="0">
                <a:latin typeface="Times New Roman" pitchFamily="18" charset="0"/>
              </a:rPr>
              <a:t>  - Отход.ру Справочно-информационная система На сайте представлена библиотека материалов по проблемам переработки отходов, специализированный словарь, ссылки на другие ресурсы по теме, сведения о печатных изданиях;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4"/>
              </a:rPr>
              <a:t>http://www.priroda.ru/lib</a:t>
            </a:r>
            <a:r>
              <a:rPr lang="ru-RU" sz="1600" smtClean="0">
                <a:latin typeface="Times New Roman" pitchFamily="18" charset="0"/>
              </a:rPr>
              <a:t>  - Экологическая электронная библиотека. Содержит обширную коллекцию полнотекстовых изданий: монографий, учебников, статей из периодических изданий, законодательных документов, аналитических докладов. Удобный дробный рубрикатор для поиска;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5"/>
              </a:rPr>
              <a:t>http://www.biodat.ru/db/fen/anim.htm</a:t>
            </a:r>
            <a:r>
              <a:rPr lang="ru-RU" sz="1600" smtClean="0">
                <a:latin typeface="Times New Roman" pitchFamily="18" charset="0"/>
              </a:rPr>
              <a:t>  - Популярная энциклопедия. В энциклопедии собрана информация по более чем 3900 видам животных и растений мира, включая не только редкие, но и чрезвычайно распространенные, такие, как домашние животные, культивируемые и лекарственные растения;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6"/>
              </a:rPr>
              <a:t>http://www.solidwaste.ru/</a:t>
            </a:r>
            <a:r>
              <a:rPr lang="ru-RU" sz="1600" smtClean="0">
                <a:latin typeface="Times New Roman" pitchFamily="18" charset="0"/>
              </a:rPr>
              <a:t>   - Твердые бытовые отходы. Сайт научнопрактического журнала содержит нормативные документы, публикации по теме, сведения о технологиях переработки, цены на вторсырье.</a:t>
            </a:r>
            <a:r>
              <a:rPr lang="ru-RU" sz="1600" smtClean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ЭКСКУРСИОННЫЕ МАТЕРИАЛЫ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Ресурсы, которые могут или помочь Вам выбрать, подготовить и провести экскурсию, или в некоторых экстренных случаях частично заменить ее. </a:t>
            </a:r>
            <a:r>
              <a:rPr lang="ru-RU" sz="2000" smtClean="0">
                <a:latin typeface="Times New Roman" pitchFamily="18" charset="0"/>
                <a:hlinkClick r:id="rId2"/>
              </a:rPr>
              <a:t>http://www.darwin.museum.ru/</a:t>
            </a:r>
            <a:r>
              <a:rPr lang="ru-RU" sz="2000" smtClean="0">
                <a:latin typeface="Times New Roman" pitchFamily="18" charset="0"/>
              </a:rPr>
              <a:t>  - Государственный Дарвиновский музей – экпозиция, выставки, экскурсии и другая информация;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  <a:hlinkClick r:id="rId3"/>
              </a:rPr>
              <a:t>http://www.gbmt.ru/</a:t>
            </a:r>
            <a:r>
              <a:rPr lang="ru-RU" sz="2000" smtClean="0">
                <a:latin typeface="Times New Roman" pitchFamily="18" charset="0"/>
              </a:rPr>
              <a:t>  - Государственный Биологический музей им. К.А. Тимирязева – экпозиция, выставки, экскурсии и другая информация; </a:t>
            </a:r>
            <a:r>
              <a:rPr lang="ru-RU" sz="2000" smtClean="0">
                <a:latin typeface="Times New Roman" pitchFamily="18" charset="0"/>
                <a:hlinkClick r:id="rId4"/>
              </a:rPr>
              <a:t>http://www.paleo.ru/museum</a:t>
            </a:r>
            <a:r>
              <a:rPr lang="ru-RU" sz="2000" smtClean="0">
                <a:latin typeface="Times New Roman" pitchFamily="18" charset="0"/>
              </a:rPr>
              <a:t>  - Палеонтологический музей им. Ю. А. Орлова – экпозиция, выставки,экскурсии и другая информация; </a:t>
            </a:r>
            <a:r>
              <a:rPr lang="ru-RU" sz="2000" smtClean="0">
                <a:latin typeface="Times New Roman" pitchFamily="18" charset="0"/>
                <a:hlinkClick r:id="rId5"/>
              </a:rPr>
              <a:t>http://www.iteb.serpukhov.su/scch/Educat.htm</a:t>
            </a:r>
            <a:r>
              <a:rPr lang="ru-RU" sz="2000" smtClean="0">
                <a:latin typeface="Times New Roman" pitchFamily="18" charset="0"/>
              </a:rPr>
              <a:t>  Ученые - детям. Пущинский сервер «для детей и родителей, школьников и студентов, педагогов и методистов - всех, кто заинтересован в духовном становлении поколения XXI века». Разделы: Экскурсии в природу - фотографии представителей живого мира. Для души - художественное восприятие живого.</a:t>
            </a:r>
            <a:r>
              <a:rPr lang="ru-RU" sz="2000" smtClean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ПЕРИОДИЧЕСКАЯ ПЕЧАТЬ</a:t>
            </a:r>
            <a:r>
              <a:rPr lang="ru-RU" smtClean="0"/>
              <a:t> 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Газеты и журналы, как правило, приводят на своих сайтах только перечень опубликованных статей. Однако некоторые издания выкладывают в сети и полные тексты публикаций вместе с иллюстрациями – если не из последних номеров, то за прошлые месяцы или годы. «Вокруг света» - </a:t>
            </a:r>
            <a:r>
              <a:rPr lang="ru-RU" sz="2000" smtClean="0">
                <a:latin typeface="Times New Roman" pitchFamily="18" charset="0"/>
                <a:hlinkClick r:id="rId2"/>
              </a:rPr>
              <a:t>www.vokrugsveta.ru</a:t>
            </a:r>
            <a:r>
              <a:rPr lang="ru-RU" sz="2000" smtClean="0">
                <a:latin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Журнал «Друг» - </a:t>
            </a:r>
            <a:r>
              <a:rPr lang="ru-RU" sz="2000" smtClean="0">
                <a:latin typeface="Times New Roman" pitchFamily="18" charset="0"/>
                <a:hlinkClick r:id="rId3"/>
              </a:rPr>
              <a:t>www.droug.ru</a:t>
            </a:r>
            <a:r>
              <a:rPr lang="ru-RU" sz="2000" smtClean="0">
                <a:latin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 Журнал «Гео» - </a:t>
            </a:r>
            <a:r>
              <a:rPr lang="ru-RU" sz="2000" smtClean="0">
                <a:latin typeface="Times New Roman" pitchFamily="18" charset="0"/>
                <a:hlinkClick r:id="rId4"/>
              </a:rPr>
              <a:t>www.geoclub.ru</a:t>
            </a:r>
            <a:r>
              <a:rPr lang="ru-RU" sz="2000" smtClean="0">
                <a:latin typeface="Times New Roman" pitchFamily="18" charset="0"/>
              </a:rPr>
              <a:t> ;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Журнал «National Geographic»-  </a:t>
            </a:r>
            <a:r>
              <a:rPr lang="ru-RU" sz="2000" smtClean="0">
                <a:latin typeface="Times New Roman" pitchFamily="18" charset="0"/>
                <a:hlinkClick r:id="rId5"/>
              </a:rPr>
              <a:t>www.nationalgeographic.com/index.html</a:t>
            </a:r>
            <a:r>
              <a:rPr lang="ru-RU" sz="2000" smtClean="0">
                <a:latin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 Газета «Мое зверье» - </a:t>
            </a:r>
            <a:r>
              <a:rPr lang="ru-RU" sz="2000" smtClean="0">
                <a:latin typeface="Times New Roman" pitchFamily="18" charset="0"/>
                <a:hlinkClick r:id="rId6"/>
              </a:rPr>
              <a:t>www.zooclub.ru/animals/</a:t>
            </a:r>
            <a:r>
              <a:rPr lang="ru-RU" sz="2000" smtClean="0">
                <a:latin typeface="Times New Roman" pitchFamily="18" charset="0"/>
              </a:rPr>
              <a:t> ;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Журнал «Знание-сила» - </a:t>
            </a:r>
            <a:r>
              <a:rPr lang="ru-RU" sz="2000" smtClean="0">
                <a:latin typeface="Times New Roman" pitchFamily="18" charset="0"/>
                <a:hlinkClick r:id="rId7"/>
              </a:rPr>
              <a:t>www.znanie-sila.ru</a:t>
            </a:r>
            <a:r>
              <a:rPr lang="ru-RU" sz="2000" smtClean="0">
                <a:latin typeface="Times New Roman" pitchFamily="18" charset="0"/>
              </a:rPr>
              <a:t> ;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Газета «Биология» - </a:t>
            </a:r>
            <a:r>
              <a:rPr lang="ru-RU" sz="2000" smtClean="0">
                <a:latin typeface="Times New Roman" pitchFamily="18" charset="0"/>
                <a:hlinkClick r:id="rId8"/>
              </a:rPr>
              <a:t>http://bio.1september.ru</a:t>
            </a:r>
            <a:r>
              <a:rPr lang="ru-RU" sz="2000" smtClean="0">
                <a:latin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 Журнал «Наука и жизнь» - http://nauka.relis.ru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Написание превентивных консультационных текстов</a:t>
            </a:r>
            <a:r>
              <a:rPr lang="ru-RU" sz="4000" smtClean="0"/>
              <a:t> </a:t>
            </a:r>
          </a:p>
        </p:txBody>
      </p:sp>
      <p:pic>
        <p:nvPicPr>
          <p:cNvPr id="33794" name="Picture 5" descr="Картинки с вопросительным знак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341438"/>
            <a:ext cx="4121150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Номер слайда 3"/>
          <p:cNvSpPr txBox="1">
            <a:spLocks noGrp="1"/>
          </p:cNvSpPr>
          <p:nvPr/>
        </p:nvSpPr>
        <p:spPr bwMode="auto">
          <a:xfrm>
            <a:off x="8027988" y="6237288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>
                <a:latin typeface="Times New Roman" pitchFamily="18" charset="0"/>
              </a:rPr>
              <a:t>7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107950" y="5667375"/>
            <a:ext cx="9036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 </a:t>
            </a:r>
            <a:r>
              <a:rPr lang="ru-RU" i="1"/>
              <a:t>Хайбулина К.В.</a:t>
            </a:r>
            <a:r>
              <a:rPr lang="ru-RU"/>
              <a:t> Использование превентивного консультирования для обучения биологии в современной школе </a:t>
            </a:r>
            <a:r>
              <a:rPr lang="ru-RU" i="1"/>
              <a:t>//</a:t>
            </a:r>
            <a:r>
              <a:rPr lang="ru-RU"/>
              <a:t> Биология в школе. – 2019г. – №8. Ознакомиться можно здесь </a:t>
            </a:r>
            <a:r>
              <a:rPr lang="ru-RU">
                <a:hlinkClick r:id="rId3"/>
              </a:rPr>
              <a:t>schoolpress.ru/products/rubria/index.php?ID=85633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С чего начать подготовку по биологии?</a:t>
            </a:r>
          </a:p>
        </p:txBody>
      </p:sp>
      <p:pic>
        <p:nvPicPr>
          <p:cNvPr id="14338" name="Picture 5" descr="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628775"/>
            <a:ext cx="5597525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79388" y="5516563"/>
            <a:ext cx="7993062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/>
              <a:t> </a:t>
            </a:r>
            <a:r>
              <a:rPr lang="ru-RU" i="1"/>
              <a:t>Хайбулина К.В.</a:t>
            </a:r>
            <a:r>
              <a:rPr lang="ru-RU"/>
              <a:t>  Подготовка обучающихся к выполнению заданий в форме ОГЭ и ЕГЭ по биологии </a:t>
            </a:r>
            <a:r>
              <a:rPr lang="ru-RU" i="1"/>
              <a:t>//</a:t>
            </a:r>
            <a:r>
              <a:rPr lang="ru-RU"/>
              <a:t> Биология в школе. – 2021г. – №4. ознакомиться можно здесь </a:t>
            </a:r>
            <a:r>
              <a:rPr lang="ru-RU">
                <a:hlinkClick r:id="rId3"/>
              </a:rPr>
              <a:t>www.schoolpress.ru/products/rubria/index.php?ID=90612&amp;SECTION_ID=20</a:t>
            </a:r>
            <a:r>
              <a:rPr lang="ru-RU"/>
              <a:t> 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ru-RU"/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179388" y="5516563"/>
            <a:ext cx="7993062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/>
              <a:t> </a:t>
            </a:r>
            <a:r>
              <a:rPr lang="ru-RU" i="1"/>
              <a:t>Хайбулина К.В.</a:t>
            </a:r>
            <a:r>
              <a:rPr lang="ru-RU"/>
              <a:t>  Подготовка обучающихся к выполнению заданий в форме ОГЭ и ЕГЭ по биологии </a:t>
            </a:r>
            <a:r>
              <a:rPr lang="ru-RU" i="1"/>
              <a:t>//</a:t>
            </a:r>
            <a:r>
              <a:rPr lang="ru-RU"/>
              <a:t> Биология в школе. – 2021г. – №4. ознакомиться можно здесь </a:t>
            </a:r>
            <a:r>
              <a:rPr lang="ru-RU">
                <a:hlinkClick r:id="rId3"/>
              </a:rPr>
              <a:t>www.schoolpress.ru/products/rubria/index.php?ID=90612&amp;SECTION_ID=20</a:t>
            </a:r>
            <a:r>
              <a:rPr lang="ru-RU"/>
              <a:t> 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8" name="AutoShape 5"/>
          <p:cNvSpPr>
            <a:spLocks noChangeArrowheads="1"/>
          </p:cNvSpPr>
          <p:nvPr/>
        </p:nvSpPr>
        <p:spPr bwMode="auto">
          <a:xfrm>
            <a:off x="468313" y="333375"/>
            <a:ext cx="8207375" cy="10795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Консультирование</a:t>
            </a:r>
          </a:p>
        </p:txBody>
      </p:sp>
      <p:sp>
        <p:nvSpPr>
          <p:cNvPr id="34819" name="Rectangle 12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управленческое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организационное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психолого-акмеологическое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профессиональное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юридическое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психологическое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4800" b="1" smtClean="0">
                <a:latin typeface="Times New Roman" pitchFamily="18" charset="0"/>
              </a:rPr>
              <a:t>педагогическое</a:t>
            </a:r>
          </a:p>
        </p:txBody>
      </p:sp>
      <p:sp>
        <p:nvSpPr>
          <p:cNvPr id="34820" name="AutoShape 13"/>
          <p:cNvSpPr>
            <a:spLocks noChangeArrowheads="1"/>
          </p:cNvSpPr>
          <p:nvPr/>
        </p:nvSpPr>
        <p:spPr bwMode="auto">
          <a:xfrm>
            <a:off x="3851275" y="1557338"/>
            <a:ext cx="1657350" cy="9350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1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>
                <a:latin typeface="Times New Roman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/>
              <a:t>	</a:t>
            </a:r>
            <a:r>
              <a:rPr lang="ru-RU" smtClean="0">
                <a:latin typeface="Times New Roman" pitchFamily="18" charset="0"/>
              </a:rPr>
              <a:t>«Мне не удается…, я хотел бы научиться…», «У меня не получается…»;«Я затрудняюсь…»;«Я не знаю, как… Я хотел бы узнать…»; «Я не умею…, мне бы хотелось…»;«У меня вызывает трудность…. Что нужно предпринять, чтобы…?» </a:t>
            </a:r>
          </a:p>
        </p:txBody>
      </p:sp>
      <p:sp>
        <p:nvSpPr>
          <p:cNvPr id="35843" name="AutoShape 4"/>
          <p:cNvSpPr>
            <a:spLocks noChangeArrowheads="1"/>
          </p:cNvSpPr>
          <p:nvPr/>
        </p:nvSpPr>
        <p:spPr bwMode="auto">
          <a:xfrm>
            <a:off x="468313" y="333375"/>
            <a:ext cx="8280400" cy="10795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Times New Roman" pitchFamily="18" charset="0"/>
              </a:rPr>
              <a:t>Запрос на консультирование</a:t>
            </a:r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>
            <a:off x="468313" y="333375"/>
            <a:ext cx="8280400" cy="10795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Запрос на консультирование</a:t>
            </a:r>
          </a:p>
        </p:txBody>
      </p:sp>
      <p:sp>
        <p:nvSpPr>
          <p:cNvPr id="35845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оформляется таким образом, чтобы стимулировать обращение обучающегося к дополнительной литературе, к материалам, на которые сделаны ссылки (это материалы, помещенные на каких-либо биологических, педагогических и научных сайтах в Интернете.	 </a:t>
            </a:r>
          </a:p>
        </p:txBody>
      </p:sp>
      <p:sp>
        <p:nvSpPr>
          <p:cNvPr id="36866" name="AutoShap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Консультационный текст</a:t>
            </a:r>
          </a:p>
        </p:txBody>
      </p:sp>
      <p:sp>
        <p:nvSpPr>
          <p:cNvPr id="36867" name="Номер слайда 3"/>
          <p:cNvSpPr txBox="1">
            <a:spLocks noGrp="1"/>
          </p:cNvSpPr>
          <p:nvPr/>
        </p:nvSpPr>
        <p:spPr bwMode="auto">
          <a:xfrm>
            <a:off x="8027988" y="6237288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предложения ознакомиться с дополнительной биологической литературой, конкретной нормативной документацией или обратиться к </a:t>
            </a:r>
            <a:r>
              <a:rPr lang="en-US" smtClean="0">
                <a:latin typeface="Times New Roman" pitchFamily="18" charset="0"/>
              </a:rPr>
              <a:t>web</a:t>
            </a:r>
            <a:r>
              <a:rPr lang="ru-RU" smtClean="0">
                <a:latin typeface="Times New Roman" pitchFamily="18" charset="0"/>
              </a:rPr>
              <a:t>-сайтам, где размещены презентации эффективных приемов решения сходных проблем, описания биологического содержания, форумы) </a:t>
            </a:r>
          </a:p>
        </p:txBody>
      </p:sp>
      <p:sp>
        <p:nvSpPr>
          <p:cNvPr id="37890" name="AutoShap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Консультационный текст</a:t>
            </a:r>
          </a:p>
        </p:txBody>
      </p:sp>
      <p:sp>
        <p:nvSpPr>
          <p:cNvPr id="37891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	</a:t>
            </a:r>
            <a:r>
              <a:rPr lang="ru-RU" smtClean="0">
                <a:latin typeface="Times New Roman" pitchFamily="18" charset="0"/>
              </a:rPr>
              <a:t>текст снабжается гиперссылками, примечаниями, рисунками из материалов, размещённых на специализированных биологических педагогических и виртуальных сайтах содержащих достоверную информацию, или же «консультационный запрос формулируется составителем текста на основе ретроспективной рефлексии случаев консультирования из собственной практики </a:t>
            </a:r>
          </a:p>
        </p:txBody>
      </p:sp>
      <p:sp>
        <p:nvSpPr>
          <p:cNvPr id="38914" name="AutoShape 3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Консультационный текст</a:t>
            </a:r>
          </a:p>
        </p:txBody>
      </p:sp>
      <p:sp>
        <p:nvSpPr>
          <p:cNvPr id="38915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/>
              <a:t>	</a:t>
            </a:r>
            <a:r>
              <a:rPr lang="ru-RU" sz="2800" smtClean="0">
                <a:latin typeface="Times New Roman" pitchFamily="18" charset="0"/>
              </a:rPr>
              <a:t>«Для того чтобы…, Вам нужно…». Фразами, завершающими текст консультации, могут быть подобные следующей: «Если, изучив предложенный текст и  рекомендованные дополнительные источник, у Вас все еще остались не ясными какие-то вопросы или в ходе консультирования появились новые, сформулируйте их и направьте по адресу …. Укажите свой контактный адрес электронной почты. </a:t>
            </a:r>
          </a:p>
        </p:txBody>
      </p:sp>
      <p:sp>
        <p:nvSpPr>
          <p:cNvPr id="39938" name="AutoShape 4"/>
          <p:cNvSpPr>
            <a:spLocks noGrp="1" noChangeArrowheads="1"/>
          </p:cNvSpPr>
          <p:nvPr>
            <p:ph type="title" idx="4294967295"/>
          </p:nvPr>
        </p:nvSpPr>
        <p:spPr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Консультационный текст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— ключевые слова, отображающие контент консультирования,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— краткая аннотация,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— запрос на консультирование,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— консультационный текст,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— список литературы и других источников, которые использовались консультантом для подготовки текста консультации,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— фамилия, имя, отчество, ученая степень, ученое звание, должность и место работы консультанта, сфера его научных и практических интересов, основные публикации.</a:t>
            </a:r>
            <a:r>
              <a:rPr lang="ru-RU" sz="2400" smtClean="0"/>
              <a:t> </a:t>
            </a:r>
          </a:p>
        </p:txBody>
      </p:sp>
      <p:sp>
        <p:nvSpPr>
          <p:cNvPr id="40962" name="AutoShape 3"/>
          <p:cNvSpPr>
            <a:spLocks noGrp="1" noChangeArrowheads="1"/>
          </p:cNvSpPr>
          <p:nvPr>
            <p:ph type="title" idx="4294967295"/>
          </p:nvPr>
        </p:nvSpPr>
        <p:spPr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Консультационный текст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 l="27562" t="10500" r="17719" b="9100"/>
          <a:stretch>
            <a:fillRect/>
          </a:stretch>
        </p:blipFill>
        <p:spPr>
          <a:xfrm>
            <a:off x="1403350" y="1798638"/>
            <a:ext cx="6264275" cy="5059362"/>
          </a:xfrm>
        </p:spPr>
      </p:pic>
      <p:sp>
        <p:nvSpPr>
          <p:cNvPr id="41986" name="AutoShape 3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тема «Ткани»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 l="25594" t="10500" r="17719" b="9450"/>
          <a:stretch>
            <a:fillRect/>
          </a:stretch>
        </p:blipFill>
        <p:spPr>
          <a:xfrm>
            <a:off x="900113" y="1484313"/>
            <a:ext cx="6769100" cy="5256212"/>
          </a:xfrm>
        </p:spPr>
      </p:pic>
      <p:sp>
        <p:nvSpPr>
          <p:cNvPr id="43010" name="AutoShape 5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тема «Ткани»</a:t>
            </a:r>
            <a:endParaRPr lang="ru-RU" smtClean="0"/>
          </a:p>
        </p:txBody>
      </p:sp>
      <p:sp>
        <p:nvSpPr>
          <p:cNvPr id="43011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 l="25594" t="15750" r="17719" b="8749"/>
          <a:stretch>
            <a:fillRect/>
          </a:stretch>
        </p:blipFill>
        <p:spPr>
          <a:xfrm>
            <a:off x="900113" y="1581150"/>
            <a:ext cx="7200900" cy="5276850"/>
          </a:xfrm>
        </p:spPr>
      </p:pic>
      <p:sp>
        <p:nvSpPr>
          <p:cNvPr id="44034" name="AutoShape 4"/>
          <p:cNvSpPr>
            <a:spLocks noGrp="1" noChangeArrowheads="1"/>
          </p:cNvSpPr>
          <p:nvPr>
            <p:ph type="title" idx="4294967295"/>
          </p:nvPr>
        </p:nvSpPr>
        <p:spPr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eaLnBrk="1" hangingPunct="1"/>
            <a:r>
              <a:rPr lang="ru-RU" b="1" smtClean="0"/>
              <a:t>тема «Ткани»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Кодификатор и спецификатор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Первым шагом по подготовке к ЕГЭ является зайти на официальный сайт ФИПИ и скачать демоверсии по тем предметам, которые он сдаёт. Однако в загруженном архиве помимо демоверсии содержатся ещё два файла: </a:t>
            </a:r>
            <a:r>
              <a:rPr lang="ru-RU" sz="1200" b="1" smtClean="0">
                <a:latin typeface="Times New Roman" pitchFamily="18" charset="0"/>
              </a:rPr>
              <a:t>кодификатор и спецификатор.</a:t>
            </a:r>
            <a:r>
              <a:rPr lang="ru-RU" sz="1200" smtClean="0">
                <a:latin typeface="Times New Roman" pitchFamily="18" charset="0"/>
              </a:rPr>
              <a:t/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b="1" smtClean="0">
                <a:latin typeface="Times New Roman" pitchFamily="18" charset="0"/>
              </a:rPr>
              <a:t/>
            </a:r>
            <a:br>
              <a:rPr lang="ru-RU" sz="1200" b="1" smtClean="0">
                <a:latin typeface="Times New Roman" pitchFamily="18" charset="0"/>
              </a:rPr>
            </a:br>
            <a:r>
              <a:rPr lang="ru-RU" sz="1200" b="1" smtClean="0">
                <a:latin typeface="Times New Roman" pitchFamily="18" charset="0"/>
              </a:rPr>
              <a:t>Почему важно изучить и их тоже?</a:t>
            </a:r>
            <a:r>
              <a:rPr lang="ru-RU" sz="1200" smtClean="0">
                <a:latin typeface="Times New Roman" pitchFamily="18" charset="0"/>
              </a:rPr>
              <a:t/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/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>В </a:t>
            </a:r>
            <a:r>
              <a:rPr lang="ru-RU" sz="1200" b="1" smtClean="0">
                <a:latin typeface="Times New Roman" pitchFamily="18" charset="0"/>
              </a:rPr>
              <a:t>кодификаторе </a:t>
            </a:r>
            <a:r>
              <a:rPr lang="ru-RU" sz="1200" smtClean="0">
                <a:latin typeface="Times New Roman" pitchFamily="18" charset="0"/>
              </a:rPr>
              <a:t>содержится перечень всех тем, понятий, терминов, текстов, которые вам необходимо знать для того, чтобы сдать экзамен на максимум. Эту информацию можно найти в </a:t>
            </a:r>
            <a:r>
              <a:rPr lang="ru-RU" sz="1200" i="1" smtClean="0">
                <a:latin typeface="Times New Roman" pitchFamily="18" charset="0"/>
              </a:rPr>
              <a:t>Разделе 1</a:t>
            </a:r>
            <a:r>
              <a:rPr lang="ru-RU" sz="1200" smtClean="0">
                <a:latin typeface="Times New Roman" pitchFamily="18" charset="0"/>
              </a:rPr>
              <a:t>, который так и называется - "Перечень элементов содержания, проверяемых на едином государственном экзамене".</a:t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/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>В сущности, кодификатор - это ваш планировщик по подготовке к ЕГЭ. В нём содержатся все элементы, которые нужно повторить, выучить или освоить хотя бы в общих чертах.</a:t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/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>В  кодификаторе содержится перечень требований, которым в идеале должен соответствовать сдающий ЕГЭ. Эта информация не так важна с практической точки зрения, но за две-три недели до экзамена можно пробежать её глазами и оценить, насколько вы соответствуете указанным требованиям.</a:t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/>
            </a:r>
            <a:br>
              <a:rPr lang="ru-RU" sz="1200" smtClean="0">
                <a:latin typeface="Times New Roman" pitchFamily="18" charset="0"/>
              </a:rPr>
            </a:br>
            <a:r>
              <a:rPr lang="ru-RU" sz="1200" smtClean="0">
                <a:latin typeface="Times New Roman" pitchFamily="18" charset="0"/>
              </a:rPr>
              <a:t>Самая важная информация в </a:t>
            </a:r>
            <a:r>
              <a:rPr lang="ru-RU" sz="1200" b="1" smtClean="0">
                <a:latin typeface="Times New Roman" pitchFamily="18" charset="0"/>
              </a:rPr>
              <a:t>спецификаторе </a:t>
            </a:r>
            <a:r>
              <a:rPr lang="ru-RU" sz="1200" smtClean="0">
                <a:latin typeface="Times New Roman" pitchFamily="18" charset="0"/>
              </a:rPr>
              <a:t>- это информация о структуре экзамена. Из спецификатора вы узнаете:</a:t>
            </a:r>
            <a:br>
              <a:rPr lang="ru-RU" sz="1200" smtClean="0">
                <a:latin typeface="Times New Roman" pitchFamily="18" charset="0"/>
              </a:rPr>
            </a:br>
            <a:endParaRPr lang="ru-RU" sz="1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максимальный первичный балл,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количество заданий в 1-й и 2-й частях,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какие задания соответствуют какой теме,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какие задания относятся к базовому уровню, а какие к повышенному,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как нужно распределять время на экзамене,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какими дополнительными материалами можно пользоваться (например, таблицей Менделеева или линейкой),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сколько баллов даётся за каждое конкретное задание,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изменения в экзамене по сравнению с прошлым годом.</a:t>
            </a:r>
            <a:br>
              <a:rPr lang="ru-RU" sz="1200" smtClean="0">
                <a:latin typeface="Times New Roman" pitchFamily="18" charset="0"/>
              </a:rPr>
            </a:br>
            <a:endParaRPr 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Что такое лонгрид</a:t>
            </a:r>
            <a:r>
              <a:rPr lang="ru-RU" smtClean="0"/>
              <a:t> 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>
          <a:xfrm>
            <a:off x="539750" y="1268413"/>
            <a:ext cx="8229600" cy="4525962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</a:rPr>
              <a:t>Лонгрид</a:t>
            </a:r>
            <a:r>
              <a:rPr lang="ru-RU" sz="2800" smtClean="0">
                <a:latin typeface="Times New Roman" pitchFamily="18" charset="0"/>
              </a:rPr>
              <a:t> представляет собой публикацию (статью, обзор), состоящую из большого числа символов, разделенных на подзаголовки и блоки и, содеражащую иллюстрации или видео для большей читабельности. 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			</a:t>
            </a:r>
            <a:r>
              <a:rPr lang="ru-RU" sz="2800" b="1" smtClean="0">
                <a:latin typeface="Times New Roman" pitchFamily="18" charset="0"/>
              </a:rPr>
              <a:t>Лонгриды бывают двух видов:</a:t>
            </a:r>
            <a:r>
              <a:rPr lang="ru-RU" sz="2800" smtClean="0">
                <a:latin typeface="Times New Roman" pitchFamily="18" charset="0"/>
              </a:rPr>
              <a:t> </a:t>
            </a:r>
          </a:p>
          <a:p>
            <a:r>
              <a:rPr lang="ru-RU" sz="2800" smtClean="0">
                <a:latin typeface="Times New Roman" pitchFamily="18" charset="0"/>
              </a:rPr>
              <a:t>традиционные (текст + статическая иллюстрация); </a:t>
            </a:r>
          </a:p>
          <a:p>
            <a:r>
              <a:rPr lang="ru-RU" sz="2800" smtClean="0">
                <a:latin typeface="Times New Roman" pitchFamily="18" charset="0"/>
              </a:rPr>
              <a:t>мультимедийные (текст + видеофайлы). </a:t>
            </a:r>
            <a:r>
              <a:rPr lang="ru-RU" sz="2800" i="1" smtClean="0"/>
              <a:t>Хайбулина </a:t>
            </a:r>
          </a:p>
          <a:p>
            <a:endParaRPr lang="ru-RU" sz="2800" smtClean="0">
              <a:latin typeface="Times New Roman" pitchFamily="18" charset="0"/>
            </a:endParaRPr>
          </a:p>
        </p:txBody>
      </p:sp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107950" y="5516563"/>
            <a:ext cx="9036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 </a:t>
            </a:r>
            <a:r>
              <a:rPr lang="ru-RU" i="1"/>
              <a:t>Хайбулина К.В.</a:t>
            </a:r>
            <a:r>
              <a:rPr lang="ru-RU"/>
              <a:t> Использование превентивного консультирования для обучения биологии в современной школе </a:t>
            </a:r>
            <a:r>
              <a:rPr lang="ru-RU" i="1"/>
              <a:t>//</a:t>
            </a:r>
            <a:r>
              <a:rPr lang="ru-RU"/>
              <a:t> Биология в школе. – 2019г. – №8. ознакомиться можно здесь </a:t>
            </a:r>
            <a:r>
              <a:rPr lang="ru-RU">
                <a:hlinkClick r:id="rId2"/>
              </a:rPr>
              <a:t>www.schoolpress.ru/products/rubria/index.php?ID=85633&amp;SECTION_ID=20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Лонгрид</a:t>
            </a:r>
          </a:p>
        </p:txBody>
      </p:sp>
      <p:pic>
        <p:nvPicPr>
          <p:cNvPr id="4710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2404" t="9450" r="4332" b="8400"/>
          <a:stretch>
            <a:fillRect/>
          </a:stretch>
        </p:blipFill>
        <p:spPr>
          <a:xfrm>
            <a:off x="755650" y="2060575"/>
            <a:ext cx="7931150" cy="4303713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183562" cy="1052513"/>
          </a:xfrm>
        </p:spPr>
        <p:txBody>
          <a:bodyPr anchor="b">
            <a:normAutofit/>
          </a:bodyPr>
          <a:lstStyle/>
          <a:p>
            <a:pPr>
              <a:defRPr/>
            </a:pPr>
            <a:r>
              <a:rPr lang="ru-RU" sz="4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Индивидуально-групповая методика.</a:t>
            </a:r>
          </a:p>
        </p:txBody>
      </p:sp>
      <p:sp>
        <p:nvSpPr>
          <p:cNvPr id="48130" name="Содержимое 2"/>
          <p:cNvSpPr>
            <a:spLocks noGrp="1"/>
          </p:cNvSpPr>
          <p:nvPr>
            <p:ph idx="4294967295"/>
          </p:nvPr>
        </p:nvSpPr>
        <p:spPr>
          <a:xfrm>
            <a:off x="539750" y="1989138"/>
            <a:ext cx="8183563" cy="2674937"/>
          </a:xfrm>
        </p:spPr>
        <p:txBody>
          <a:bodyPr lIns="182880" tIns="91440"/>
          <a:lstStyle/>
          <a:p>
            <a:pPr marL="265113" indent="-265113"/>
            <a:r>
              <a:rPr lang="ru-RU" smtClean="0">
                <a:latin typeface="Times New Roman" pitchFamily="18" charset="0"/>
              </a:rPr>
              <a:t>организация группы</a:t>
            </a:r>
          </a:p>
          <a:p>
            <a:pPr marL="265113" indent="-265113"/>
            <a:r>
              <a:rPr lang="ru-RU" smtClean="0">
                <a:latin typeface="Times New Roman" pitchFamily="18" charset="0"/>
              </a:rPr>
              <a:t>выбор задания для работы в группе</a:t>
            </a:r>
          </a:p>
          <a:p>
            <a:pPr marL="265113" indent="-265113"/>
            <a:r>
              <a:rPr lang="ru-RU" smtClean="0">
                <a:latin typeface="Times New Roman" pitchFamily="18" charset="0"/>
              </a:rPr>
              <a:t>управление работой групп на уроке в течение прорабатываемой темы</a:t>
            </a:r>
          </a:p>
          <a:p>
            <a:pPr marL="265113" indent="-265113"/>
            <a:r>
              <a:rPr lang="ru-RU" smtClean="0">
                <a:latin typeface="Times New Roman" pitchFamily="18" charset="0"/>
              </a:rPr>
              <a:t>наличие обратной связи</a:t>
            </a:r>
          </a:p>
          <a:p>
            <a:pPr marL="265113" indent="-265113"/>
            <a:r>
              <a:rPr lang="ru-RU" smtClean="0">
                <a:latin typeface="Times New Roman" pitchFamily="18" charset="0"/>
              </a:rPr>
              <a:t>контроль и коррекция</a:t>
            </a:r>
          </a:p>
          <a:p>
            <a:pPr marL="265113" indent="-265113"/>
            <a:r>
              <a:rPr lang="ru-RU" smtClean="0">
                <a:latin typeface="Times New Roman" pitchFamily="18" charset="0"/>
              </a:rPr>
              <a:t>обобщение</a:t>
            </a: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7667625" y="6248400"/>
            <a:ext cx="1016000" cy="609600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defRPr/>
            </a:pPr>
            <a:r>
              <a:rPr lang="ru-RU" sz="1000" dirty="0">
                <a:solidFill>
                  <a:schemeClr val="bg2">
                    <a:shade val="50000"/>
                  </a:schemeClr>
                </a:solidFill>
                <a:latin typeface="Arial" pitchFamily="34" charset="0"/>
                <a:cs typeface="+mn-cs"/>
              </a:rPr>
              <a:t>8</a:t>
            </a:r>
          </a:p>
        </p:txBody>
      </p:sp>
      <p:sp>
        <p:nvSpPr>
          <p:cNvPr id="48132" name="Содержимое 2"/>
          <p:cNvSpPr>
            <a:spLocks/>
          </p:cNvSpPr>
          <p:nvPr/>
        </p:nvSpPr>
        <p:spPr bwMode="auto">
          <a:xfrm>
            <a:off x="539750" y="1989138"/>
            <a:ext cx="8183563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91440"/>
          <a:lstStyle/>
          <a:p>
            <a:pPr marL="265113" indent="-265113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Times New Roman" pitchFamily="18" charset="0"/>
              </a:rPr>
              <a:t>организация группы</a:t>
            </a:r>
          </a:p>
          <a:p>
            <a:pPr marL="265113" indent="-265113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Times New Roman" pitchFamily="18" charset="0"/>
              </a:rPr>
              <a:t>выбор задания для работы в группе</a:t>
            </a:r>
          </a:p>
          <a:p>
            <a:pPr marL="265113" indent="-265113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Times New Roman" pitchFamily="18" charset="0"/>
              </a:rPr>
              <a:t>управление работой групп на уроке в течение прорабатываемой темы</a:t>
            </a:r>
          </a:p>
          <a:p>
            <a:pPr marL="265113" indent="-265113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Times New Roman" pitchFamily="18" charset="0"/>
              </a:rPr>
              <a:t>наличие обратной связи</a:t>
            </a:r>
          </a:p>
          <a:p>
            <a:pPr marL="265113" indent="-265113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Times New Roman" pitchFamily="18" charset="0"/>
              </a:rPr>
              <a:t>контроль и коррекция</a:t>
            </a:r>
          </a:p>
          <a:p>
            <a:pPr marL="265113" indent="-265113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Times New Roman" pitchFamily="18" charset="0"/>
              </a:rPr>
              <a:t>обобщение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04813"/>
            <a:ext cx="8183562" cy="1050925"/>
          </a:xfrm>
        </p:spPr>
        <p:txBody>
          <a:bodyPr anchor="b">
            <a:normAutofit/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Основные этапы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3238" y="1700213"/>
            <a:ext cx="8183562" cy="4032250"/>
          </a:xfrm>
        </p:spPr>
        <p:txBody>
          <a:bodyPr lIns="182880" tIns="91440"/>
          <a:lstStyle/>
          <a:p>
            <a:pPr marL="265113" indent="-265113"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</a:rPr>
              <a:t>1 </a:t>
            </a:r>
            <a:r>
              <a:rPr lang="ru-RU" smtClean="0">
                <a:latin typeface="Times New Roman" pitchFamily="18" charset="0"/>
              </a:rPr>
              <a:t>- инструктаж, вводная беседа или лекция</a:t>
            </a:r>
          </a:p>
          <a:p>
            <a:pPr marL="265113" indent="-265113"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</a:rPr>
              <a:t>2 </a:t>
            </a:r>
            <a:r>
              <a:rPr lang="ru-RU" smtClean="0">
                <a:latin typeface="Times New Roman" pitchFamily="18" charset="0"/>
              </a:rPr>
              <a:t>- самостоятельная работа школьников</a:t>
            </a:r>
          </a:p>
          <a:p>
            <a:pPr marL="265113" indent="-265113"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</a:rPr>
              <a:t>3 </a:t>
            </a:r>
            <a:r>
              <a:rPr lang="ru-RU" smtClean="0">
                <a:latin typeface="Times New Roman" pitchFamily="18" charset="0"/>
              </a:rPr>
              <a:t>- систематизация и коррекция знаний</a:t>
            </a:r>
          </a:p>
          <a:p>
            <a:pPr marL="265113" indent="-265113"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</a:rPr>
              <a:t>4 </a:t>
            </a:r>
            <a:r>
              <a:rPr lang="ru-RU" smtClean="0">
                <a:latin typeface="Times New Roman" pitchFamily="18" charset="0"/>
              </a:rPr>
              <a:t>- обобщение и оценка знаний учащихся</a:t>
            </a: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7667625" y="6248400"/>
            <a:ext cx="1016000" cy="609600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defRPr/>
            </a:pPr>
            <a:r>
              <a:rPr lang="ru-RU" sz="1000" dirty="0">
                <a:solidFill>
                  <a:schemeClr val="bg2">
                    <a:shade val="50000"/>
                  </a:schemeClr>
                </a:solidFill>
                <a:latin typeface="Arial" pitchFamily="34" charset="0"/>
                <a:cs typeface="+mn-cs"/>
              </a:rPr>
              <a:t>20</a:t>
            </a: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395288" y="5229225"/>
            <a:ext cx="8569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Хайбулина К.В.</a:t>
            </a:r>
            <a:r>
              <a:rPr lang="ru-RU"/>
              <a:t>  Методическая система обучения биологии, основанная на индивидуально-групповой методике </a:t>
            </a:r>
            <a:r>
              <a:rPr lang="ru-RU" i="1"/>
              <a:t>//</a:t>
            </a:r>
            <a:r>
              <a:rPr lang="ru-RU"/>
              <a:t> Биология в школе. – 2015г. – №9. </a:t>
            </a:r>
          </a:p>
          <a:p>
            <a:r>
              <a:rPr lang="ru-RU"/>
              <a:t>ознакомиться можно здесь </a:t>
            </a:r>
            <a:r>
              <a:rPr lang="ru-RU">
                <a:hlinkClick r:id="rId2"/>
              </a:rPr>
              <a:t>www.schoolpress.ru/products/rubria/index.php?ID=71793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Подготовка обучающихся к выполнению заданий в форме ОГЭ и ЕГЭ по биологии</a:t>
            </a:r>
            <a:br>
              <a:rPr lang="ru-RU" sz="4000" b="1" smtClean="0">
                <a:latin typeface="Times New Roman" pitchFamily="18" charset="0"/>
              </a:rPr>
            </a:br>
            <a:endParaRPr lang="ru-RU" sz="4000" b="1" smtClean="0">
              <a:latin typeface="Times New Roman" pitchFamily="18" charset="0"/>
            </a:endParaRPr>
          </a:p>
        </p:txBody>
      </p:sp>
      <p:sp>
        <p:nvSpPr>
          <p:cNvPr id="50178" name="Rectangle 3"/>
          <p:cNvSpPr>
            <a:spLocks noGrp="1"/>
          </p:cNvSpPr>
          <p:nvPr>
            <p:ph type="body" idx="1"/>
          </p:nvPr>
        </p:nvSpPr>
        <p:spPr>
          <a:xfrm>
            <a:off x="395288" y="2060575"/>
            <a:ext cx="8229600" cy="273685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Для самостоятельной подготовки к ОГЭ и ЕГЭ школьников учителю можно создать интернет-курсы, используя электронное обучение с помощью бесплатной платформы. </a:t>
            </a:r>
          </a:p>
          <a:p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50179" name="Rectangle 5"/>
          <p:cNvSpPr>
            <a:spLocks noChangeArrowheads="1"/>
          </p:cNvSpPr>
          <p:nvPr/>
        </p:nvSpPr>
        <p:spPr bwMode="auto">
          <a:xfrm>
            <a:off x="179388" y="5373688"/>
            <a:ext cx="87852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</a:t>
            </a:r>
            <a:r>
              <a:rPr lang="ru-RU" i="1"/>
              <a:t>Хайбулина К.В.</a:t>
            </a:r>
            <a:r>
              <a:rPr lang="ru-RU"/>
              <a:t>  Подготовка обучающихся к выполнению заданий в форме ОГЭ и ЕГЭ по биологии </a:t>
            </a:r>
            <a:r>
              <a:rPr lang="ru-RU" i="1"/>
              <a:t>//</a:t>
            </a:r>
            <a:r>
              <a:rPr lang="ru-RU"/>
              <a:t> Биология в школе. – 2021г. – №4. ознакомиться можно здесь </a:t>
            </a:r>
            <a:r>
              <a:rPr lang="ru-RU">
                <a:hlinkClick r:id="rId2"/>
              </a:rPr>
              <a:t>www.schoolpress.ru/products/rubria/index.php?ID=90612&amp;SECTION_ID=20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Специальная подготовка к ОГЭ и ЕГЭ поможет: </a:t>
            </a:r>
            <a:br>
              <a:rPr lang="ru-RU" sz="4000" b="1" smtClean="0">
                <a:latin typeface="Times New Roman" pitchFamily="18" charset="0"/>
              </a:rPr>
            </a:br>
            <a:endParaRPr lang="ru-RU" sz="4000" b="1" smtClean="0">
              <a:latin typeface="Times New Roman" pitchFamily="18" charset="0"/>
            </a:endParaRPr>
          </a:p>
        </p:txBody>
      </p:sp>
      <p:sp>
        <p:nvSpPr>
          <p:cNvPr id="512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эффективно и качественно подготовиться к ГИА с минимальными затратами времени и сил; </a:t>
            </a:r>
          </a:p>
          <a:p>
            <a:r>
              <a:rPr lang="ru-RU" smtClean="0">
                <a:latin typeface="Times New Roman" pitchFamily="18" charset="0"/>
              </a:rPr>
              <a:t>избежать обидных технических ошибок; </a:t>
            </a:r>
          </a:p>
          <a:p>
            <a:r>
              <a:rPr lang="ru-RU" smtClean="0">
                <a:latin typeface="Times New Roman" pitchFamily="18" charset="0"/>
              </a:rPr>
              <a:t>узнать об особенностях ОГЭ и ЕГЭ; </a:t>
            </a:r>
          </a:p>
          <a:p>
            <a:r>
              <a:rPr lang="ru-RU" smtClean="0">
                <a:latin typeface="Times New Roman" pitchFamily="18" charset="0"/>
              </a:rPr>
              <a:t>узнать, что нужно делать, чтобы получить максимум баллов. </a:t>
            </a:r>
          </a:p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90805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/>
              <a:t>	</a:t>
            </a:r>
            <a:r>
              <a:rPr lang="ru-RU" sz="4000" b="1" smtClean="0">
                <a:latin typeface="Times New Roman" pitchFamily="18" charset="0"/>
              </a:rPr>
              <a:t>ОГЭ</a:t>
            </a:r>
            <a:r>
              <a:rPr lang="ru-RU" sz="4000" smtClean="0">
                <a:latin typeface="Times New Roman" pitchFamily="18" charset="0"/>
              </a:rPr>
              <a:t> – это форма государственной итоговой аттестации по образовательным программам основного общего образования. При проведении ОГЭ используются контрольные измерительные материалы стандартизированной формы.</a:t>
            </a:r>
          </a:p>
        </p:txBody>
      </p:sp>
      <p:sp>
        <p:nvSpPr>
          <p:cNvPr id="55298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>
                <a:latin typeface="Times New Roman" pitchFamily="18" charset="0"/>
              </a:rPr>
              <a:t>22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3"/>
          <p:cNvSpPr>
            <a:spLocks noGrp="1"/>
          </p:cNvSpPr>
          <p:nvPr>
            <p:ph type="body" idx="1"/>
          </p:nvPr>
        </p:nvSpPr>
        <p:spPr>
          <a:xfrm>
            <a:off x="468313" y="90805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smtClean="0"/>
              <a:t>	</a:t>
            </a:r>
            <a:r>
              <a:rPr lang="ru-RU" sz="2400" b="1" smtClean="0">
                <a:latin typeface="Times New Roman" pitchFamily="18" charset="0"/>
              </a:rPr>
              <a:t>ЕГЭ</a:t>
            </a:r>
            <a:r>
              <a:rPr lang="ru-RU" sz="2400" smtClean="0">
                <a:latin typeface="Times New Roman" pitchFamily="18" charset="0"/>
              </a:rPr>
              <a:t> — это форма государственной итоговой аттестации (ГИА) по образовательным программам среднего общего образования.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При проведении ЕГЭ используются контрольные измерительные материалы (КИМ), представляющие собой комплексы заданий стандартизированной формы, а также специальные бланки для оформления ответов на задания.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ЕГЭ проводится письменно на русском языке (за исключением ЕГЭ по иностранным языкам).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ЕГЭ организуется и проводится Федеральной службой по надзору в сфере образования и науки (Рособрнадзором) совместно с органами исполнительной власти субъектов Российской Федерации.</a:t>
            </a:r>
          </a:p>
        </p:txBody>
      </p:sp>
      <p:sp>
        <p:nvSpPr>
          <p:cNvPr id="56322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Назначение контрольных измерительных материалов (КИМ)</a:t>
            </a:r>
            <a:r>
              <a:rPr lang="ru-RU" sz="4000" smtClean="0"/>
              <a:t> </a:t>
            </a:r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</a:rPr>
              <a:t>Оценить уровень общеобразовательной подготовки по биологии выпускников IX классов общеобразовательных организаций в целях государственной итоговой аттестации выпускников. 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</a:rPr>
              <a:t>Документы, определяющие содержание КИМ Содержание экзаменационной работы определяет Федеральный компонент Государственного стандарта основного общего образования по биологии </a:t>
            </a:r>
          </a:p>
        </p:txBody>
      </p:sp>
      <p:sp>
        <p:nvSpPr>
          <p:cNvPr id="57347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>
                <a:latin typeface="Times New Roman" pitchFamily="18" charset="0"/>
              </a:rPr>
              <a:t>23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latin typeface="Times New Roman" pitchFamily="18" charset="0"/>
              </a:rPr>
              <a:t>Документы, регламентирующие содержание контрольно – измерительных материалов</a:t>
            </a:r>
            <a:r>
              <a:rPr lang="ru-RU" sz="4000" smtClean="0"/>
              <a:t> </a:t>
            </a:r>
          </a:p>
        </p:txBody>
      </p:sp>
      <p:sp>
        <p:nvSpPr>
          <p:cNvPr id="58370" name="Rectangle 3"/>
          <p:cNvSpPr>
            <a:spLocks noGrp="1"/>
          </p:cNvSpPr>
          <p:nvPr>
            <p:ph type="body" idx="1"/>
          </p:nvPr>
        </p:nvSpPr>
        <p:spPr>
          <a:xfrm>
            <a:off x="539750" y="2060575"/>
            <a:ext cx="8229600" cy="45259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1. Кодификатор элементов содержания и требований к уровню подготовки выпускников. </a:t>
            </a:r>
          </a:p>
          <a:p>
            <a:r>
              <a:rPr lang="ru-RU" smtClean="0">
                <a:latin typeface="Times New Roman" pitchFamily="18" charset="0"/>
              </a:rPr>
              <a:t>2. Спецификация контрольно – измерительных материалов. </a:t>
            </a:r>
          </a:p>
          <a:p>
            <a:r>
              <a:rPr lang="ru-RU" smtClean="0">
                <a:latin typeface="Times New Roman" pitchFamily="18" charset="0"/>
              </a:rPr>
              <a:t>3. Демонстрационный вариант контрольно – измерительных материалов.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С</a:t>
            </a:r>
            <a:r>
              <a:rPr lang="ru-RU" sz="4000" b="1" smtClean="0"/>
              <a:t> </a:t>
            </a:r>
            <a:r>
              <a:rPr lang="ru-RU" sz="4000" b="1" smtClean="0">
                <a:latin typeface="Times New Roman" pitchFamily="18" charset="0"/>
              </a:rPr>
              <a:t>чего начать подготовку по биологии?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68313" y="2205038"/>
            <a:ext cx="8229600" cy="4525962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Возможна и подготовка в группе, что позволяет обсуждать изучаемый материал, делиться полезными ссылками и так далее.</a:t>
            </a:r>
          </a:p>
          <a:p>
            <a:r>
              <a:rPr lang="ru-RU" smtClean="0">
                <a:latin typeface="Times New Roman" pitchFamily="18" charset="0"/>
              </a:rPr>
              <a:t> Индивидуальная работа с обучающимися.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Основа контрольно-измерительных материалов</a:t>
            </a:r>
            <a:r>
              <a:rPr lang="ru-RU" sz="4000" smtClean="0"/>
              <a:t> 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инвариантное ядро содержания биологического образования.</a:t>
            </a:r>
          </a:p>
          <a:p>
            <a:r>
              <a:rPr lang="ru-RU" smtClean="0">
                <a:latin typeface="Times New Roman" pitchFamily="18" charset="0"/>
              </a:rPr>
              <a:t>примерная программа и учебники, рекомендуемые Минобрнауки России к использованию. 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Экзаменационные материалы</a:t>
            </a:r>
            <a:r>
              <a:rPr lang="ru-RU" smtClean="0"/>
              <a:t> </a:t>
            </a:r>
          </a:p>
        </p:txBody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«Растения. Бактерии. Грибы. Лишайники», </a:t>
            </a:r>
          </a:p>
          <a:p>
            <a:pPr eaLnBrk="1" hangingPunct="1"/>
            <a:r>
              <a:rPr lang="ru-RU" smtClean="0">
                <a:latin typeface="Times New Roman" pitchFamily="18" charset="0"/>
              </a:rPr>
              <a:t>«Животные»,</a:t>
            </a:r>
          </a:p>
          <a:p>
            <a:pPr eaLnBrk="1" hangingPunct="1"/>
            <a:r>
              <a:rPr lang="ru-RU" smtClean="0">
                <a:latin typeface="Times New Roman" pitchFamily="18" charset="0"/>
              </a:rPr>
              <a:t> «Человек и его здоровье», </a:t>
            </a:r>
          </a:p>
          <a:p>
            <a:pPr eaLnBrk="1" hangingPunct="1"/>
            <a:r>
              <a:rPr lang="ru-RU" smtClean="0">
                <a:latin typeface="Times New Roman" pitchFamily="18" charset="0"/>
              </a:rPr>
              <a:t>«Общая биология» </a:t>
            </a:r>
          </a:p>
        </p:txBody>
      </p:sp>
      <p:sp>
        <p:nvSpPr>
          <p:cNvPr id="60419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Список использованных источников:</a:t>
            </a:r>
          </a:p>
        </p:txBody>
      </p:sp>
      <p:sp>
        <p:nvSpPr>
          <p:cNvPr id="61442" name="Rectangle 3"/>
          <p:cNvSpPr>
            <a:spLocks noGrp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</a:rPr>
              <a:t>Г.А.Абрамова</a:t>
            </a:r>
            <a:r>
              <a:rPr lang="ru-RU" sz="1600" smtClean="0">
                <a:latin typeface="Times New Roman" pitchFamily="18" charset="0"/>
              </a:rPr>
              <a:t> Экзаменационные материалы для подготовки к единому государственному экзамен. ЕГЭ – 2008. Биология. М.: ФГУ «Федеральный центр тестирования»,2007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</a:rPr>
              <a:t>Введенский Н.А., Владимирова И.М., Данилов Б.Ф., Локшин Г.И.</a:t>
            </a:r>
            <a:r>
              <a:rPr lang="ru-RU" sz="1600" smtClean="0">
                <a:latin typeface="Times New Roman" pitchFamily="18" charset="0"/>
              </a:rPr>
              <a:t> «Биология: весь курс для выпускников и абитуриентов» М.: Эксмо,2007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</a:rPr>
              <a:t>Т.В. Мазяркина, С.В. Первак</a:t>
            </a:r>
            <a:r>
              <a:rPr lang="ru-RU" sz="1600" smtClean="0">
                <a:latin typeface="Times New Roman" pitchFamily="18" charset="0"/>
              </a:rPr>
              <a:t> «К новой официальной демоверсии ОГЭ. Типовые варианты экзаменацинноых заданий» ФИПИ, 2020.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</a:rPr>
              <a:t>Мустафин А.Г., Лягкуева Ф.К., Быстренина Н.М.</a:t>
            </a:r>
            <a:r>
              <a:rPr lang="ru-RU" sz="1600" smtClean="0">
                <a:latin typeface="Times New Roman" pitchFamily="18" charset="0"/>
              </a:rPr>
              <a:t> Для поступающих в ВУЗы биология М.: «Высшая школа»,2001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К.В. Хайбулина.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</a:rPr>
              <a:t>Использование превентивного консультирования для обучения биологии в современной школе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Биология в школе, 2019г. - №8</a:t>
            </a:r>
            <a:endParaRPr lang="ru-RU" sz="160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600" b="1" smtClean="0">
                <a:latin typeface="Times New Roman" pitchFamily="18" charset="0"/>
              </a:rPr>
              <a:t>Щербатых Ю. В.</a:t>
            </a:r>
            <a:r>
              <a:rPr lang="ru-RU" sz="1600" smtClean="0">
                <a:latin typeface="Times New Roman" pitchFamily="18" charset="0"/>
              </a:rPr>
              <a:t> Биология в схемах и таблицах: учебное пособие/ 2-е изд., испр. – М.: Эксмо, 2006. – (Экзамен по схеме).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Советы выпускникам: как подготовиться к сдаче ЕГЭ.(</a:t>
            </a:r>
            <a:r>
              <a:rPr lang="ru-RU" sz="1600" smtClean="0">
                <a:latin typeface="Times New Roman" pitchFamily="18" charset="0"/>
                <a:hlinkClick r:id="rId2"/>
              </a:rPr>
              <a:t>http://school6-krasnokamensk.edu.ru.purple.intobservatory.ru/ege/106-sovety-vypusknikam-kak-podgotovitsya-k-sdache-ege.html</a:t>
            </a:r>
            <a:r>
              <a:rPr lang="ru-RU" sz="1600" smtClean="0">
                <a:latin typeface="Times New Roman" pitchFamily="18" charset="0"/>
              </a:rPr>
              <a:t>).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Единая коллекция цифровых образовательных ресурсов </a:t>
            </a:r>
            <a:r>
              <a:rPr lang="ru-RU" sz="1600" smtClean="0">
                <a:latin typeface="Times New Roman" pitchFamily="18" charset="0"/>
                <a:hlinkClick r:id="rId3"/>
              </a:rPr>
              <a:t>http://school-collection.edu.ru/</a:t>
            </a:r>
            <a:endParaRPr lang="ru-RU" sz="160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4" tooltip="http://www.fipi.ru/content/otkrytyy-bank-zadaniy-ege"/>
              </a:rPr>
              <a:t>Открытый банк заданий ОГЭ ФИПИ</a:t>
            </a:r>
            <a:endParaRPr lang="ru-RU" sz="160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5" tooltip="https://bio-ege.sdamgia.ru/"/>
              </a:rPr>
              <a:t>«Решу ЕГЭ»</a:t>
            </a:r>
            <a:r>
              <a:rPr lang="ru-RU" sz="1600" smtClean="0">
                <a:latin typeface="Times New Roman" pitchFamily="18" charset="0"/>
              </a:rPr>
              <a:t>, </a:t>
            </a:r>
            <a:r>
              <a:rPr lang="ru-RU" sz="1600" smtClean="0">
                <a:latin typeface="Times New Roman" pitchFamily="18" charset="0"/>
                <a:hlinkClick r:id="rId6" tooltip="https://yandex.ru/tutor/subject/?subject_id=8"/>
              </a:rPr>
              <a:t>Яндекс.Репетитор</a:t>
            </a:r>
            <a:r>
              <a:rPr lang="ru-RU" sz="1600" smtClean="0">
                <a:latin typeface="Times New Roman" pitchFamily="18" charset="0"/>
              </a:rPr>
              <a:t>, </a:t>
            </a:r>
            <a:r>
              <a:rPr lang="ru-RU" sz="1600" smtClean="0">
                <a:latin typeface="Times New Roman" pitchFamily="18" charset="0"/>
                <a:hlinkClick r:id="rId7"/>
              </a:rPr>
              <a:t>https://interneturok.ru/subject/biology</a:t>
            </a:r>
            <a:r>
              <a:rPr lang="ru-RU" sz="1600" smtClean="0">
                <a:latin typeface="Times New Roman" pitchFamily="18" charset="0"/>
              </a:rPr>
              <a:t> , </a:t>
            </a:r>
            <a:r>
              <a:rPr lang="ru-RU" sz="1600" smtClean="0">
                <a:latin typeface="Times New Roman" pitchFamily="18" charset="0"/>
                <a:hlinkClick r:id="rId8"/>
              </a:rPr>
              <a:t>https://resh.edu.ru/subject/5/5</a:t>
            </a:r>
            <a:endParaRPr lang="ru-RU" sz="160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9"/>
              </a:rPr>
              <a:t>https://rg.ru/2020/02/26/edinyj-gosekzamen-v-etom-godu-budut-sdavat-pochti-800-tysiach-chelovek.html</a:t>
            </a:r>
            <a:r>
              <a:rPr lang="ru-RU" sz="1600" smtClean="0">
                <a:latin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773238"/>
            <a:ext cx="8183562" cy="1052512"/>
          </a:xfrm>
        </p:spPr>
        <p:txBody>
          <a:bodyPr anchor="b">
            <a:normAutofit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8128000" y="6248400"/>
            <a:ext cx="1016000" cy="6096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rPr>
              <a:t>65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С</a:t>
            </a:r>
            <a:r>
              <a:rPr lang="ru-RU" sz="4000" b="1" smtClean="0"/>
              <a:t> </a:t>
            </a:r>
            <a:r>
              <a:rPr lang="ru-RU" sz="4000" b="1" smtClean="0">
                <a:latin typeface="Times New Roman" pitchFamily="18" charset="0"/>
              </a:rPr>
              <a:t>чего начать подготовку по биологии?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Для теоретической подготовки необходимо выбрать хорошие учебные пособия. </a:t>
            </a:r>
          </a:p>
          <a:p>
            <a:r>
              <a:rPr lang="ru-RU" smtClean="0">
                <a:latin typeface="Times New Roman" pitchFamily="18" charset="0"/>
              </a:rPr>
              <a:t>УМК авторских коллективов по которым ведется преподавание в школе.</a:t>
            </a:r>
          </a:p>
          <a:p>
            <a:r>
              <a:rPr lang="ru-RU" smtClean="0">
                <a:latin typeface="Times New Roman" pitchFamily="18" charset="0"/>
              </a:rPr>
              <a:t>Дополнительная литература на усмотрение учителя</a:t>
            </a:r>
            <a:r>
              <a:rPr lang="ru-RU" smtClean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</a:rPr>
              <a:t>Литература для подготовки</a:t>
            </a:r>
            <a:r>
              <a:rPr lang="ru-RU" smtClean="0"/>
              <a:t> 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1) «Биология. Полный курс» в 3-х томах. Ботаника, Анатомия, Зоология от Г. Билича и В. Крыжановского. Они же являются авторами хорошего пособия «Биология для поступающих в вузы».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 2) ЕГЭ по Биологии. Практическая подготовка Д. А. Соловков,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 3) Репетитор по биологии для старшеклассников и поступающих в вузы Т. А. Шустанова.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4)Биология пособие-репетитор Чебышев Н.В. и др. Том 1 и 2.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5)Биология. Полный курс подготовки Пименов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6) Биология. Для выпускников школ и поступающих в ВУЗы. Мустафин А.Г., Ярыгин В.Н.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7) ЕГЭ по биологии. Практическая подготовка Д.А. Соловков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8)Рохлов В.С. ФИПИ школе.Типовые экзаменационные варианты ОГЭ, ЕГЭ под редакцией Рохлова В.С.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 9) Биология. Подготовка к ЕГЭ. Кириленко А.А., Колесников С.И.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10) Екзаменационные варианта ЕГЭ Лернер Г.И.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11) Любые пособия из серии «Биология в таблицах и схемах и др.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С чего начать подготовку по биологии?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hlinkClick r:id="rId2" tooltip="https://bio-ege.sdamgia.ru/"/>
              </a:rPr>
              <a:t>«Решу ЕГЭ»</a:t>
            </a:r>
            <a:r>
              <a:rPr lang="ru-RU" smtClean="0"/>
              <a:t>, </a:t>
            </a:r>
            <a:r>
              <a:rPr lang="ru-RU" smtClean="0">
                <a:hlinkClick r:id="rId3" tooltip="http://www.fipi.ru/content/otkrytyy-bank-zadaniy-ege"/>
              </a:rPr>
              <a:t>Открытый банк заданий ОГЭ ФИПИ</a:t>
            </a:r>
            <a:r>
              <a:rPr lang="ru-RU" smtClean="0"/>
              <a:t>, </a:t>
            </a:r>
          </a:p>
          <a:p>
            <a:pPr eaLnBrk="1" hangingPunct="1"/>
            <a:r>
              <a:rPr lang="ru-RU" smtClean="0">
                <a:hlinkClick r:id="rId4" tooltip="https://yandex.ru/tutor/subject/?subject_id=8"/>
              </a:rPr>
              <a:t>Яндекс.Репетитор</a:t>
            </a:r>
            <a:r>
              <a:rPr lang="ru-RU" smtClean="0"/>
              <a:t>,</a:t>
            </a:r>
          </a:p>
          <a:p>
            <a:pPr eaLnBrk="1" hangingPunct="1"/>
            <a:r>
              <a:rPr lang="ru-RU" smtClean="0">
                <a:hlinkClick r:id="rId5"/>
              </a:rPr>
              <a:t>https://interneturok.ru/subject/biology</a:t>
            </a:r>
            <a:r>
              <a:rPr lang="ru-RU" smtClean="0"/>
              <a:t> ,</a:t>
            </a:r>
            <a:endParaRPr lang="ru-RU" smtClean="0">
              <a:latin typeface="Arial" charset="0"/>
            </a:endParaRPr>
          </a:p>
          <a:p>
            <a:pPr eaLnBrk="1" hangingPunct="1"/>
            <a:r>
              <a:rPr lang="ru-RU" smtClean="0">
                <a:hlinkClick r:id="rId6"/>
              </a:rPr>
              <a:t>https://resh.edu.ru/subject/5/5/</a:t>
            </a:r>
            <a:r>
              <a:rPr lang="ru-RU" smtClean="0"/>
              <a:t>   </a:t>
            </a:r>
          </a:p>
          <a:p>
            <a:pPr eaLnBrk="1" hangingPunct="1"/>
            <a:r>
              <a:rPr lang="ru-RU" smtClean="0">
                <a:hlinkClick r:id="rId7"/>
              </a:rPr>
              <a:t>https://vk.com/karinahi?z=video-32978078_456239316%2Fpl_post_-41854287_131567</a:t>
            </a:r>
            <a:r>
              <a:rPr lang="ru-RU" smtClean="0"/>
              <a:t> </a:t>
            </a:r>
          </a:p>
        </p:txBody>
      </p:sp>
      <p:sp>
        <p:nvSpPr>
          <p:cNvPr id="21507" name="Номер слайда 3"/>
          <p:cNvSpPr txBox="1">
            <a:spLocks noGrp="1"/>
          </p:cNvSpPr>
          <p:nvPr/>
        </p:nvSpPr>
        <p:spPr bwMode="auto">
          <a:xfrm>
            <a:off x="8027988" y="6248400"/>
            <a:ext cx="6556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>
                <a:latin typeface="Times New Roman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Бесплатные Интернет ресурсы для подготовки ГИА</a:t>
            </a:r>
            <a:endParaRPr lang="ru-RU" sz="4000" smtClean="0">
              <a:latin typeface="Times New Roman" pitchFamily="18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2"/>
              </a:rPr>
              <a:t>http://fipi.ru/</a:t>
            </a:r>
            <a:r>
              <a:rPr lang="ru-RU" sz="1200" smtClean="0">
                <a:latin typeface="Times New Roman" pitchFamily="18" charset="0"/>
              </a:rPr>
              <a:t>  - на сайте представлены основные нормативные документы, демоверсии, спецификации, аналитические материалы по анализу типичных ошибок предыдущих лет, методические рекомендации для проверяющих работу экспертов, а также открытый банк заданий, содержащий сертифицированные тесты для проведения ЕГЭ;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3"/>
              </a:rPr>
              <a:t>http://www.ege.edu.ru/ru</a:t>
            </a:r>
            <a:r>
              <a:rPr lang="ru-RU" sz="1200" smtClean="0">
                <a:latin typeface="Times New Roman" pitchFamily="18" charset="0"/>
              </a:rPr>
              <a:t> - Здесь вы найдете официальный календарь ЕГЭ, информацию по минимальным баллам, а также таблицу перевода первичных баллов в тестовые (всю свежую информацию по 2020 году). И, конечно же, именно на этом сайте вы сможете летом посмотреть свои результаты ЕГЭ;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39 </a:t>
            </a:r>
            <a:r>
              <a:rPr lang="ru-RU" sz="1200" smtClean="0">
                <a:latin typeface="Times New Roman" pitchFamily="18" charset="0"/>
                <a:hlinkClick r:id="rId4"/>
              </a:rPr>
              <a:t>https://bio-ege.sdamgia.ru/</a:t>
            </a:r>
            <a:r>
              <a:rPr lang="ru-RU" sz="1200" smtClean="0">
                <a:latin typeface="Times New Roman" pitchFamily="18" charset="0"/>
              </a:rPr>
              <a:t>  - Решу ЕГЭ. На сайте можно не только решать тесты, но и задавать вопросы, на которые регулярно отвечают администраторы портала. В разделе «Каталог заданий» собрано большое количество тематических задач: можно выбрать определенную тему и решать десятки типовых заданий, чтобы ее отработать или составить свой собственный тест. Каждый месяц на сайте публикуют 15 новых вариантов тестов по каждому предмету;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hlinkClick r:id="rId5"/>
              </a:rPr>
              <a:t>https://vk.com/ege100ballov</a:t>
            </a:r>
            <a:r>
              <a:rPr lang="ru-RU" sz="1200" smtClean="0">
                <a:latin typeface="Times New Roman" pitchFamily="18" charset="0"/>
              </a:rPr>
              <a:t>  - самая большая группа ВКонтакте с бесплатными материалами по всем предметам; http://biologyonline.ru/index.php/zadaniya-s-razvernutym-otvetom- сайт для самостоятельной подготовки к ЕГЭ. План подготовки, записи вебинаров по традиционно трудным темам, тесты и много другое;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6"/>
              </a:rPr>
              <a:t>http://www.examen.ru/</a:t>
            </a:r>
            <a:r>
              <a:rPr lang="ru-RU" sz="1200" smtClean="0">
                <a:latin typeface="Times New Roman" pitchFamily="18" charset="0"/>
              </a:rPr>
              <a:t>  - «Экзамены Online» – образовательный проект компании Begin.Ru, основной целью которого является создание информационного ресурса, содержащего учебные, экзаменационные и развлекательные материалы для тех, кто хочет проверить свои знания и навыки в самых разных областях человеческой деятельности. http://bio-faq.ru/33ubrominimum.html - Зуброминимум. Ресурс содержит конспекты, написанных коротко и ясно. Лучший помощник для подготовки к ЕГЭ по биологии; 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  <a:hlinkClick r:id="rId7"/>
              </a:rPr>
              <a:t>https://teacher.examer.ru/app/bio/tests</a:t>
            </a:r>
            <a:r>
              <a:rPr lang="ru-RU" sz="1200" smtClean="0">
                <a:latin typeface="Times New Roman" pitchFamily="18" charset="0"/>
              </a:rPr>
              <a:t>  - популярный ресурс для подготовки к ЕГЭ, где в подробностях можно изучить самые новые и полезные материалы по биологии. Процесс подготовки максимально автоматизирован. Можно указать желаемое количество баллов по ЕГЭ и специалисты сайта составят индивидуальный план подготовки ученика с учетом его сильных и слабы сторон. Подготовка к экзаменам идет в увлекательной форме в виде квестов. Учитель может создавать свои тесты, отслеживать успехи учеников.</a:t>
            </a:r>
          </a:p>
          <a:p>
            <a:pPr>
              <a:lnSpc>
                <a:spcPct val="80000"/>
              </a:lnSpc>
            </a:pPr>
            <a:r>
              <a:rPr lang="ru-RU" sz="1200" smtClean="0">
                <a:latin typeface="Times New Roman" pitchFamily="18" charset="0"/>
              </a:rPr>
              <a:t> </a:t>
            </a:r>
            <a:r>
              <a:rPr lang="ru-RU" sz="1200" smtClean="0">
                <a:latin typeface="Times New Roman" pitchFamily="18" charset="0"/>
                <a:hlinkClick r:id="rId8"/>
              </a:rPr>
              <a:t>https://cknow.ru/</a:t>
            </a:r>
            <a:r>
              <a:rPr lang="ru-RU" sz="1200" smtClean="0">
                <a:latin typeface="Times New Roman" pitchFamily="18" charset="0"/>
              </a:rPr>
              <a:t>  - Ресурс для загрузки и проверки д/з. Бесплатная онлайн-платформа для учителей и поепожавателей с широкими возможностями для организации дистанционного обучения школьников и студентов.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Интернет-ресурсы по разным разделам курса «БИОЛОГИЯ»</a:t>
            </a:r>
            <a:r>
              <a:rPr lang="ru-RU" sz="4000" smtClean="0"/>
              <a:t> 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ЧЕЛОВЕК </a:t>
            </a:r>
            <a:r>
              <a:rPr lang="ru-RU" sz="1600" smtClean="0">
                <a:latin typeface="Times New Roman" pitchFamily="18" charset="0"/>
                <a:hlinkClick r:id="rId2"/>
              </a:rPr>
              <a:t>http://school.bakai.ru/?id=newpb041220101544</a:t>
            </a:r>
            <a:r>
              <a:rPr lang="ru-RU" sz="1600" smtClean="0">
                <a:latin typeface="Times New Roman" pitchFamily="18" charset="0"/>
              </a:rPr>
              <a:t> - бакай-виртуальная школа по биологии;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hlinkClick r:id="rId3"/>
              </a:rPr>
              <a:t>http://muzey-factov.ru/tag/biology</a:t>
            </a:r>
            <a:r>
              <a:rPr lang="ru-RU" sz="1600" smtClean="0">
                <a:latin typeface="Times New Roman" pitchFamily="18" charset="0"/>
              </a:rPr>
              <a:t>  - музей фактов о человеке;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40 </a:t>
            </a:r>
            <a:r>
              <a:rPr lang="ru-RU" sz="1600" smtClean="0">
                <a:latin typeface="Times New Roman" pitchFamily="18" charset="0"/>
                <a:hlinkClick r:id="rId4"/>
              </a:rPr>
              <a:t>http://humbio.ru</a:t>
            </a:r>
            <a:r>
              <a:rPr lang="ru-RU" sz="1600" smtClean="0">
                <a:latin typeface="Times New Roman" pitchFamily="18" charset="0"/>
              </a:rPr>
              <a:t>  - Ресурс «База знаний по биологии человека» содержит учебник по молекулярной биологии человека, биохимии, физиологии, генной и белковой инженерии;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hlinkClick r:id="rId5"/>
              </a:rPr>
              <a:t>http://www.sci.aha.ru/biodiv/index.htm</a:t>
            </a:r>
            <a:r>
              <a:rPr lang="ru-RU" sz="1600" smtClean="0">
                <a:latin typeface="Times New Roman" pitchFamily="18" charset="0"/>
              </a:rPr>
              <a:t>  - Раздел (Биоразнообразие и охрана природы) Web-атласа «Здоровье и окружающая среда». Специалистов наверняка заинтересует масштабный тематический информационный массив информационных ресурсов по биоразнообразию России. Также имеется возможность найти необходимую информацию в интерактивной базе данных «Россия в цифрах» (тысячи показателей по всем регионам страны). Также размещена онлайновая картографическая система DataGraf.Net, позволяющая «на лету» строить карты, (в том числе собственные) и производить анализ их суперпозиций;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6"/>
              </a:rPr>
              <a:t>http://www.sci.aha.ru/ATL/ra00.htm</a:t>
            </a:r>
            <a:r>
              <a:rPr lang="ru-RU" sz="1600" smtClean="0">
                <a:latin typeface="Times New Roman" pitchFamily="18" charset="0"/>
              </a:rPr>
              <a:t>  -Web-Атлас:  «Окружающая среда и здоровье населения России». Комплексный труд, в котором рассматриваются в первую очередь факторы и причины, определяющие здоровье нации. Около 200 сюжетов, более 400 карт и диаграмм;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hlinkClick r:id="rId7"/>
              </a:rPr>
              <a:t>www.molbiol.edu.ru</a:t>
            </a:r>
            <a:r>
              <a:rPr lang="ru-RU" sz="1600" smtClean="0">
                <a:latin typeface="Times New Roman" pitchFamily="18" charset="0"/>
              </a:rPr>
              <a:t>  - Анатомия и физиология человека. Научнопопулярный сайт. База знаний по биологии человека. Физиология, клеточная биология, генетика, биохимия; </a:t>
            </a:r>
            <a:r>
              <a:rPr lang="ru-RU" sz="1600" smtClean="0">
                <a:latin typeface="Times New Roman" pitchFamily="18" charset="0"/>
                <a:hlinkClick r:id="rId8"/>
              </a:rPr>
              <a:t>http://www.psy.msu.ru/illusion/</a:t>
            </a:r>
            <a:r>
              <a:rPr lang="ru-RU" sz="1600" smtClean="0">
                <a:latin typeface="Times New Roman" pitchFamily="18" charset="0"/>
              </a:rPr>
              <a:t>   - Зрительные иллюзии и феномены (факультет психологии МГУ имени М. В. Ломоносова).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3317</Words>
  <Application>Microsoft Office PowerPoint</Application>
  <PresentationFormat>Экран (4:3)</PresentationFormat>
  <Paragraphs>220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Arial</vt:lpstr>
      <vt:lpstr>Calibri</vt:lpstr>
      <vt:lpstr>Times New Roman</vt:lpstr>
      <vt:lpstr>Тема Office</vt:lpstr>
      <vt:lpstr>«Подготовка учащихся к государственной итоговой аттестации по биологии » </vt:lpstr>
      <vt:lpstr>С чего начать подготовку по биологии?</vt:lpstr>
      <vt:lpstr>Кодификатор и спецификатор</vt:lpstr>
      <vt:lpstr>С чего начать подготовку по биологии?</vt:lpstr>
      <vt:lpstr>С чего начать подготовку по биологии?</vt:lpstr>
      <vt:lpstr>Литература для подготовки </vt:lpstr>
      <vt:lpstr>С чего начать подготовку по биологии?</vt:lpstr>
      <vt:lpstr>Бесплатные Интернет ресурсы для подготовки ГИА</vt:lpstr>
      <vt:lpstr>Интернет-ресурсы по разным разделам курса «БИОЛОГИЯ» </vt:lpstr>
      <vt:lpstr>ЖИВОТНЫЕ </vt:lpstr>
      <vt:lpstr>РАСТЕНИЯ</vt:lpstr>
      <vt:lpstr>ЭВОЛЮЦИЯ</vt:lpstr>
      <vt:lpstr>ОБЩАЯ БИОЛОГИЯ</vt:lpstr>
      <vt:lpstr>ЭКОЛОГИЯ</vt:lpstr>
      <vt:lpstr>ЭКОЛОГИЯ</vt:lpstr>
      <vt:lpstr>ЭКОЛОГИЯ</vt:lpstr>
      <vt:lpstr>ЭКСКУРСИОННЫЕ МАТЕРИАЛЫ</vt:lpstr>
      <vt:lpstr>ПЕРИОДИЧЕСКАЯ ПЕЧАТЬ </vt:lpstr>
      <vt:lpstr>Написание превентивных консультационных текстов </vt:lpstr>
      <vt:lpstr>Слайд 20</vt:lpstr>
      <vt:lpstr>Слайд 21</vt:lpstr>
      <vt:lpstr>Консультационный текст</vt:lpstr>
      <vt:lpstr>Консультационный текст</vt:lpstr>
      <vt:lpstr>Консультационный текст</vt:lpstr>
      <vt:lpstr>Консультационный текст</vt:lpstr>
      <vt:lpstr>Консультационный текст</vt:lpstr>
      <vt:lpstr>тема «Ткани»</vt:lpstr>
      <vt:lpstr>тема «Ткани»</vt:lpstr>
      <vt:lpstr>тема «Ткани»</vt:lpstr>
      <vt:lpstr>Что такое лонгрид </vt:lpstr>
      <vt:lpstr>Лонгрид</vt:lpstr>
      <vt:lpstr>Индивидуально-групповая методика.</vt:lpstr>
      <vt:lpstr>Основные этапы</vt:lpstr>
      <vt:lpstr>Подготовка обучающихся к выполнению заданий в форме ОГЭ и ЕГЭ по биологии </vt:lpstr>
      <vt:lpstr>Специальная подготовка к ОГЭ и ЕГЭ поможет:  </vt:lpstr>
      <vt:lpstr>Слайд 36</vt:lpstr>
      <vt:lpstr>Слайд 37</vt:lpstr>
      <vt:lpstr>Назначение контрольных измерительных материалов (КИМ) </vt:lpstr>
      <vt:lpstr>Документы, регламентирующие содержание контрольно – измерительных материалов </vt:lpstr>
      <vt:lpstr>Основа контрольно-измерительных материалов </vt:lpstr>
      <vt:lpstr>Экзаменационные материалы </vt:lpstr>
      <vt:lpstr>Список использованных источников: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 Сергей Геннадьевич</dc:creator>
  <cp:lastModifiedBy>Карина Хайбулина</cp:lastModifiedBy>
  <cp:revision>213</cp:revision>
  <dcterms:created xsi:type="dcterms:W3CDTF">2015-09-28T12:26:45Z</dcterms:created>
  <dcterms:modified xsi:type="dcterms:W3CDTF">2021-10-21T16:53:54Z</dcterms:modified>
</cp:coreProperties>
</file>