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7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29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2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2122673" y="1592211"/>
            <a:ext cx="4898653" cy="4818530"/>
          </a:xfrm>
          <a:prstGeom prst="ellipse">
            <a:avLst/>
          </a:prstGeom>
          <a:solidFill>
            <a:srgbClr val="FAFAFA">
              <a:alpha val="37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6471" y="2115136"/>
            <a:ext cx="5331058" cy="353751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9525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Белова</a:t>
            </a:r>
            <a:br>
              <a:rPr lang="ru-RU" sz="4000" b="1" dirty="0" smtClean="0">
                <a:ln w="9525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4000" b="1" dirty="0" smtClean="0">
                <a:ln w="9525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Галина Васильевна</a:t>
            </a:r>
            <a:br>
              <a:rPr lang="ru-RU" sz="4000" b="1" dirty="0" smtClean="0">
                <a:ln w="9525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1100" b="1" dirty="0" smtClean="0">
                <a:ln w="9525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1100" b="1" dirty="0" smtClean="0">
                <a:ln w="9525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6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Учитель-логопед</a:t>
            </a:r>
            <a:br>
              <a:rPr lang="ru-RU" sz="36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12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12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Высшая</a:t>
            </a:r>
            <a:br>
              <a:rPr lang="ru-RU" sz="32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квалификационная</a:t>
            </a:r>
            <a:br>
              <a:rPr lang="ru-RU" sz="32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категория</a:t>
            </a:r>
            <a:endParaRPr lang="ru-RU" sz="3200" b="1" dirty="0">
              <a:ln w="9525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5017" y="288023"/>
            <a:ext cx="7772401" cy="1085948"/>
          </a:xfrm>
        </p:spPr>
        <p:txBody>
          <a:bodyPr>
            <a:normAutofit fontScale="70000" lnSpcReduction="20000"/>
          </a:bodyPr>
          <a:lstStyle/>
          <a:p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администрации </a:t>
            </a:r>
            <a:r>
              <a:rPr lang="ru-RU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Южноуральского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городского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образовательное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сад № 18 «Рябинка»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/>
              <a:t>______________________________________________________________________</a:t>
            </a:r>
            <a:endParaRPr lang="ru-RU" sz="2400" dirty="0"/>
          </a:p>
        </p:txBody>
      </p:sp>
      <p:sp>
        <p:nvSpPr>
          <p:cNvPr id="6" name="Овал 5"/>
          <p:cNvSpPr/>
          <p:nvPr/>
        </p:nvSpPr>
        <p:spPr>
          <a:xfrm>
            <a:off x="1906471" y="1387316"/>
            <a:ext cx="5331058" cy="5243862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197927" y="6424086"/>
            <a:ext cx="102523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2019г</a:t>
            </a:r>
            <a:endParaRPr lang="ru-RU" sz="17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6254"/>
            <a:ext cx="7886700" cy="135774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Город </a:t>
            </a:r>
            <a:r>
              <a:rPr lang="ru-RU" sz="4000" b="1" dirty="0" err="1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Звукоречье</a:t>
            </a:r>
            <a:r>
              <a:rPr lang="ru-RU" sz="4000" b="1" dirty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4000" b="1" dirty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(Центр  подготовки к  обучению грамоте)</a:t>
            </a:r>
            <a:endParaRPr lang="ru-RU" sz="3000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solidFill>
                <a:schemeClr val="accent5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146" name="Picture 2" descr="C:\Users\Администратор\Desktop\Новая папка (2)\IMG_31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520" y="1704540"/>
            <a:ext cx="7749599" cy="47655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90068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255" y="0"/>
            <a:ext cx="8839200" cy="148243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«Будем чисто говорить, звуки все произносить»</a:t>
            </a:r>
            <a:r>
              <a:rPr lang="ru-RU" sz="4000" b="1" dirty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4000" b="1" dirty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2800" b="1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(Динамика коррекционной работы по звукопроизношению)</a:t>
            </a:r>
            <a:endParaRPr lang="ru-RU" sz="2800" b="1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122" name="Picture 2" descr="C:\Users\Администратор\Desktop\Новая папка (2)\IMG_31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490" y="1646671"/>
            <a:ext cx="3596986" cy="47959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C:\Users\Администратор\Desktop\Новая папка (2)\IMG_31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2728" y="1614352"/>
            <a:ext cx="3590052" cy="47867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2133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4073" y="436729"/>
            <a:ext cx="8278608" cy="256970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8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   </a:t>
            </a:r>
            <a:r>
              <a:rPr lang="ru-RU" sz="2800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Коррекционно</a:t>
            </a:r>
            <a:r>
              <a:rPr lang="ru-RU" sz="28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2800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– развивающая среда </a:t>
            </a:r>
            <a:r>
              <a:rPr lang="ru-RU" sz="28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играет </a:t>
            </a:r>
            <a:r>
              <a:rPr lang="ru-RU" sz="2800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большую роль в речевом развитии детей с нарушениями речи. Основное назначение логопедического кабинета - создание необходимых условий для коррекционного обучения дошкольников с речевыми </a:t>
            </a:r>
            <a:r>
              <a:rPr lang="ru-RU" sz="28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дефектами.</a:t>
            </a:r>
          </a:p>
          <a:p>
            <a:pPr algn="just"/>
            <a:r>
              <a:rPr lang="ru-RU" sz="2800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28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1">
                      <a:lumMod val="40000"/>
                      <a:lumOff val="6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 Использование ИКТ органично дополняет традиционные формы работы логопеда, расширяя возможности организации взаимодействия логопеда с другими участниками образовательного процесса, что позволяет значительно повысить эффективность коррекционной работы.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455" y="2782915"/>
            <a:ext cx="5375562" cy="418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294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26976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508" y="694476"/>
            <a:ext cx="3702615" cy="55539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57622" y="532225"/>
            <a:ext cx="4311360" cy="5955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Быть логопедом – это призвание!</a:t>
            </a:r>
          </a:p>
          <a:p>
            <a:pPr algn="ctr"/>
            <a:r>
              <a:rPr lang="ru-RU" sz="2500" b="1" dirty="0" smtClean="0">
                <a:ln w="9525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Главная моя цель - развить даже самые крошечные задатки ребенка, вовремя заметить дефекты речи и помочь исправить их. В этом мне помогает предметно-развивающая среда кабинета. </a:t>
            </a:r>
          </a:p>
          <a:p>
            <a:pPr algn="ctr"/>
            <a:r>
              <a:rPr lang="ru-RU" sz="2500" b="1" dirty="0" smtClean="0">
                <a:ln w="9525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Шагая по жизни за руку с детьми, невозможно забыть такие понятия, как смех и улыбка, доброта и невинность. Но нельзя забывать, что каждый ребенок индивидуален.</a:t>
            </a:r>
            <a:endParaRPr lang="ru-RU" sz="2500" dirty="0" smtClean="0">
              <a:ln w="9525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47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4073" y="512618"/>
            <a:ext cx="8298871" cy="34220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Речевое развитие – важнейшее условие полноценного развития детей. Для коррекции речевых недостатков, обогащения и совершенствования речи необходимо создать благоприятную речевую среду, которая бы служила интересам, потребностям и развитию детей.</a:t>
            </a: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Основное назначение моего логопедического кабинета - создание рациональных условий, которые соответствуют ФГОС ДО: развивающая предметно пространственная среда должна быть содержательно - насыщенной, трансформируемой, полифункциональной, вариативной, доступной и безопасной.</a:t>
            </a:r>
          </a:p>
          <a:p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4764" y="3530152"/>
            <a:ext cx="4162236" cy="31200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06510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17" y="713511"/>
            <a:ext cx="4291626" cy="57260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51504" y="971550"/>
            <a:ext cx="4004937" cy="200025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Общий вид логопедического кабинета</a:t>
            </a:r>
            <a:endParaRPr lang="ru-RU" sz="4000" dirty="0">
              <a:ln w="9525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</a:ln>
              <a:latin typeface="Monotype Corsiva" panose="03010101010201010101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504" y="3292678"/>
            <a:ext cx="4161083" cy="31191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3506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1264" y="171163"/>
            <a:ext cx="7886700" cy="8817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44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Microsoft YaHei UI" panose="020B0503020204020204" pitchFamily="34" charset="-122"/>
              </a:rPr>
              <a:t>Рабочее</a:t>
            </a:r>
            <a:r>
              <a:rPr lang="en-US" sz="44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Microsoft YaHei UI" panose="020B0503020204020204" pitchFamily="34" charset="-122"/>
              </a:rPr>
              <a:t> </a:t>
            </a:r>
            <a:r>
              <a:rPr lang="ru-RU" sz="44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Microsoft YaHei UI" panose="020B0503020204020204" pitchFamily="34" charset="-122"/>
              </a:rPr>
              <a:t>место учителя-логопеда</a:t>
            </a:r>
            <a:r>
              <a:rPr lang="ru-RU" sz="1600" dirty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latin typeface="Microsoft YaHei UI" panose="020B0503020204020204" pitchFamily="34" charset="-122"/>
                <a:ea typeface="Microsoft YaHei UI" panose="020B0503020204020204" pitchFamily="34" charset="-122"/>
              </a:rPr>
              <a:t/>
            </a:r>
            <a:br>
              <a:rPr lang="ru-RU" sz="1600" dirty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endParaRPr lang="ru-RU" sz="1400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1026" name="Picture 2" descr="C:\Users\Администратор\Desktop\Новая папка (2)\IMG_31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771" y="1219200"/>
            <a:ext cx="7825744" cy="53521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8357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4293" y="0"/>
            <a:ext cx="3643313" cy="115370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Обучающая зона</a:t>
            </a:r>
            <a:endParaRPr lang="ru-RU" sz="4000" dirty="0">
              <a:ln w="9525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</a:ln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652" y="1153709"/>
            <a:ext cx="7249820" cy="54373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016716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5774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Индивидуальная зона</a:t>
            </a:r>
            <a:br>
              <a:rPr lang="ru-RU" sz="40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40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коррекции звукопроизношения</a:t>
            </a:r>
            <a:endParaRPr lang="ru-RU" sz="4000" dirty="0">
              <a:ln w="9525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</a:ln>
              <a:latin typeface="Monotype Corsiva" panose="03010101010201010101" pitchFamily="66" charset="0"/>
            </a:endParaRPr>
          </a:p>
        </p:txBody>
      </p:sp>
      <p:pic>
        <p:nvPicPr>
          <p:cNvPr id="2051" name="Picture 3" descr="C:\Users\Администратор\Desktop\Новая папка (2)\IMG_32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673" y="1500139"/>
            <a:ext cx="7129155" cy="50669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891317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908" y="277091"/>
            <a:ext cx="7886700" cy="99752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Информационная зона для родителей</a:t>
            </a:r>
            <a:endParaRPr lang="ru-RU" sz="4000" dirty="0">
              <a:ln w="9525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</a:ln>
              <a:latin typeface="Monotype Corsiva" panose="03010101010201010101" pitchFamily="66" charset="0"/>
            </a:endParaRPr>
          </a:p>
        </p:txBody>
      </p:sp>
      <p:pic>
        <p:nvPicPr>
          <p:cNvPr id="3074" name="Picture 2" descr="C:\Users\Администратор\Desktop\Новая папка (2)\IMG_31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166" y="1537855"/>
            <a:ext cx="7708184" cy="46386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41985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" y="110836"/>
            <a:ext cx="8962593" cy="134389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Наглядно-дидактическое оснащение</a:t>
            </a:r>
            <a:r>
              <a:rPr lang="ru-RU" sz="4400" b="1" dirty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4400" b="1" dirty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dirty="0" smtClean="0">
                <a:ln w="95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Центр развития лексико-грамматического строя речи</a:t>
            </a:r>
            <a:endParaRPr lang="ru-RU" sz="3200" dirty="0">
              <a:ln w="9525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</a:ln>
              <a:latin typeface="Monotype Corsiva" panose="03010101010201010101" pitchFamily="66" charset="0"/>
            </a:endParaRPr>
          </a:p>
        </p:txBody>
      </p:sp>
      <p:pic>
        <p:nvPicPr>
          <p:cNvPr id="4098" name="Picture 2" descr="C:\Users\Администратор\Desktop\Новая папка (2)\IMG_31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1261" y="1616078"/>
            <a:ext cx="6807202" cy="49506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3196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241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Microsoft YaHei UI</vt:lpstr>
      <vt:lpstr>Arial</vt:lpstr>
      <vt:lpstr>Calibri</vt:lpstr>
      <vt:lpstr>Calibri Light</vt:lpstr>
      <vt:lpstr>Monotype Corsiva</vt:lpstr>
      <vt:lpstr>Times New Roman</vt:lpstr>
      <vt:lpstr>Тема Office</vt:lpstr>
      <vt:lpstr>Белова Галина Васильевна  Учитель-логопед  Высшая квалификационная категория</vt:lpstr>
      <vt:lpstr> </vt:lpstr>
      <vt:lpstr>Презентация PowerPoint</vt:lpstr>
      <vt:lpstr>Презентация PowerPoint</vt:lpstr>
      <vt:lpstr> Рабочее место учителя-логопеда </vt:lpstr>
      <vt:lpstr>Обучающая зона</vt:lpstr>
      <vt:lpstr>Индивидуальная зона коррекции звукопроизношения</vt:lpstr>
      <vt:lpstr>Информационная зона для родителей</vt:lpstr>
      <vt:lpstr>Наглядно-дидактическое оснащение Центр развития лексико-грамматического строя речи</vt:lpstr>
      <vt:lpstr>Город Звукоречье (Центр  подготовки к  обучению грамоте)</vt:lpstr>
      <vt:lpstr>«Будем чисто говорить, звуки все произносить» (Динамика коррекционной работы по звукопроизношению)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Natalia</cp:lastModifiedBy>
  <cp:revision>48</cp:revision>
  <dcterms:created xsi:type="dcterms:W3CDTF">2014-11-21T11:00:06Z</dcterms:created>
  <dcterms:modified xsi:type="dcterms:W3CDTF">2021-10-21T04:05:13Z</dcterms:modified>
</cp:coreProperties>
</file>