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5"/>
  </p:handoutMasterIdLst>
  <p:sldIdLst>
    <p:sldId id="257" r:id="rId5"/>
    <p:sldId id="265" r:id="rId6"/>
    <p:sldId id="262" r:id="rId7"/>
    <p:sldId id="259" r:id="rId8"/>
    <p:sldId id="260" r:id="rId9"/>
    <p:sldId id="261" r:id="rId10"/>
    <p:sldId id="263" r:id="rId11"/>
    <p:sldId id="264" r:id="rId12"/>
    <p:sldId id="266" r:id="rId13"/>
    <p:sldId id="267" r:id="rId14"/>
    <p:sldId id="268" r:id="rId15"/>
    <p:sldId id="278" r:id="rId16"/>
    <p:sldId id="269" r:id="rId17"/>
    <p:sldId id="274" r:id="rId18"/>
    <p:sldId id="276" r:id="rId19"/>
    <p:sldId id="277" r:id="rId20"/>
    <p:sldId id="270" r:id="rId21"/>
    <p:sldId id="271" r:id="rId22"/>
    <p:sldId id="272" r:id="rId23"/>
    <p:sldId id="27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8B80"/>
    <a:srgbClr val="FBCFEE"/>
    <a:srgbClr val="DDF6FF"/>
    <a:srgbClr val="C1EFFF"/>
    <a:srgbClr val="B3EBFF"/>
    <a:srgbClr val="5BD4FF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3052" autoAdjust="0"/>
  </p:normalViewPr>
  <p:slideViewPr>
    <p:cSldViewPr snapToGrid="0">
      <p:cViewPr varScale="1">
        <p:scale>
          <a:sx n="112" d="100"/>
          <a:sy n="112" d="100"/>
        </p:scale>
        <p:origin x="26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пт 22.10.21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7.png"/><Relationship Id="rId7" Type="http://schemas.openxmlformats.org/officeDocument/2006/relationships/image" Target="../media/image4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20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0.png"/><Relationship Id="rId7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audio" Target="../media/audio1.wav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64242" y="1535577"/>
            <a:ext cx="10127758" cy="1161046"/>
          </a:xfrm>
        </p:spPr>
        <p:txBody>
          <a:bodyPr/>
          <a:lstStyle/>
          <a:p>
            <a:pPr algn="ctr"/>
            <a:r>
              <a:rPr lang="ru-RU" b="1" dirty="0"/>
              <a:t>Какого цвета платье у весны?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518142" y="684247"/>
            <a:ext cx="10287000" cy="92075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Муниципальное автономное дошкольное образовательное учреждение 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«Детский сад «Колобок» городского округа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Рефтинский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977900" y="4675981"/>
            <a:ext cx="10287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одзаголовок 3"/>
          <p:cNvSpPr txBox="1">
            <a:spLocks/>
          </p:cNvSpPr>
          <p:nvPr/>
        </p:nvSpPr>
        <p:spPr>
          <a:xfrm>
            <a:off x="1645142" y="2941145"/>
            <a:ext cx="7975600" cy="14903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Разработала:</a:t>
            </a:r>
          </a:p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Воспитатель высшей КК: </a:t>
            </a:r>
          </a:p>
          <a:p>
            <a:r>
              <a:rPr lang="ru-RU" sz="2800" b="1" dirty="0" err="1">
                <a:solidFill>
                  <a:schemeClr val="accent5">
                    <a:lumMod val="50000"/>
                  </a:schemeClr>
                </a:solidFill>
              </a:rPr>
              <a:t>Гребенкина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И.А.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63401" y="5683468"/>
            <a:ext cx="3029997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923925" algn="l"/>
              </a:tabLs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пос.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Рефтинский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2020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839670" y="183518"/>
            <a:ext cx="8339016" cy="864000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Физическое развитие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4072511" y="1599113"/>
            <a:ext cx="3873334" cy="1629075"/>
          </a:xfrm>
          <a:solidFill>
            <a:srgbClr val="DDF6FF"/>
          </a:solidFill>
        </p:spPr>
        <p:txBody>
          <a:bodyPr/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Разучили новые подвижные игры и физкультминутки о весне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86" y="3779784"/>
            <a:ext cx="3335580" cy="25016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86" y="1251817"/>
            <a:ext cx="3098225" cy="23236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229" y="3704162"/>
            <a:ext cx="3436409" cy="25773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245" y="1223050"/>
            <a:ext cx="3200400" cy="2400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819" y="3724300"/>
            <a:ext cx="3483536" cy="261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76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3942" y="807248"/>
            <a:ext cx="8191500" cy="1851463"/>
          </a:xfrm>
          <a:solidFill>
            <a:srgbClr val="DDF6FF"/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Организовали посадку лука для наблюдения за его ростом и в качестве весенних витаминов; цветочной рассады для наблюдения за ее ростом и развитием, а также для последующего оформления клумб на участке группы.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213609" y="200399"/>
            <a:ext cx="5598605" cy="510801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Познавательное развитие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11" y="395124"/>
            <a:ext cx="2685125" cy="2012759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71" y="4866044"/>
            <a:ext cx="2635665" cy="1787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25" y="2577828"/>
            <a:ext cx="2690011" cy="21480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3942" y="3213658"/>
            <a:ext cx="4186708" cy="27475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4149" y="3213658"/>
            <a:ext cx="4076129" cy="274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8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878" y="2271694"/>
            <a:ext cx="8483600" cy="1648263"/>
          </a:xfrm>
          <a:solidFill>
            <a:srgbClr val="DDF6FF"/>
          </a:solidFill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Познакомились с сезонными изменениями в мире природы весной; провели опыты вместе с домовенком Кузей; вместе с воспитателем и родителями проводили наблюдения за весенними изменениями в живой и неживой природе. 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698" y="282071"/>
            <a:ext cx="2222500" cy="1666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401" y="181704"/>
            <a:ext cx="1258760" cy="1778889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282" y="4238023"/>
            <a:ext cx="3172846" cy="2278231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762" y="181704"/>
            <a:ext cx="2058800" cy="1856390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364" y="180544"/>
            <a:ext cx="1969057" cy="1857550"/>
          </a:xfrm>
          <a:prstGeom prst="rect">
            <a:avLst/>
          </a:prstGeom>
        </p:spPr>
      </p:pic>
      <p:pic>
        <p:nvPicPr>
          <p:cNvPr id="19" name="Рисунок 1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06" y="4224092"/>
            <a:ext cx="3340732" cy="227823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44364" y="4238023"/>
            <a:ext cx="2807492" cy="227126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06" y="2253082"/>
            <a:ext cx="2222500" cy="166687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902" y="180544"/>
            <a:ext cx="2442451" cy="190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03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247894" y="201735"/>
            <a:ext cx="7708900" cy="545612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Художественно-эстетическое развитие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1454428" y="1182698"/>
            <a:ext cx="6091326" cy="1408263"/>
          </a:xfrm>
          <a:solidFill>
            <a:srgbClr val="DDF6FF"/>
          </a:solidFill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</a:rPr>
              <a:t>Подготовили и провели утренник для мам и бабушек «Путешествие по маминой стране» с песнями, танцами, подарками, конкурсами и сюрпризами.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485" y="3362380"/>
            <a:ext cx="3836400" cy="2877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6293" y="4019765"/>
            <a:ext cx="3421003" cy="26538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74" y="2744958"/>
            <a:ext cx="3576407" cy="26823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175" y="955856"/>
            <a:ext cx="3438121" cy="25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21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title"/>
          </p:nvPr>
        </p:nvSpPr>
        <p:spPr>
          <a:xfrm>
            <a:off x="3631856" y="985874"/>
            <a:ext cx="3911599" cy="1216463"/>
          </a:xfrm>
          <a:solidFill>
            <a:srgbClr val="DDF6FF"/>
          </a:solidFill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Все вместе праздновали дни рождения детей группы – в марте их больше всех.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002" y="2743197"/>
            <a:ext cx="3961715" cy="29712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99" y="445012"/>
            <a:ext cx="3064247" cy="22981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274" y="278545"/>
            <a:ext cx="3508163" cy="26311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274" y="3264415"/>
            <a:ext cx="3602808" cy="27021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79" y="3534004"/>
            <a:ext cx="3243356" cy="24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4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title"/>
          </p:nvPr>
        </p:nvSpPr>
        <p:spPr>
          <a:xfrm>
            <a:off x="3841126" y="307537"/>
            <a:ext cx="7995273" cy="1072233"/>
          </a:xfrm>
          <a:solidFill>
            <a:srgbClr val="DDF6FF"/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Рисовали на весеннюю тему. Читали, слушали, смотрели и рассказывали о весне, а также пели и танцевали.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4331246"/>
            <a:ext cx="3120313" cy="23402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579" y="1602740"/>
            <a:ext cx="3302000" cy="24765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26" y="257810"/>
            <a:ext cx="3444875" cy="2583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159" y="1734270"/>
            <a:ext cx="2951254" cy="2213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25" y="3327400"/>
            <a:ext cx="3444875" cy="25836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379" y="4302210"/>
            <a:ext cx="3079121" cy="230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18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>
            <p:ph type="title"/>
          </p:nvPr>
        </p:nvSpPr>
        <p:spPr>
          <a:xfrm>
            <a:off x="3714126" y="853637"/>
            <a:ext cx="4972673" cy="1394264"/>
          </a:xfrm>
          <a:solidFill>
            <a:srgbClr val="DDF6FF"/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Подготовили новый весенний спектакль театральной группы «Кошка беспородная».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99" y="544978"/>
            <a:ext cx="3318933" cy="2489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557" y="2573118"/>
            <a:ext cx="4358509" cy="32688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09234" y="612338"/>
            <a:ext cx="3139307" cy="2354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632" y="3643778"/>
            <a:ext cx="3175000" cy="2381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6644" y="3623606"/>
            <a:ext cx="3201897" cy="240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286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496650" y="344788"/>
            <a:ext cx="4575130" cy="519018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Речевое развитие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982227" y="3251199"/>
            <a:ext cx="3676445" cy="3365499"/>
          </a:xfrm>
          <a:solidFill>
            <a:srgbClr val="DDF6FF"/>
          </a:solidFill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</a:rPr>
              <a:t>Учились пересказывать и составлять рассказы, учили наизусть стихотворения о весне. Разучили новые пальчиковые упражнения по теме проекта, а также новую артикуляционную и дыхательную гимнастику.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29" y="505677"/>
            <a:ext cx="2780165" cy="2085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536" y="505677"/>
            <a:ext cx="3050774" cy="20851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804" y="1188695"/>
            <a:ext cx="2316821" cy="17376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385" y="2940554"/>
            <a:ext cx="2517076" cy="35745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18" y="2940554"/>
            <a:ext cx="2517076" cy="357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17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699" y="998778"/>
            <a:ext cx="7174523" cy="5411791"/>
          </a:xfrm>
          <a:solidFill>
            <a:srgbClr val="DDF6FF"/>
          </a:solidFill>
        </p:spPr>
        <p:txBody>
          <a:bodyPr>
            <a:noAutofit/>
          </a:bodyPr>
          <a:lstStyle/>
          <a:p>
            <a:pPr marL="432000" algn="l"/>
            <a:r>
              <a:rPr lang="ru-RU" sz="2400" b="1" dirty="0">
                <a:solidFill>
                  <a:srgbClr val="002060"/>
                </a:solidFill>
              </a:rPr>
              <a:t>Потому что март – один их самых веселых и радостных месяцев для нашей группы.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А радость она всегда разноцветная.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Причин для радости у нас много!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Начало весны: больше солнышка – желтый цвет; тает снег – белый; бегут ручьи – синий, небо – посветлело – голубой; появляется земля из-под снега – коричневый; прилетают птицы – грачи – черный; появляется первая травка – зеленый.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Праздники: международный женский день – оранжевый, потому что это цвет радости.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Дни рождения у большинства детей группы – красный, потому что весело.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Новый спектакль – полосатый, потому что главный герой сказки – полосатый котенок.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17501" y="148528"/>
            <a:ext cx="10768622" cy="626172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«Какое платье у весны в марте?» - «Разноцветное!»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1" y="1331909"/>
            <a:ext cx="3913721" cy="29352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03" y="4570409"/>
            <a:ext cx="2711454" cy="203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365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1003300"/>
            <a:ext cx="11366500" cy="5003800"/>
          </a:xfrm>
          <a:solidFill>
            <a:srgbClr val="DDF6FF"/>
          </a:solidFill>
        </p:spPr>
        <p:txBody>
          <a:bodyPr>
            <a:normAutofit fontScale="90000"/>
          </a:bodyPr>
          <a:lstStyle/>
          <a:p>
            <a:pPr marL="396000" algn="l"/>
            <a:r>
              <a:rPr lang="ru-RU" sz="2400" dirty="0">
                <a:solidFill>
                  <a:srgbClr val="002060"/>
                </a:solidFill>
              </a:rPr>
              <a:t>1. </a:t>
            </a:r>
            <a:r>
              <a:rPr lang="ru-RU" sz="2400" b="1" dirty="0">
                <a:solidFill>
                  <a:srgbClr val="002060"/>
                </a:solidFill>
              </a:rPr>
              <a:t>Повысилось качество образования: высокий уровень сформированности представлений о ранней весне и способов продуктивного взаимодействия со сверстниками и взрослыми, а также представлений об окружающем мире в целом и месте человека в нем. 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2. Дети смогли реализовать в данном проекте свои творческие способности, проявить инициативу и самостоятельность. 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 Эмоциональное благополучие детей в группе на стабильно хорошем уровне, о чем свидетельствует благоприятный психологический климат, положительная самооценка и позитивная «Я-концепции» детей.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 В процессе педагогического проектирования повысился уровень профессиональной компетентности педагога; рост личных достижений; удовлетворенность результатами проектной деятельности; улучшились взаимоотношения с детьми и родителями.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354890" y="143797"/>
            <a:ext cx="9240920" cy="605503"/>
          </a:xfrm>
          <a:solidFill>
            <a:srgbClr val="DDF6FF"/>
          </a:solidFill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Критерии и показатели эффективности проекта </a:t>
            </a:r>
          </a:p>
        </p:txBody>
      </p:sp>
    </p:spTree>
    <p:extLst>
      <p:ext uri="{BB962C8B-B14F-4D97-AF65-F5344CB8AC3E}">
        <p14:creationId xmlns:p14="http://schemas.microsoft.com/office/powerpoint/2010/main" val="3601774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70" y="211015"/>
            <a:ext cx="9900139" cy="5820507"/>
          </a:xfrm>
          <a:solidFill>
            <a:srgbClr val="DDF6FF"/>
          </a:solidFill>
        </p:spPr>
        <p:txBody>
          <a:bodyPr/>
          <a:lstStyle/>
          <a:p>
            <a:pPr marL="342900" lvl="0" indent="-342900">
              <a:buFont typeface="Wingdings" panose="05000000000000000000" pitchFamily="2" charset="2"/>
              <a:buChar char="Ø"/>
            </a:pP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База реализации проекта: </a:t>
            </a:r>
            <a:r>
              <a:rPr lang="ru-RU" sz="2400" dirty="0">
                <a:solidFill>
                  <a:srgbClr val="002060"/>
                </a:solidFill>
              </a:rPr>
              <a:t>Муниципальное автономное дошкольное образовательное учреждение «Детский сад «Колобок» городского округа </a:t>
            </a:r>
            <a:r>
              <a:rPr lang="ru-RU" sz="2400" dirty="0" err="1">
                <a:solidFill>
                  <a:srgbClr val="002060"/>
                </a:solidFill>
              </a:rPr>
              <a:t>Рефтинский</a:t>
            </a:r>
            <a:r>
              <a:rPr lang="ru-RU" sz="2400" dirty="0">
                <a:solidFill>
                  <a:srgbClr val="002060"/>
                </a:solidFill>
              </a:rPr>
              <a:t>, группа № 11.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Адресная направленность проекта: </a:t>
            </a:r>
            <a:r>
              <a:rPr lang="ru-RU" sz="2400" dirty="0">
                <a:solidFill>
                  <a:srgbClr val="002060"/>
                </a:solidFill>
              </a:rPr>
              <a:t>воспитанники, родители, воспитатели.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Продолжительность проекта: </a:t>
            </a:r>
            <a:r>
              <a:rPr lang="ru-RU" sz="2400" dirty="0">
                <a:solidFill>
                  <a:srgbClr val="002060"/>
                </a:solidFill>
              </a:rPr>
              <a:t>краткосрочный  - март 2020г.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Вид проекта: </a:t>
            </a:r>
            <a:r>
              <a:rPr lang="ru-RU" sz="2400" dirty="0">
                <a:solidFill>
                  <a:srgbClr val="002060"/>
                </a:solidFill>
              </a:rPr>
              <a:t>практико-ориентированный, исследовательский, познавательный, творческий.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Участники: </a:t>
            </a:r>
            <a:r>
              <a:rPr lang="ru-RU" sz="2400" dirty="0">
                <a:solidFill>
                  <a:srgbClr val="002060"/>
                </a:solidFill>
              </a:rPr>
              <a:t>педагоги, родители, дети - 18 человек (12 девочек и 6 мальчиков) – воспитанники группы № 11, возраст – 4-5 лет.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Форма педагогического проектирования: </a:t>
            </a:r>
            <a:r>
              <a:rPr lang="ru-RU" sz="2400" dirty="0">
                <a:solidFill>
                  <a:srgbClr val="002060"/>
                </a:solidFill>
              </a:rPr>
              <a:t>творческое исследование.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42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87600" y="1105052"/>
            <a:ext cx="6426200" cy="2036132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«Человек может развиваться только в контакте с природой, а не вопреки ей».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В. Берестов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905" y="4089400"/>
            <a:ext cx="3347374" cy="23622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700" y="3660775"/>
            <a:ext cx="3175000" cy="2381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5121" y="3041650"/>
            <a:ext cx="3048392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786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0923" y="685801"/>
            <a:ext cx="10146323" cy="5257800"/>
          </a:xfrm>
          <a:prstGeom prst="rect">
            <a:avLst/>
          </a:prstGeom>
          <a:solidFill>
            <a:srgbClr val="DDF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Цель проекта: </a:t>
            </a: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создание благоприятных психолого-педагогических условий, способствующих формированию у детей среднего дошкольного возраста начальных представлений о ранней весне.</a:t>
            </a:r>
          </a:p>
          <a:p>
            <a:pPr lvl="1"/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Задачи проекта: 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С помощью разнообразных видов деятельности найти свой ответ на вопрос проекта «Какого цвета платье у весны в марте?».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Уточнить и систематизировать представления детей о весенних изменениях в природе в марте месяце.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Обратить внимание детей на мартовские праздники и их значение для людей в целом и для нашей группы в частности.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Завершить подготовку с детьми нового весеннего спектакля «Кошка беспородная».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077" y="251793"/>
            <a:ext cx="924802" cy="86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385" y="-214750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667" y="349669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2499" y="4899977"/>
            <a:ext cx="832257" cy="10628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651259" y="355233"/>
            <a:ext cx="7196126" cy="1090907"/>
          </a:xfrm>
          <a:solidFill>
            <a:srgbClr val="DDF6FF"/>
          </a:solidFill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Психолого-педагогические условия:</a:t>
            </a:r>
            <a:br>
              <a:rPr lang="ru-RU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18" name="Прямоугольник 17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68215" y="1655743"/>
            <a:ext cx="10604284" cy="3628685"/>
          </a:xfrm>
          <a:prstGeom prst="rect">
            <a:avLst/>
          </a:prstGeom>
          <a:solidFill>
            <a:srgbClr val="DDF6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Организация сотрудничества всех участников образовательного процесса.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Благоприятный психологический климат в группе, способствующий развитию познавательных и творческих способностей детей.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Создание развивающей предметно-пространственной среды в соответствии с темой проекта.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Использование эффективных методов и приемов, форм работы, соответствующих возрасту и индивидуальным особенностям детей данной группы: наблюдение, эксперимент, художественное и театральное творчество.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885008"/>
            <a:ext cx="1384005" cy="6627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929" y="5372448"/>
            <a:ext cx="1497976" cy="94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0" y="5021755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801" y="808950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8" y="3371402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292577" y="1498600"/>
            <a:ext cx="10289823" cy="3987800"/>
          </a:xfrm>
          <a:solidFill>
            <a:srgbClr val="DDF6FF"/>
          </a:solidFill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2060"/>
                </a:solidFill>
              </a:rPr>
              <a:t>Работа с детьми:</a:t>
            </a:r>
            <a:br>
              <a:rPr lang="ru-RU" sz="28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1. </a:t>
            </a:r>
            <a:r>
              <a:rPr lang="ru-RU" sz="2400" dirty="0">
                <a:solidFill>
                  <a:srgbClr val="002060"/>
                </a:solidFill>
                <a:ea typeface="+mn-ea"/>
              </a:rPr>
              <a:t>Наблюдения за сезонными изменениями в живой и неживой природе.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2. Проведение экспериментов и опытов (с водой, землей, воздухом).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3. Организация посадки лука и цветочной рассады.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4. Подготовка и проведение утренника к Международному женскому дню.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5. Коллективные празднования дней рождения детей, родившихся в марте.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6. Создание художественных творческих работ по теме проекта.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7. Проведение тематических занятий, бесед, викторин о природе ранней весной.</a:t>
            </a:r>
            <a:br>
              <a:rPr lang="ru-RU" sz="2400" dirty="0">
                <a:solidFill>
                  <a:srgbClr val="002060"/>
                </a:solidFill>
                <a:ea typeface="+mn-ea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</a:rPr>
              <a:t>8. Подготовка спектакля «Кошка беспородная» к Дню театра.</a:t>
            </a:r>
          </a:p>
        </p:txBody>
      </p:sp>
      <p:sp>
        <p:nvSpPr>
          <p:cNvPr id="12" name="Прямоугольник 11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462401" y="99543"/>
            <a:ext cx="9926025" cy="640682"/>
          </a:xfrm>
          <a:prstGeom prst="rect">
            <a:avLst/>
          </a:prstGeom>
          <a:solidFill>
            <a:srgbClr val="DDF6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Основные направления работы над проектом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28754"/>
            <a:ext cx="924802" cy="8680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2284" y="-12700"/>
            <a:ext cx="2348721" cy="24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66" y="1827300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0572" y="3289127"/>
            <a:ext cx="1383331" cy="17666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99740" y="292100"/>
            <a:ext cx="4369474" cy="6247298"/>
          </a:xfrm>
          <a:solidFill>
            <a:srgbClr val="DDF6FF"/>
          </a:solidFill>
        </p:spPr>
        <p:txBody>
          <a:bodyPr>
            <a:normAutofit fontScale="90000"/>
          </a:bodyPr>
          <a:lstStyle/>
          <a:p>
            <a:pPr marL="360000" algn="l"/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2060"/>
                </a:solidFill>
              </a:rPr>
              <a:t>Работа с родителями: 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1. </a:t>
            </a:r>
            <a:r>
              <a:rPr lang="ru-RU" sz="2700" dirty="0">
                <a:solidFill>
                  <a:srgbClr val="002060"/>
                </a:solidFill>
              </a:rPr>
              <a:t>Индивидуальные и групповые консультации для родителей по теме проекта. 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>
                <a:solidFill>
                  <a:srgbClr val="002060"/>
                </a:solidFill>
              </a:rPr>
              <a:t>2. Собеседование с каждым родителем об исполняемой каждым ребенком роли и возможностях оказания ему необходимой поддержки. 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>
                <a:solidFill>
                  <a:srgbClr val="002060"/>
                </a:solidFill>
              </a:rPr>
              <a:t>3. Совместная подготовка развивающей предметно-пространственной среды в группе по теме проекта.</a:t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>
                <a:solidFill>
                  <a:srgbClr val="002060"/>
                </a:solidFill>
              </a:rPr>
              <a:t>4. Помощь в подготовке  костюмов и атрибутов для нового спектакля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br>
              <a:rPr lang="ru-RU" sz="2400" dirty="0">
                <a:solidFill>
                  <a:srgbClr val="002060"/>
                </a:solidFill>
              </a:rPr>
            </a:b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/>
          </a:p>
        </p:txBody>
      </p:sp>
      <p:sp>
        <p:nvSpPr>
          <p:cNvPr id="12" name="Прямоугольник 11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5808075" y="292100"/>
            <a:ext cx="4431903" cy="6370883"/>
          </a:xfrm>
          <a:prstGeom prst="rect">
            <a:avLst/>
          </a:prstGeom>
          <a:solidFill>
            <a:srgbClr val="DDF6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Педагогическая работа: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rgbClr val="002060"/>
              </a:solidFill>
              <a:latin typeface="Segoe UI Light" panose="020B0502040204020203" pitchFamily="34" charset="0"/>
              <a:ea typeface="+mj-ea"/>
              <a:cs typeface="Segoe UI Light" panose="020B0502040204020203" pitchFamily="34" charset="0"/>
            </a:endParaRPr>
          </a:p>
          <a:p>
            <a:pPr marL="360000"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1. Самообразование по теме проекта.</a:t>
            </a:r>
          </a:p>
          <a:p>
            <a:pPr marL="360000"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2. Использование эффективных технологий, методов и приемов, форм работы, соответствующих возрасту и индивидуальным особенностям детей данной группы.</a:t>
            </a:r>
          </a:p>
          <a:p>
            <a:pPr marL="360000"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3. Планирование и организация работы в сотрудничестве с родителями и младшим воспитателем.</a:t>
            </a:r>
          </a:p>
          <a:p>
            <a:pPr marL="360000"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solidFill>
                  <a:srgbClr val="002060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4. Оформление развивающей среды в группе.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5988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149" y="5675273"/>
            <a:ext cx="1767993" cy="11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4"/>
          <p:cNvSpPr txBox="1">
            <a:spLocks/>
          </p:cNvSpPr>
          <p:nvPr/>
        </p:nvSpPr>
        <p:spPr>
          <a:xfrm>
            <a:off x="3235570" y="1002324"/>
            <a:ext cx="7051431" cy="4607169"/>
          </a:xfrm>
          <a:prstGeom prst="rect">
            <a:avLst/>
          </a:prstGeom>
          <a:solidFill>
            <a:srgbClr val="DDF6FF"/>
          </a:solidFill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z="3200" b="1" dirty="0">
                <a:solidFill>
                  <a:srgbClr val="002060"/>
                </a:solidFill>
              </a:rPr>
              <a:t>Планируемый результат: 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002060"/>
                </a:solidFill>
              </a:rPr>
              <a:t>в группе созданы благоприятные психолого-педагогические условия, способствующие формированию у детей среднего дошкольного возраста представлений о ранней весне и ее особенностях.</a:t>
            </a:r>
            <a:br>
              <a:rPr lang="ru-RU" sz="3200" b="1" dirty="0">
                <a:solidFill>
                  <a:srgbClr val="002060"/>
                </a:solidFill>
              </a:rPr>
            </a:b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209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2863" y="1688124"/>
            <a:ext cx="6049106" cy="3516924"/>
          </a:xfrm>
          <a:solidFill>
            <a:srgbClr val="DDF6FF"/>
          </a:solidFill>
        </p:spPr>
        <p:txBody>
          <a:bodyPr>
            <a:normAutofit/>
          </a:bodyPr>
          <a:lstStyle/>
          <a:p>
            <a:pPr marL="288000" algn="l"/>
            <a:r>
              <a:rPr lang="ru-RU" sz="2400" b="1" dirty="0">
                <a:solidFill>
                  <a:srgbClr val="002060"/>
                </a:solidFill>
              </a:rPr>
              <a:t>1. Повышение качества образования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2. Эмоциональное благополучие детей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 Повышение уровня профессиональной компетентности педагога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512277" y="435350"/>
            <a:ext cx="10075985" cy="864000"/>
          </a:xfrm>
          <a:solidFill>
            <a:srgbClr val="DDF6FF"/>
          </a:solidFill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</a:rPr>
              <a:t>Критерии и показатели эффективности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28107402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24809" y="178965"/>
            <a:ext cx="5350491" cy="551969"/>
          </a:xfrm>
          <a:solidFill>
            <a:srgbClr val="DDF6FF"/>
          </a:solidFill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</a:rPr>
              <a:t>Реализация проекта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4004230" y="980296"/>
            <a:ext cx="7539383" cy="638612"/>
          </a:xfrm>
          <a:solidFill>
            <a:srgbClr val="DDF6FF"/>
          </a:solidFill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</a:rPr>
              <a:t>Социально-коммуникативное развитие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24809" y="4253841"/>
            <a:ext cx="4546681" cy="2202960"/>
          </a:xfrm>
          <a:solidFill>
            <a:srgbClr val="DDF6FF"/>
          </a:solidFill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</a:rPr>
              <a:t>Участвовали в: трудовых делах;  беседах о весенних изменениях в природе; разнообразных сюжетно-ролевых и дидактических играх о весне</a:t>
            </a:r>
            <a:r>
              <a:rPr lang="ru-RU" dirty="0"/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3921" y="1933674"/>
            <a:ext cx="3013447" cy="22600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656" y="1773630"/>
            <a:ext cx="3100651" cy="23254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318" y="4413885"/>
            <a:ext cx="2635603" cy="19767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28636" y="4366970"/>
            <a:ext cx="2758464" cy="19767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51" y="1190636"/>
            <a:ext cx="3289284" cy="246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48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561</Words>
  <Application>Microsoft Office PowerPoint</Application>
  <PresentationFormat>Широкоэкранный</PresentationFormat>
  <Paragraphs>52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Segoe UI</vt:lpstr>
      <vt:lpstr>Segoe UI Light</vt:lpstr>
      <vt:lpstr>Wingdings</vt:lpstr>
      <vt:lpstr>Тема1</vt:lpstr>
      <vt:lpstr>Какого цвета платье у весны?</vt:lpstr>
      <vt:lpstr> База реализации проекта: Муниципальное автономное дошкольное образовательное учреждение «Детский сад «Колобок» городского округа Рефтинский, группа № 11.  Адресная направленность проекта: воспитанники, родители, воспитатели.  Продолжительность проекта: краткосрочный  - март 2020г.  Вид проекта: практико-ориентированный, исследовательский, познавательный, творческий.  Участники: педагоги, родители, дети - 18 человек (12 девочек и 6 мальчиков) – воспитанники группы № 11, возраст – 4-5 лет.  Форма педагогического проектирования: творческое исследование. </vt:lpstr>
      <vt:lpstr>Презентация PowerPoint</vt:lpstr>
      <vt:lpstr> Психолого-педагогические условия: </vt:lpstr>
      <vt:lpstr>Работа с детьми:  1. Наблюдения за сезонными изменениями в живой и неживой природе. 2. Проведение экспериментов и опытов (с водой, землей, воздухом). 3. Организация посадки лука и цветочной рассады. 4. Подготовка и проведение утренника к Международному женскому дню. 5. Коллективные празднования дней рождения детей, родившихся в марте. 6. Создание художественных творческих работ по теме проекта. 7. Проведение тематических занятий, бесед, викторин о природе ранней весной. 8. Подготовка спектакля «Кошка беспородная» к Дню театра.</vt:lpstr>
      <vt:lpstr> Работа с родителями:   1. Индивидуальные и групповые консультации для родителей по теме проекта.  2. Собеседование с каждым родителем об исполняемой каждым ребенком роли и возможностях оказания ему необходимой поддержки.  3. Совместная подготовка развивающей предметно-пространственной среды в группе по теме проекта. 4. Помощь в подготовке  костюмов и атрибутов для нового спектакля.   </vt:lpstr>
      <vt:lpstr>Презентация PowerPoint</vt:lpstr>
      <vt:lpstr>1. Повышение качества образования  2. Эмоциональное благополучие детей  3. Повышение уровня профессиональной компетентности педагога</vt:lpstr>
      <vt:lpstr>Презентация PowerPoint</vt:lpstr>
      <vt:lpstr>Презентация PowerPoint</vt:lpstr>
      <vt:lpstr>Организовали посадку лука для наблюдения за его ростом и в качестве весенних витаминов; цветочной рассады для наблюдения за ее ростом и развитием, а также для последующего оформления клумб на участке группы. </vt:lpstr>
      <vt:lpstr>Познакомились с сезонными изменениями в мире природы весной; провели опыты вместе с домовенком Кузей; вместе с воспитателем и родителями проводили наблюдения за весенними изменениями в живой и неживой природе.  </vt:lpstr>
      <vt:lpstr>Презентация PowerPoint</vt:lpstr>
      <vt:lpstr>Все вместе праздновали дни рождения детей группы – в марте их больше всех. </vt:lpstr>
      <vt:lpstr>Рисовали на весеннюю тему. Читали, слушали, смотрели и рассказывали о весне, а также пели и танцевали. </vt:lpstr>
      <vt:lpstr>Подготовили новый весенний спектакль театральной группы «Кошка беспородная».</vt:lpstr>
      <vt:lpstr>Презентация PowerPoint</vt:lpstr>
      <vt:lpstr>Потому что март – один их самых веселых и радостных месяцев для нашей группы.  А радость она всегда разноцветная.  Причин для радости у нас много!  Начало весны: больше солнышка – желтый цвет; тает снег – белый; бегут ручьи – синий, небо – посветлело – голубой; появляется земля из-под снега – коричневый; прилетают птицы – грачи – черный; появляется первая травка – зеленый. Праздники: международный женский день – оранжевый, потому что это цвет радости. Дни рождения у большинства детей группы – красный, потому что весело. Новый спектакль – полосатый, потому что главный герой сказки – полосатый котенок. </vt:lpstr>
      <vt:lpstr>1. Повысилось качество образования: высокий уровень сформированности представлений о ранней весне и способов продуктивного взаимодействия со сверстниками и взрослыми, а также представлений об окружающем мире в целом и месте человека в нем.   2. Дети смогли реализовать в данном проекте свои творческие способности, проявить инициативу и самостоятельность.   3. Эмоциональное благополучие детей в группе на стабильно хорошем уровне, о чем свидетельствует благоприятный психологический климат, положительная самооценка и позитивная «Я-концепции» детей.   3. В процессе педагогического проектирования повысился уровень профессиональной компетентности педагога; рост личных достижений; удовлетворенность результатами проектной деятельности; улучшились взаимоотношения с детьми и родителями. </vt:lpstr>
      <vt:lpstr>«Человек может развиваться только в контакте с природой, а не вопреки ей».  В. Берестов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2020-04-23T22:15:49Z</dcterms:created>
  <dcterms:modified xsi:type="dcterms:W3CDTF">2021-10-21T19:46:51Z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