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4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8" r:id="rId6"/>
    <p:sldId id="260" r:id="rId7"/>
    <p:sldId id="275" r:id="rId8"/>
    <p:sldId id="263" r:id="rId9"/>
    <p:sldId id="259" r:id="rId10"/>
    <p:sldId id="264" r:id="rId11"/>
    <p:sldId id="265" r:id="rId12"/>
    <p:sldId id="266" r:id="rId13"/>
    <p:sldId id="276" r:id="rId14"/>
    <p:sldId id="278" r:id="rId15"/>
    <p:sldId id="279" r:id="rId16"/>
    <p:sldId id="277" r:id="rId17"/>
    <p:sldId id="280" r:id="rId18"/>
    <p:sldId id="281" r:id="rId19"/>
    <p:sldId id="282" r:id="rId20"/>
    <p:sldId id="284" r:id="rId21"/>
    <p:sldId id="283" r:id="rId22"/>
    <p:sldId id="274" r:id="rId2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1E42"/>
    <a:srgbClr val="E2DED9"/>
    <a:srgbClr val="FDFDFD"/>
    <a:srgbClr val="DED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C2FFA5D-87B4-456A-9821-1D502468CF0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2866" autoAdjust="0"/>
  </p:normalViewPr>
  <p:slideViewPr>
    <p:cSldViewPr snapToGrid="0">
      <p:cViewPr varScale="1">
        <p:scale>
          <a:sx n="106" d="100"/>
          <a:sy n="106" d="100"/>
        </p:scale>
        <p:origin x="5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C72A66-BB22-451E-9CC7-3210A986DAA0}" type="doc">
      <dgm:prSet loTypeId="urn:microsoft.com/office/officeart/2005/8/layout/radial1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CE2EDB-0CEB-448A-BFE7-4875FA86145E}">
      <dgm:prSet phldrT="[Текст]" custT="1"/>
      <dgm:spPr>
        <a:solidFill>
          <a:srgbClr val="B71E42"/>
        </a:solidFill>
      </dgm:spPr>
      <dgm:t>
        <a:bodyPr/>
        <a:lstStyle/>
        <a:p>
          <a:r>
            <a:rPr lang="ru-RU" sz="3200" b="1" dirty="0"/>
            <a:t>с детьми</a:t>
          </a:r>
        </a:p>
      </dgm:t>
    </dgm:pt>
    <dgm:pt modelId="{714657A6-E28D-4887-94C5-FF36E80C142B}" type="parTrans" cxnId="{1860F942-2D9E-4BD9-84FF-40DEE020CB8B}">
      <dgm:prSet/>
      <dgm:spPr/>
      <dgm:t>
        <a:bodyPr/>
        <a:lstStyle/>
        <a:p>
          <a:endParaRPr lang="ru-RU"/>
        </a:p>
      </dgm:t>
    </dgm:pt>
    <dgm:pt modelId="{75E48C12-CE8C-43DB-8CA8-C91061F3EF27}" type="sibTrans" cxnId="{1860F942-2D9E-4BD9-84FF-40DEE020CB8B}">
      <dgm:prSet/>
      <dgm:spPr/>
      <dgm:t>
        <a:bodyPr/>
        <a:lstStyle/>
        <a:p>
          <a:endParaRPr lang="ru-RU"/>
        </a:p>
      </dgm:t>
    </dgm:pt>
    <dgm:pt modelId="{09F012F8-CBAE-4002-9B2D-8D33450456AB}">
      <dgm:prSet custT="1"/>
      <dgm:spPr/>
      <dgm:t>
        <a:bodyPr/>
        <a:lstStyle/>
        <a:p>
          <a:r>
            <a:rPr lang="ru-RU" sz="2400" b="1" dirty="0"/>
            <a:t>Развивать творческую индивидуальность детей</a:t>
          </a:r>
        </a:p>
      </dgm:t>
    </dgm:pt>
    <dgm:pt modelId="{710CE319-FDF7-46A5-8B0E-E32CAF65D794}" type="parTrans" cxnId="{20C06360-AA64-4ED0-8D65-FC7DE609DC34}">
      <dgm:prSet/>
      <dgm:spPr/>
      <dgm:t>
        <a:bodyPr/>
        <a:lstStyle/>
        <a:p>
          <a:endParaRPr lang="ru-RU"/>
        </a:p>
      </dgm:t>
    </dgm:pt>
    <dgm:pt modelId="{FA15AB8A-F03B-4708-B227-5AEF4719A3A9}" type="sibTrans" cxnId="{20C06360-AA64-4ED0-8D65-FC7DE609DC34}">
      <dgm:prSet/>
      <dgm:spPr/>
      <dgm:t>
        <a:bodyPr/>
        <a:lstStyle/>
        <a:p>
          <a:endParaRPr lang="ru-RU"/>
        </a:p>
      </dgm:t>
    </dgm:pt>
    <dgm:pt modelId="{CFB64E62-036B-4B9C-BC99-1A97B3FBFEB0}">
      <dgm:prSet custT="1"/>
      <dgm:spPr/>
      <dgm:t>
        <a:bodyPr/>
        <a:lstStyle/>
        <a:p>
          <a:r>
            <a:rPr lang="ru-RU" sz="2400" b="1" dirty="0"/>
            <a:t>Пробудить в ребенке интерес к техническому образованию</a:t>
          </a:r>
        </a:p>
      </dgm:t>
    </dgm:pt>
    <dgm:pt modelId="{C55C36F3-3273-4E32-8648-6B4F33E29D6F}" type="parTrans" cxnId="{16F6712E-5AFC-451B-B6A1-F73ED81F21F4}">
      <dgm:prSet/>
      <dgm:spPr/>
      <dgm:t>
        <a:bodyPr/>
        <a:lstStyle/>
        <a:p>
          <a:endParaRPr lang="ru-RU"/>
        </a:p>
      </dgm:t>
    </dgm:pt>
    <dgm:pt modelId="{658078BB-37C4-44DC-852B-1EB1581ED354}" type="sibTrans" cxnId="{16F6712E-5AFC-451B-B6A1-F73ED81F21F4}">
      <dgm:prSet/>
      <dgm:spPr/>
      <dgm:t>
        <a:bodyPr/>
        <a:lstStyle/>
        <a:p>
          <a:endParaRPr lang="ru-RU"/>
        </a:p>
      </dgm:t>
    </dgm:pt>
    <dgm:pt modelId="{B6B7C0A4-0E75-4CE1-A7DA-8A415C93EB45}">
      <dgm:prSet custT="1"/>
      <dgm:spPr/>
      <dgm:t>
        <a:bodyPr/>
        <a:lstStyle/>
        <a:p>
          <a:r>
            <a:rPr lang="ru-RU" sz="2400" b="1" dirty="0"/>
            <a:t>Определить склонности и способности ребенка к изучению математики и предметов естественно-научного цикла</a:t>
          </a:r>
        </a:p>
      </dgm:t>
    </dgm:pt>
    <dgm:pt modelId="{3D76BA0E-04FD-4A52-8175-B1FFED7545AD}" type="parTrans" cxnId="{E9140765-ED04-4941-8F0A-57177C29F01F}">
      <dgm:prSet/>
      <dgm:spPr/>
      <dgm:t>
        <a:bodyPr/>
        <a:lstStyle/>
        <a:p>
          <a:endParaRPr lang="ru-RU"/>
        </a:p>
      </dgm:t>
    </dgm:pt>
    <dgm:pt modelId="{ED55BF03-A552-46B6-B624-BF4D83296488}" type="sibTrans" cxnId="{E9140765-ED04-4941-8F0A-57177C29F01F}">
      <dgm:prSet/>
      <dgm:spPr/>
      <dgm:t>
        <a:bodyPr/>
        <a:lstStyle/>
        <a:p>
          <a:endParaRPr lang="ru-RU"/>
        </a:p>
      </dgm:t>
    </dgm:pt>
    <dgm:pt modelId="{3C067B60-E6F3-4073-A0AF-B636F1B2EE2B}" type="pres">
      <dgm:prSet presAssocID="{3FC72A66-BB22-451E-9CC7-3210A986DAA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B3D3D77-189D-4063-BDAF-436DCA0AC3CB}" type="pres">
      <dgm:prSet presAssocID="{36CE2EDB-0CEB-448A-BFE7-4875FA86145E}" presName="centerShape" presStyleLbl="node0" presStyleIdx="0" presStyleCnt="1" custScaleX="221134" custScaleY="86653" custLinFactNeighborX="7916" custLinFactNeighborY="-57531"/>
      <dgm:spPr/>
    </dgm:pt>
    <dgm:pt modelId="{AF886698-24ED-4C5C-9ED2-F8C7FCCE8594}" type="pres">
      <dgm:prSet presAssocID="{3D76BA0E-04FD-4A52-8175-B1FFED7545AD}" presName="Name9" presStyleLbl="parChTrans1D2" presStyleIdx="0" presStyleCnt="3"/>
      <dgm:spPr/>
    </dgm:pt>
    <dgm:pt modelId="{41F48DD7-DDAE-43E6-A8E0-3B99C8E79966}" type="pres">
      <dgm:prSet presAssocID="{3D76BA0E-04FD-4A52-8175-B1FFED7545AD}" presName="connTx" presStyleLbl="parChTrans1D2" presStyleIdx="0" presStyleCnt="3"/>
      <dgm:spPr/>
    </dgm:pt>
    <dgm:pt modelId="{7A97DDD2-B064-46A9-9CA6-B3509DD9E27C}" type="pres">
      <dgm:prSet presAssocID="{B6B7C0A4-0E75-4CE1-A7DA-8A415C93EB45}" presName="node" presStyleLbl="node1" presStyleIdx="0" presStyleCnt="3" custScaleX="330831" custScaleY="251211" custRadScaleRad="208804" custRadScaleInc="-122872">
        <dgm:presLayoutVars>
          <dgm:bulletEnabled val="1"/>
        </dgm:presLayoutVars>
      </dgm:prSet>
      <dgm:spPr/>
    </dgm:pt>
    <dgm:pt modelId="{139EF944-8281-4161-9203-1A162B055DA1}" type="pres">
      <dgm:prSet presAssocID="{C55C36F3-3273-4E32-8648-6B4F33E29D6F}" presName="Name9" presStyleLbl="parChTrans1D2" presStyleIdx="1" presStyleCnt="3"/>
      <dgm:spPr/>
    </dgm:pt>
    <dgm:pt modelId="{980AE94D-2F6A-49C9-AFF5-8F1CDC7F8E43}" type="pres">
      <dgm:prSet presAssocID="{C55C36F3-3273-4E32-8648-6B4F33E29D6F}" presName="connTx" presStyleLbl="parChTrans1D2" presStyleIdx="1" presStyleCnt="3"/>
      <dgm:spPr/>
    </dgm:pt>
    <dgm:pt modelId="{3B80A815-25DC-4964-98E4-A925E00C3419}" type="pres">
      <dgm:prSet presAssocID="{CFB64E62-036B-4B9C-BC99-1A97B3FBFEB0}" presName="node" presStyleLbl="node1" presStyleIdx="1" presStyleCnt="3" custScaleX="324814" custScaleY="151772" custRadScaleRad="258604" custRadScaleInc="-76163">
        <dgm:presLayoutVars>
          <dgm:bulletEnabled val="1"/>
        </dgm:presLayoutVars>
      </dgm:prSet>
      <dgm:spPr/>
    </dgm:pt>
    <dgm:pt modelId="{A640E2AA-1E76-4883-B59C-FFA174CE4DF5}" type="pres">
      <dgm:prSet presAssocID="{710CE319-FDF7-46A5-8B0E-E32CAF65D794}" presName="Name9" presStyleLbl="parChTrans1D2" presStyleIdx="2" presStyleCnt="3"/>
      <dgm:spPr/>
    </dgm:pt>
    <dgm:pt modelId="{87FA83C0-B105-4D49-A3A1-5C546F178852}" type="pres">
      <dgm:prSet presAssocID="{710CE319-FDF7-46A5-8B0E-E32CAF65D794}" presName="connTx" presStyleLbl="parChTrans1D2" presStyleIdx="2" presStyleCnt="3"/>
      <dgm:spPr/>
    </dgm:pt>
    <dgm:pt modelId="{73DE8085-9003-414B-9C9C-F1845CA40F3A}" type="pres">
      <dgm:prSet presAssocID="{09F012F8-CBAE-4002-9B2D-8D33450456AB}" presName="node" presStyleLbl="node1" presStyleIdx="2" presStyleCnt="3" custScaleX="290183" custScaleY="136922" custRadScaleRad="29403" custRadScaleInc="-222103">
        <dgm:presLayoutVars>
          <dgm:bulletEnabled val="1"/>
        </dgm:presLayoutVars>
      </dgm:prSet>
      <dgm:spPr/>
    </dgm:pt>
  </dgm:ptLst>
  <dgm:cxnLst>
    <dgm:cxn modelId="{16F6712E-5AFC-451B-B6A1-F73ED81F21F4}" srcId="{36CE2EDB-0CEB-448A-BFE7-4875FA86145E}" destId="{CFB64E62-036B-4B9C-BC99-1A97B3FBFEB0}" srcOrd="1" destOrd="0" parTransId="{C55C36F3-3273-4E32-8648-6B4F33E29D6F}" sibTransId="{658078BB-37C4-44DC-852B-1EB1581ED354}"/>
    <dgm:cxn modelId="{304EF65F-385C-41FE-B8A7-050594A72DB6}" type="presOf" srcId="{36CE2EDB-0CEB-448A-BFE7-4875FA86145E}" destId="{6B3D3D77-189D-4063-BDAF-436DCA0AC3CB}" srcOrd="0" destOrd="0" presId="urn:microsoft.com/office/officeart/2005/8/layout/radial1"/>
    <dgm:cxn modelId="{20C06360-AA64-4ED0-8D65-FC7DE609DC34}" srcId="{36CE2EDB-0CEB-448A-BFE7-4875FA86145E}" destId="{09F012F8-CBAE-4002-9B2D-8D33450456AB}" srcOrd="2" destOrd="0" parTransId="{710CE319-FDF7-46A5-8B0E-E32CAF65D794}" sibTransId="{FA15AB8A-F03B-4708-B227-5AEF4719A3A9}"/>
    <dgm:cxn modelId="{1860F942-2D9E-4BD9-84FF-40DEE020CB8B}" srcId="{3FC72A66-BB22-451E-9CC7-3210A986DAA0}" destId="{36CE2EDB-0CEB-448A-BFE7-4875FA86145E}" srcOrd="0" destOrd="0" parTransId="{714657A6-E28D-4887-94C5-FF36E80C142B}" sibTransId="{75E48C12-CE8C-43DB-8CA8-C91061F3EF27}"/>
    <dgm:cxn modelId="{E9140765-ED04-4941-8F0A-57177C29F01F}" srcId="{36CE2EDB-0CEB-448A-BFE7-4875FA86145E}" destId="{B6B7C0A4-0E75-4CE1-A7DA-8A415C93EB45}" srcOrd="0" destOrd="0" parTransId="{3D76BA0E-04FD-4A52-8175-B1FFED7545AD}" sibTransId="{ED55BF03-A552-46B6-B624-BF4D83296488}"/>
    <dgm:cxn modelId="{888BC347-0D95-406B-B6FB-795CD680CBDA}" type="presOf" srcId="{09F012F8-CBAE-4002-9B2D-8D33450456AB}" destId="{73DE8085-9003-414B-9C9C-F1845CA40F3A}" srcOrd="0" destOrd="0" presId="urn:microsoft.com/office/officeart/2005/8/layout/radial1"/>
    <dgm:cxn modelId="{F06DDA4B-1A3B-41E0-B102-57452760086F}" type="presOf" srcId="{3FC72A66-BB22-451E-9CC7-3210A986DAA0}" destId="{3C067B60-E6F3-4073-A0AF-B636F1B2EE2B}" srcOrd="0" destOrd="0" presId="urn:microsoft.com/office/officeart/2005/8/layout/radial1"/>
    <dgm:cxn modelId="{0EA7C07B-8F88-408B-A63F-8D4F0EBD2D90}" type="presOf" srcId="{3D76BA0E-04FD-4A52-8175-B1FFED7545AD}" destId="{41F48DD7-DDAE-43E6-A8E0-3B99C8E79966}" srcOrd="1" destOrd="0" presId="urn:microsoft.com/office/officeart/2005/8/layout/radial1"/>
    <dgm:cxn modelId="{677DA582-A813-4E9C-AECD-47B135754DB0}" type="presOf" srcId="{710CE319-FDF7-46A5-8B0E-E32CAF65D794}" destId="{A640E2AA-1E76-4883-B59C-FFA174CE4DF5}" srcOrd="0" destOrd="0" presId="urn:microsoft.com/office/officeart/2005/8/layout/radial1"/>
    <dgm:cxn modelId="{082A1586-1373-4155-91A0-5A0DA0F53483}" type="presOf" srcId="{C55C36F3-3273-4E32-8648-6B4F33E29D6F}" destId="{139EF944-8281-4161-9203-1A162B055DA1}" srcOrd="0" destOrd="0" presId="urn:microsoft.com/office/officeart/2005/8/layout/radial1"/>
    <dgm:cxn modelId="{E5E0CDC4-40FD-4667-8A20-684CEF2A3781}" type="presOf" srcId="{710CE319-FDF7-46A5-8B0E-E32CAF65D794}" destId="{87FA83C0-B105-4D49-A3A1-5C546F178852}" srcOrd="1" destOrd="0" presId="urn:microsoft.com/office/officeart/2005/8/layout/radial1"/>
    <dgm:cxn modelId="{594D9EC7-9622-4E85-8916-184CB03D9491}" type="presOf" srcId="{3D76BA0E-04FD-4A52-8175-B1FFED7545AD}" destId="{AF886698-24ED-4C5C-9ED2-F8C7FCCE8594}" srcOrd="0" destOrd="0" presId="urn:microsoft.com/office/officeart/2005/8/layout/radial1"/>
    <dgm:cxn modelId="{E8D29DCF-2F28-4664-9F6A-BF1C4FB96690}" type="presOf" srcId="{B6B7C0A4-0E75-4CE1-A7DA-8A415C93EB45}" destId="{7A97DDD2-B064-46A9-9CA6-B3509DD9E27C}" srcOrd="0" destOrd="0" presId="urn:microsoft.com/office/officeart/2005/8/layout/radial1"/>
    <dgm:cxn modelId="{954863E6-F205-4E22-B972-CA61B09C9BC0}" type="presOf" srcId="{CFB64E62-036B-4B9C-BC99-1A97B3FBFEB0}" destId="{3B80A815-25DC-4964-98E4-A925E00C3419}" srcOrd="0" destOrd="0" presId="urn:microsoft.com/office/officeart/2005/8/layout/radial1"/>
    <dgm:cxn modelId="{AD8145FF-AFF2-4A2B-8942-FC00A5F92165}" type="presOf" srcId="{C55C36F3-3273-4E32-8648-6B4F33E29D6F}" destId="{980AE94D-2F6A-49C9-AFF5-8F1CDC7F8E43}" srcOrd="1" destOrd="0" presId="urn:microsoft.com/office/officeart/2005/8/layout/radial1"/>
    <dgm:cxn modelId="{628E5F71-21A5-4117-AEC4-D68C23CC4007}" type="presParOf" srcId="{3C067B60-E6F3-4073-A0AF-B636F1B2EE2B}" destId="{6B3D3D77-189D-4063-BDAF-436DCA0AC3CB}" srcOrd="0" destOrd="0" presId="urn:microsoft.com/office/officeart/2005/8/layout/radial1"/>
    <dgm:cxn modelId="{8BE7571D-A0B9-48D6-A210-B3EC91D4DEA6}" type="presParOf" srcId="{3C067B60-E6F3-4073-A0AF-B636F1B2EE2B}" destId="{AF886698-24ED-4C5C-9ED2-F8C7FCCE8594}" srcOrd="1" destOrd="0" presId="urn:microsoft.com/office/officeart/2005/8/layout/radial1"/>
    <dgm:cxn modelId="{ACF137E7-DD62-4C33-9E17-F35954DA48CB}" type="presParOf" srcId="{AF886698-24ED-4C5C-9ED2-F8C7FCCE8594}" destId="{41F48DD7-DDAE-43E6-A8E0-3B99C8E79966}" srcOrd="0" destOrd="0" presId="urn:microsoft.com/office/officeart/2005/8/layout/radial1"/>
    <dgm:cxn modelId="{0D7E6D5A-DF0D-48C3-BE2A-BCE1A0062C75}" type="presParOf" srcId="{3C067B60-E6F3-4073-A0AF-B636F1B2EE2B}" destId="{7A97DDD2-B064-46A9-9CA6-B3509DD9E27C}" srcOrd="2" destOrd="0" presId="urn:microsoft.com/office/officeart/2005/8/layout/radial1"/>
    <dgm:cxn modelId="{DA56F56F-7747-4744-A962-D7C93A327F3C}" type="presParOf" srcId="{3C067B60-E6F3-4073-A0AF-B636F1B2EE2B}" destId="{139EF944-8281-4161-9203-1A162B055DA1}" srcOrd="3" destOrd="0" presId="urn:microsoft.com/office/officeart/2005/8/layout/radial1"/>
    <dgm:cxn modelId="{D02757ED-A328-4254-B13F-3296A9932FF5}" type="presParOf" srcId="{139EF944-8281-4161-9203-1A162B055DA1}" destId="{980AE94D-2F6A-49C9-AFF5-8F1CDC7F8E43}" srcOrd="0" destOrd="0" presId="urn:microsoft.com/office/officeart/2005/8/layout/radial1"/>
    <dgm:cxn modelId="{3CE681A1-E34C-4935-8237-1AF6EE15CE0D}" type="presParOf" srcId="{3C067B60-E6F3-4073-A0AF-B636F1B2EE2B}" destId="{3B80A815-25DC-4964-98E4-A925E00C3419}" srcOrd="4" destOrd="0" presId="urn:microsoft.com/office/officeart/2005/8/layout/radial1"/>
    <dgm:cxn modelId="{724DCB14-6C95-4F2B-82BF-7D37E733B173}" type="presParOf" srcId="{3C067B60-E6F3-4073-A0AF-B636F1B2EE2B}" destId="{A640E2AA-1E76-4883-B59C-FFA174CE4DF5}" srcOrd="5" destOrd="0" presId="urn:microsoft.com/office/officeart/2005/8/layout/radial1"/>
    <dgm:cxn modelId="{CDEF29F2-BF26-48ED-8E8A-617E0FD5E0C2}" type="presParOf" srcId="{A640E2AA-1E76-4883-B59C-FFA174CE4DF5}" destId="{87FA83C0-B105-4D49-A3A1-5C546F178852}" srcOrd="0" destOrd="0" presId="urn:microsoft.com/office/officeart/2005/8/layout/radial1"/>
    <dgm:cxn modelId="{30E40CA7-90B7-40BD-8246-323C34FC1005}" type="presParOf" srcId="{3C067B60-E6F3-4073-A0AF-B636F1B2EE2B}" destId="{73DE8085-9003-414B-9C9C-F1845CA40F3A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0B7815-57AB-4857-9966-5782375BB0AA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FCBF06-5DCB-47EA-9ABE-7F49B8B6BDD6}">
      <dgm:prSet phldrT="[Текст]"/>
      <dgm:spPr/>
      <dgm:t>
        <a:bodyPr/>
        <a:lstStyle/>
        <a:p>
          <a:r>
            <a:rPr lang="ru-RU" b="1" dirty="0"/>
            <a:t>Тема «Цыпленок»</a:t>
          </a:r>
        </a:p>
      </dgm:t>
    </dgm:pt>
    <dgm:pt modelId="{6129A7F6-CA00-4FB8-B643-065CFF96500C}" type="parTrans" cxnId="{78BE9952-A5DB-4F18-BF4F-934962FF90AC}">
      <dgm:prSet/>
      <dgm:spPr/>
      <dgm:t>
        <a:bodyPr/>
        <a:lstStyle/>
        <a:p>
          <a:endParaRPr lang="ru-RU"/>
        </a:p>
      </dgm:t>
    </dgm:pt>
    <dgm:pt modelId="{7BCBDAF7-B204-489A-886C-621B410BDB6A}" type="sibTrans" cxnId="{78BE9952-A5DB-4F18-BF4F-934962FF90AC}">
      <dgm:prSet/>
      <dgm:spPr/>
      <dgm:t>
        <a:bodyPr/>
        <a:lstStyle/>
        <a:p>
          <a:endParaRPr lang="ru-RU"/>
        </a:p>
      </dgm:t>
    </dgm:pt>
    <dgm:pt modelId="{B5618DDB-1C43-4576-A203-B1F210E61555}">
      <dgm:prSet phldrT="[Текст]" custT="1"/>
      <dgm:spPr/>
      <dgm:t>
        <a:bodyPr/>
        <a:lstStyle/>
        <a:p>
          <a:r>
            <a:rPr lang="ru-RU" sz="2000" b="1" dirty="0"/>
            <a:t>Работа с карточками </a:t>
          </a:r>
        </a:p>
      </dgm:t>
    </dgm:pt>
    <dgm:pt modelId="{E74D2F59-ABEB-4F52-A3D1-94850DBBBE17}" type="parTrans" cxnId="{29CCDCD5-EBD3-42B9-A107-68D524B8F319}">
      <dgm:prSet/>
      <dgm:spPr/>
      <dgm:t>
        <a:bodyPr/>
        <a:lstStyle/>
        <a:p>
          <a:endParaRPr lang="ru-RU"/>
        </a:p>
      </dgm:t>
    </dgm:pt>
    <dgm:pt modelId="{7F8CAF82-FBE2-4BF3-9338-C519F5BF1D1C}" type="sibTrans" cxnId="{29CCDCD5-EBD3-42B9-A107-68D524B8F319}">
      <dgm:prSet/>
      <dgm:spPr/>
      <dgm:t>
        <a:bodyPr/>
        <a:lstStyle/>
        <a:p>
          <a:endParaRPr lang="ru-RU"/>
        </a:p>
      </dgm:t>
    </dgm:pt>
    <dgm:pt modelId="{FD14655B-47DA-44DB-8268-80457C72ADA4}">
      <dgm:prSet phldrT="[Текст]"/>
      <dgm:spPr/>
      <dgm:t>
        <a:bodyPr/>
        <a:lstStyle/>
        <a:p>
          <a:r>
            <a:rPr lang="ru-RU" b="1" dirty="0"/>
            <a:t>Составление рассказа</a:t>
          </a:r>
        </a:p>
      </dgm:t>
    </dgm:pt>
    <dgm:pt modelId="{0C0B35F5-F196-4EC8-AF06-B2B30E5A0964}" type="parTrans" cxnId="{9F55FD86-494C-4402-ABC8-B89F8ECE8B41}">
      <dgm:prSet/>
      <dgm:spPr/>
      <dgm:t>
        <a:bodyPr/>
        <a:lstStyle/>
        <a:p>
          <a:endParaRPr lang="ru-RU"/>
        </a:p>
      </dgm:t>
    </dgm:pt>
    <dgm:pt modelId="{2C54F6B5-3D20-4133-B87B-4CBC4B525B50}" type="sibTrans" cxnId="{9F55FD86-494C-4402-ABC8-B89F8ECE8B41}">
      <dgm:prSet/>
      <dgm:spPr/>
      <dgm:t>
        <a:bodyPr/>
        <a:lstStyle/>
        <a:p>
          <a:endParaRPr lang="ru-RU"/>
        </a:p>
      </dgm:t>
    </dgm:pt>
    <dgm:pt modelId="{E5EF5D29-6D38-4A79-B98D-F319B7AFA9FA}">
      <dgm:prSet phldrT="[Текст]" custT="1"/>
      <dgm:spPr/>
      <dgm:t>
        <a:bodyPr/>
        <a:lstStyle/>
        <a:p>
          <a:r>
            <a:rPr lang="ru-RU" sz="2000" b="1" dirty="0"/>
            <a:t>Конструирование из геометрических фигур</a:t>
          </a:r>
        </a:p>
      </dgm:t>
    </dgm:pt>
    <dgm:pt modelId="{CFF49631-C46C-4BC3-855A-33B330E81F9F}" type="parTrans" cxnId="{ADED5469-1ECB-45FE-85BC-99468C75DD7A}">
      <dgm:prSet/>
      <dgm:spPr/>
      <dgm:t>
        <a:bodyPr/>
        <a:lstStyle/>
        <a:p>
          <a:endParaRPr lang="ru-RU"/>
        </a:p>
      </dgm:t>
    </dgm:pt>
    <dgm:pt modelId="{98DEBB9C-E771-4288-BF55-F03E381CEF79}" type="sibTrans" cxnId="{ADED5469-1ECB-45FE-85BC-99468C75DD7A}">
      <dgm:prSet/>
      <dgm:spPr/>
      <dgm:t>
        <a:bodyPr/>
        <a:lstStyle/>
        <a:p>
          <a:endParaRPr lang="ru-RU"/>
        </a:p>
      </dgm:t>
    </dgm:pt>
    <dgm:pt modelId="{DA0ABB52-D3F9-40CE-95B6-C64103E97380}">
      <dgm:prSet phldrT="[Текст]" custT="1"/>
      <dgm:spPr/>
      <dgm:t>
        <a:bodyPr/>
        <a:lstStyle/>
        <a:p>
          <a:r>
            <a:rPr lang="ru-RU" sz="2000" b="1" dirty="0"/>
            <a:t>Беседа о персонаже</a:t>
          </a:r>
        </a:p>
      </dgm:t>
    </dgm:pt>
    <dgm:pt modelId="{E7B87D40-D4F9-4F19-8D24-D8F843205283}" type="parTrans" cxnId="{55B2BBD3-29B0-4DD7-8741-0E967AAAE8EE}">
      <dgm:prSet/>
      <dgm:spPr/>
      <dgm:t>
        <a:bodyPr/>
        <a:lstStyle/>
        <a:p>
          <a:endParaRPr lang="ru-RU"/>
        </a:p>
      </dgm:t>
    </dgm:pt>
    <dgm:pt modelId="{751A5623-DEC6-40C4-9174-4D874968DE98}" type="sibTrans" cxnId="{55B2BBD3-29B0-4DD7-8741-0E967AAAE8EE}">
      <dgm:prSet/>
      <dgm:spPr/>
      <dgm:t>
        <a:bodyPr/>
        <a:lstStyle/>
        <a:p>
          <a:endParaRPr lang="ru-RU"/>
        </a:p>
      </dgm:t>
    </dgm:pt>
    <dgm:pt modelId="{4945DD55-B6FF-4072-BDEC-A8A29D92A034}">
      <dgm:prSet custT="1"/>
      <dgm:spPr/>
      <dgm:t>
        <a:bodyPr/>
        <a:lstStyle/>
        <a:p>
          <a:r>
            <a:rPr lang="ru-RU" sz="2000" b="1" dirty="0"/>
            <a:t>Дидактическая игра</a:t>
          </a:r>
        </a:p>
      </dgm:t>
    </dgm:pt>
    <dgm:pt modelId="{82FFA203-DA72-4CC4-803B-11CCE44C3A52}" type="parTrans" cxnId="{C4E6E007-A469-4AA3-A441-F87A5B68D1C3}">
      <dgm:prSet/>
      <dgm:spPr/>
      <dgm:t>
        <a:bodyPr/>
        <a:lstStyle/>
        <a:p>
          <a:endParaRPr lang="ru-RU"/>
        </a:p>
      </dgm:t>
    </dgm:pt>
    <dgm:pt modelId="{D5658839-ECC6-4010-AD1C-D1ECAA55297F}" type="sibTrans" cxnId="{C4E6E007-A469-4AA3-A441-F87A5B68D1C3}">
      <dgm:prSet/>
      <dgm:spPr/>
      <dgm:t>
        <a:bodyPr/>
        <a:lstStyle/>
        <a:p>
          <a:endParaRPr lang="ru-RU"/>
        </a:p>
      </dgm:t>
    </dgm:pt>
    <dgm:pt modelId="{34F692E7-F049-42B6-9434-78C51FC392C8}" type="pres">
      <dgm:prSet presAssocID="{F90B7815-57AB-4857-9966-5782375BB0A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ED1E437-0251-43C0-9D94-4F7ED76F7072}" type="pres">
      <dgm:prSet presAssocID="{78FCBF06-5DCB-47EA-9ABE-7F49B8B6BDD6}" presName="centerShape" presStyleLbl="node0" presStyleIdx="0" presStyleCnt="1" custScaleX="201840" custLinFactNeighborX="1102" custLinFactNeighborY="-15178"/>
      <dgm:spPr/>
    </dgm:pt>
    <dgm:pt modelId="{7055537F-0C2B-4C06-B3F5-4989ED71B11A}" type="pres">
      <dgm:prSet presAssocID="{E74D2F59-ABEB-4F52-A3D1-94850DBBBE17}" presName="Name9" presStyleLbl="parChTrans1D2" presStyleIdx="0" presStyleCnt="5"/>
      <dgm:spPr/>
    </dgm:pt>
    <dgm:pt modelId="{D4F43C51-B134-4A47-80F7-7624F38D5602}" type="pres">
      <dgm:prSet presAssocID="{E74D2F59-ABEB-4F52-A3D1-94850DBBBE17}" presName="connTx" presStyleLbl="parChTrans1D2" presStyleIdx="0" presStyleCnt="5"/>
      <dgm:spPr/>
    </dgm:pt>
    <dgm:pt modelId="{3F6BCB25-3B71-4B70-B327-B12A61D9AC36}" type="pres">
      <dgm:prSet presAssocID="{B5618DDB-1C43-4576-A203-B1F210E61555}" presName="node" presStyleLbl="node1" presStyleIdx="0" presStyleCnt="5" custScaleX="193425" custRadScaleRad="149036" custRadScaleInc="144482">
        <dgm:presLayoutVars>
          <dgm:bulletEnabled val="1"/>
        </dgm:presLayoutVars>
      </dgm:prSet>
      <dgm:spPr/>
    </dgm:pt>
    <dgm:pt modelId="{3A1936D7-2FBD-477B-A32E-D9654C19A627}" type="pres">
      <dgm:prSet presAssocID="{82FFA203-DA72-4CC4-803B-11CCE44C3A52}" presName="Name9" presStyleLbl="parChTrans1D2" presStyleIdx="1" presStyleCnt="5"/>
      <dgm:spPr/>
    </dgm:pt>
    <dgm:pt modelId="{C2D550FB-DBC7-45DB-8ED8-6E31690D3FE9}" type="pres">
      <dgm:prSet presAssocID="{82FFA203-DA72-4CC4-803B-11CCE44C3A52}" presName="connTx" presStyleLbl="parChTrans1D2" presStyleIdx="1" presStyleCnt="5"/>
      <dgm:spPr/>
    </dgm:pt>
    <dgm:pt modelId="{2F633389-C85A-401B-8C81-428636E4BF78}" type="pres">
      <dgm:prSet presAssocID="{4945DD55-B6FF-4072-BDEC-A8A29D92A034}" presName="node" presStyleLbl="node1" presStyleIdx="1" presStyleCnt="5" custScaleX="206089" custRadScaleRad="142484" custRadScaleInc="76971">
        <dgm:presLayoutVars>
          <dgm:bulletEnabled val="1"/>
        </dgm:presLayoutVars>
      </dgm:prSet>
      <dgm:spPr/>
    </dgm:pt>
    <dgm:pt modelId="{AC832E1F-73F8-4C30-A052-676E7C578482}" type="pres">
      <dgm:prSet presAssocID="{0C0B35F5-F196-4EC8-AF06-B2B30E5A0964}" presName="Name9" presStyleLbl="parChTrans1D2" presStyleIdx="2" presStyleCnt="5"/>
      <dgm:spPr/>
    </dgm:pt>
    <dgm:pt modelId="{8F80B407-475E-424E-A70A-B597818D6EF7}" type="pres">
      <dgm:prSet presAssocID="{0C0B35F5-F196-4EC8-AF06-B2B30E5A0964}" presName="connTx" presStyleLbl="parChTrans1D2" presStyleIdx="2" presStyleCnt="5"/>
      <dgm:spPr/>
    </dgm:pt>
    <dgm:pt modelId="{46BB9564-BBB1-4DE7-9839-04E3628F592A}" type="pres">
      <dgm:prSet presAssocID="{FD14655B-47DA-44DB-8268-80457C72ADA4}" presName="node" presStyleLbl="node1" presStyleIdx="2" presStyleCnt="5" custScaleX="164699" custScaleY="96731" custRadScaleRad="140000" custRadScaleInc="337946">
        <dgm:presLayoutVars>
          <dgm:bulletEnabled val="1"/>
        </dgm:presLayoutVars>
      </dgm:prSet>
      <dgm:spPr/>
    </dgm:pt>
    <dgm:pt modelId="{ADF1D8CF-487A-4ADB-8FAD-F8F3ED671CF3}" type="pres">
      <dgm:prSet presAssocID="{CFF49631-C46C-4BC3-855A-33B330E81F9F}" presName="Name9" presStyleLbl="parChTrans1D2" presStyleIdx="3" presStyleCnt="5"/>
      <dgm:spPr/>
    </dgm:pt>
    <dgm:pt modelId="{1D798A6C-548C-4F56-B3CF-A4751AE605C5}" type="pres">
      <dgm:prSet presAssocID="{CFF49631-C46C-4BC3-855A-33B330E81F9F}" presName="connTx" presStyleLbl="parChTrans1D2" presStyleIdx="3" presStyleCnt="5"/>
      <dgm:spPr/>
    </dgm:pt>
    <dgm:pt modelId="{0849DA1F-FD16-462B-9E38-F5E7B81250EB}" type="pres">
      <dgm:prSet presAssocID="{E5EF5D29-6D38-4A79-B98D-F319B7AFA9FA}" presName="node" presStyleLbl="node1" presStyleIdx="3" presStyleCnt="5" custScaleX="272687" custScaleY="118663" custRadScaleRad="79933" custRadScaleInc="-65453">
        <dgm:presLayoutVars>
          <dgm:bulletEnabled val="1"/>
        </dgm:presLayoutVars>
      </dgm:prSet>
      <dgm:spPr/>
    </dgm:pt>
    <dgm:pt modelId="{5BF5AC42-D55C-4E70-BAC4-065FB9A93492}" type="pres">
      <dgm:prSet presAssocID="{E7B87D40-D4F9-4F19-8D24-D8F843205283}" presName="Name9" presStyleLbl="parChTrans1D2" presStyleIdx="4" presStyleCnt="5"/>
      <dgm:spPr/>
    </dgm:pt>
    <dgm:pt modelId="{083A59E1-66F9-4509-9C43-62D98B27A3D6}" type="pres">
      <dgm:prSet presAssocID="{E7B87D40-D4F9-4F19-8D24-D8F843205283}" presName="connTx" presStyleLbl="parChTrans1D2" presStyleIdx="4" presStyleCnt="5"/>
      <dgm:spPr/>
    </dgm:pt>
    <dgm:pt modelId="{28302318-E2A7-4C7A-A5DA-39D1D67897E6}" type="pres">
      <dgm:prSet presAssocID="{DA0ABB52-D3F9-40CE-95B6-C64103E97380}" presName="node" presStyleLbl="node1" presStyleIdx="4" presStyleCnt="5" custScaleX="182904" custRadScaleRad="160900" custRadScaleInc="48475">
        <dgm:presLayoutVars>
          <dgm:bulletEnabled val="1"/>
        </dgm:presLayoutVars>
      </dgm:prSet>
      <dgm:spPr/>
    </dgm:pt>
  </dgm:ptLst>
  <dgm:cxnLst>
    <dgm:cxn modelId="{C4E6E007-A469-4AA3-A441-F87A5B68D1C3}" srcId="{78FCBF06-5DCB-47EA-9ABE-7F49B8B6BDD6}" destId="{4945DD55-B6FF-4072-BDEC-A8A29D92A034}" srcOrd="1" destOrd="0" parTransId="{82FFA203-DA72-4CC4-803B-11CCE44C3A52}" sibTransId="{D5658839-ECC6-4010-AD1C-D1ECAA55297F}"/>
    <dgm:cxn modelId="{ADC37D13-D1ED-44F6-82A6-C12D1F6905FB}" type="presOf" srcId="{E74D2F59-ABEB-4F52-A3D1-94850DBBBE17}" destId="{D4F43C51-B134-4A47-80F7-7624F38D5602}" srcOrd="1" destOrd="0" presId="urn:microsoft.com/office/officeart/2005/8/layout/radial1"/>
    <dgm:cxn modelId="{4DE9E713-4956-4C03-A1BC-AA325FE55BC3}" type="presOf" srcId="{82FFA203-DA72-4CC4-803B-11CCE44C3A52}" destId="{3A1936D7-2FBD-477B-A32E-D9654C19A627}" srcOrd="0" destOrd="0" presId="urn:microsoft.com/office/officeart/2005/8/layout/radial1"/>
    <dgm:cxn modelId="{D280D018-D3B5-4394-AB20-C7F9AFD0BE19}" type="presOf" srcId="{78FCBF06-5DCB-47EA-9ABE-7F49B8B6BDD6}" destId="{EED1E437-0251-43C0-9D94-4F7ED76F7072}" srcOrd="0" destOrd="0" presId="urn:microsoft.com/office/officeart/2005/8/layout/radial1"/>
    <dgm:cxn modelId="{181B2A3C-B4BE-4CFD-8007-B1C01624C2C3}" type="presOf" srcId="{CFF49631-C46C-4BC3-855A-33B330E81F9F}" destId="{1D798A6C-548C-4F56-B3CF-A4751AE605C5}" srcOrd="1" destOrd="0" presId="urn:microsoft.com/office/officeart/2005/8/layout/radial1"/>
    <dgm:cxn modelId="{72ABAB64-4CE6-4B08-A158-5674EBD7BF14}" type="presOf" srcId="{E74D2F59-ABEB-4F52-A3D1-94850DBBBE17}" destId="{7055537F-0C2B-4C06-B3F5-4989ED71B11A}" srcOrd="0" destOrd="0" presId="urn:microsoft.com/office/officeart/2005/8/layout/radial1"/>
    <dgm:cxn modelId="{9EE2C745-3B01-4A98-9091-BE3EC5EBDBE8}" type="presOf" srcId="{E5EF5D29-6D38-4A79-B98D-F319B7AFA9FA}" destId="{0849DA1F-FD16-462B-9E38-F5E7B81250EB}" srcOrd="0" destOrd="0" presId="urn:microsoft.com/office/officeart/2005/8/layout/radial1"/>
    <dgm:cxn modelId="{59CDE346-5AB8-4009-9DB8-8415BAFBF0F5}" type="presOf" srcId="{0C0B35F5-F196-4EC8-AF06-B2B30E5A0964}" destId="{8F80B407-475E-424E-A70A-B597818D6EF7}" srcOrd="1" destOrd="0" presId="urn:microsoft.com/office/officeart/2005/8/layout/radial1"/>
    <dgm:cxn modelId="{ADED5469-1ECB-45FE-85BC-99468C75DD7A}" srcId="{78FCBF06-5DCB-47EA-9ABE-7F49B8B6BDD6}" destId="{E5EF5D29-6D38-4A79-B98D-F319B7AFA9FA}" srcOrd="3" destOrd="0" parTransId="{CFF49631-C46C-4BC3-855A-33B330E81F9F}" sibTransId="{98DEBB9C-E771-4288-BF55-F03E381CEF79}"/>
    <dgm:cxn modelId="{9BF7286D-84E7-4069-A886-97FCC73D5034}" type="presOf" srcId="{F90B7815-57AB-4857-9966-5782375BB0AA}" destId="{34F692E7-F049-42B6-9434-78C51FC392C8}" srcOrd="0" destOrd="0" presId="urn:microsoft.com/office/officeart/2005/8/layout/radial1"/>
    <dgm:cxn modelId="{51DF794D-0801-482E-B1FA-6CF21988B6DD}" type="presOf" srcId="{4945DD55-B6FF-4072-BDEC-A8A29D92A034}" destId="{2F633389-C85A-401B-8C81-428636E4BF78}" srcOrd="0" destOrd="0" presId="urn:microsoft.com/office/officeart/2005/8/layout/radial1"/>
    <dgm:cxn modelId="{86E91A71-C882-42B8-9367-2CE97C2198CA}" type="presOf" srcId="{82FFA203-DA72-4CC4-803B-11CCE44C3A52}" destId="{C2D550FB-DBC7-45DB-8ED8-6E31690D3FE9}" srcOrd="1" destOrd="0" presId="urn:microsoft.com/office/officeart/2005/8/layout/radial1"/>
    <dgm:cxn modelId="{78BE9952-A5DB-4F18-BF4F-934962FF90AC}" srcId="{F90B7815-57AB-4857-9966-5782375BB0AA}" destId="{78FCBF06-5DCB-47EA-9ABE-7F49B8B6BDD6}" srcOrd="0" destOrd="0" parTransId="{6129A7F6-CA00-4FB8-B643-065CFF96500C}" sibTransId="{7BCBDAF7-B204-489A-886C-621B410BDB6A}"/>
    <dgm:cxn modelId="{894AC372-AE45-4D7C-A382-B096B7518752}" type="presOf" srcId="{E7B87D40-D4F9-4F19-8D24-D8F843205283}" destId="{5BF5AC42-D55C-4E70-BAC4-065FB9A93492}" srcOrd="0" destOrd="0" presId="urn:microsoft.com/office/officeart/2005/8/layout/radial1"/>
    <dgm:cxn modelId="{9F55FD86-494C-4402-ABC8-B89F8ECE8B41}" srcId="{78FCBF06-5DCB-47EA-9ABE-7F49B8B6BDD6}" destId="{FD14655B-47DA-44DB-8268-80457C72ADA4}" srcOrd="2" destOrd="0" parTransId="{0C0B35F5-F196-4EC8-AF06-B2B30E5A0964}" sibTransId="{2C54F6B5-3D20-4133-B87B-4CBC4B525B50}"/>
    <dgm:cxn modelId="{E386B19B-D9EB-46AB-9047-EB8BF1C6F763}" type="presOf" srcId="{0C0B35F5-F196-4EC8-AF06-B2B30E5A0964}" destId="{AC832E1F-73F8-4C30-A052-676E7C578482}" srcOrd="0" destOrd="0" presId="urn:microsoft.com/office/officeart/2005/8/layout/radial1"/>
    <dgm:cxn modelId="{171880A2-078B-4BB5-A1BB-0AF5DE2148A2}" type="presOf" srcId="{E7B87D40-D4F9-4F19-8D24-D8F843205283}" destId="{083A59E1-66F9-4509-9C43-62D98B27A3D6}" srcOrd="1" destOrd="0" presId="urn:microsoft.com/office/officeart/2005/8/layout/radial1"/>
    <dgm:cxn modelId="{3FFA35A8-8170-4613-96B6-3A8F7B33D2AF}" type="presOf" srcId="{CFF49631-C46C-4BC3-855A-33B330E81F9F}" destId="{ADF1D8CF-487A-4ADB-8FAD-F8F3ED671CF3}" srcOrd="0" destOrd="0" presId="urn:microsoft.com/office/officeart/2005/8/layout/radial1"/>
    <dgm:cxn modelId="{EFE38BA9-9299-4226-8882-243A4ECE0268}" type="presOf" srcId="{FD14655B-47DA-44DB-8268-80457C72ADA4}" destId="{46BB9564-BBB1-4DE7-9839-04E3628F592A}" srcOrd="0" destOrd="0" presId="urn:microsoft.com/office/officeart/2005/8/layout/radial1"/>
    <dgm:cxn modelId="{31581FCD-34A3-4732-9E16-AAD046A58F1E}" type="presOf" srcId="{B5618DDB-1C43-4576-A203-B1F210E61555}" destId="{3F6BCB25-3B71-4B70-B327-B12A61D9AC36}" srcOrd="0" destOrd="0" presId="urn:microsoft.com/office/officeart/2005/8/layout/radial1"/>
    <dgm:cxn modelId="{1F235FCF-3CC9-46F9-8A4B-47DCAB1EAD4E}" type="presOf" srcId="{DA0ABB52-D3F9-40CE-95B6-C64103E97380}" destId="{28302318-E2A7-4C7A-A5DA-39D1D67897E6}" srcOrd="0" destOrd="0" presId="urn:microsoft.com/office/officeart/2005/8/layout/radial1"/>
    <dgm:cxn modelId="{55B2BBD3-29B0-4DD7-8741-0E967AAAE8EE}" srcId="{78FCBF06-5DCB-47EA-9ABE-7F49B8B6BDD6}" destId="{DA0ABB52-D3F9-40CE-95B6-C64103E97380}" srcOrd="4" destOrd="0" parTransId="{E7B87D40-D4F9-4F19-8D24-D8F843205283}" sibTransId="{751A5623-DEC6-40C4-9174-4D874968DE98}"/>
    <dgm:cxn modelId="{29CCDCD5-EBD3-42B9-A107-68D524B8F319}" srcId="{78FCBF06-5DCB-47EA-9ABE-7F49B8B6BDD6}" destId="{B5618DDB-1C43-4576-A203-B1F210E61555}" srcOrd="0" destOrd="0" parTransId="{E74D2F59-ABEB-4F52-A3D1-94850DBBBE17}" sibTransId="{7F8CAF82-FBE2-4BF3-9338-C519F5BF1D1C}"/>
    <dgm:cxn modelId="{F5CB8587-DB47-46CB-888E-851F44E0CBC2}" type="presParOf" srcId="{34F692E7-F049-42B6-9434-78C51FC392C8}" destId="{EED1E437-0251-43C0-9D94-4F7ED76F7072}" srcOrd="0" destOrd="0" presId="urn:microsoft.com/office/officeart/2005/8/layout/radial1"/>
    <dgm:cxn modelId="{7BB24509-066D-4AC4-A382-9F4AC6A3B582}" type="presParOf" srcId="{34F692E7-F049-42B6-9434-78C51FC392C8}" destId="{7055537F-0C2B-4C06-B3F5-4989ED71B11A}" srcOrd="1" destOrd="0" presId="urn:microsoft.com/office/officeart/2005/8/layout/radial1"/>
    <dgm:cxn modelId="{2544174C-2EDD-4384-A2EC-3B95FFC76D92}" type="presParOf" srcId="{7055537F-0C2B-4C06-B3F5-4989ED71B11A}" destId="{D4F43C51-B134-4A47-80F7-7624F38D5602}" srcOrd="0" destOrd="0" presId="urn:microsoft.com/office/officeart/2005/8/layout/radial1"/>
    <dgm:cxn modelId="{0AB8392A-867F-4C24-A06A-1219EF1F1334}" type="presParOf" srcId="{34F692E7-F049-42B6-9434-78C51FC392C8}" destId="{3F6BCB25-3B71-4B70-B327-B12A61D9AC36}" srcOrd="2" destOrd="0" presId="urn:microsoft.com/office/officeart/2005/8/layout/radial1"/>
    <dgm:cxn modelId="{AC903474-E03B-4ED1-BEAC-B278BA6AB4A0}" type="presParOf" srcId="{34F692E7-F049-42B6-9434-78C51FC392C8}" destId="{3A1936D7-2FBD-477B-A32E-D9654C19A627}" srcOrd="3" destOrd="0" presId="urn:microsoft.com/office/officeart/2005/8/layout/radial1"/>
    <dgm:cxn modelId="{5A20A65B-3AD1-4BFA-A652-AA864A35F3BA}" type="presParOf" srcId="{3A1936D7-2FBD-477B-A32E-D9654C19A627}" destId="{C2D550FB-DBC7-45DB-8ED8-6E31690D3FE9}" srcOrd="0" destOrd="0" presId="urn:microsoft.com/office/officeart/2005/8/layout/radial1"/>
    <dgm:cxn modelId="{F5329D90-608F-44EE-AAC7-9C5A791FB72A}" type="presParOf" srcId="{34F692E7-F049-42B6-9434-78C51FC392C8}" destId="{2F633389-C85A-401B-8C81-428636E4BF78}" srcOrd="4" destOrd="0" presId="urn:microsoft.com/office/officeart/2005/8/layout/radial1"/>
    <dgm:cxn modelId="{A7218038-98CA-45A0-A841-AC44756608C3}" type="presParOf" srcId="{34F692E7-F049-42B6-9434-78C51FC392C8}" destId="{AC832E1F-73F8-4C30-A052-676E7C578482}" srcOrd="5" destOrd="0" presId="urn:microsoft.com/office/officeart/2005/8/layout/radial1"/>
    <dgm:cxn modelId="{1D45AA83-6AAC-4CB3-A765-C6E72884CE5D}" type="presParOf" srcId="{AC832E1F-73F8-4C30-A052-676E7C578482}" destId="{8F80B407-475E-424E-A70A-B597818D6EF7}" srcOrd="0" destOrd="0" presId="urn:microsoft.com/office/officeart/2005/8/layout/radial1"/>
    <dgm:cxn modelId="{270D2910-8991-4F4A-8713-87602B2DCB47}" type="presParOf" srcId="{34F692E7-F049-42B6-9434-78C51FC392C8}" destId="{46BB9564-BBB1-4DE7-9839-04E3628F592A}" srcOrd="6" destOrd="0" presId="urn:microsoft.com/office/officeart/2005/8/layout/radial1"/>
    <dgm:cxn modelId="{A08D93E6-99C8-4898-8C31-863E2E80C042}" type="presParOf" srcId="{34F692E7-F049-42B6-9434-78C51FC392C8}" destId="{ADF1D8CF-487A-4ADB-8FAD-F8F3ED671CF3}" srcOrd="7" destOrd="0" presId="urn:microsoft.com/office/officeart/2005/8/layout/radial1"/>
    <dgm:cxn modelId="{C585DE32-17F3-476C-839B-E6ACE10A03CB}" type="presParOf" srcId="{ADF1D8CF-487A-4ADB-8FAD-F8F3ED671CF3}" destId="{1D798A6C-548C-4F56-B3CF-A4751AE605C5}" srcOrd="0" destOrd="0" presId="urn:microsoft.com/office/officeart/2005/8/layout/radial1"/>
    <dgm:cxn modelId="{4A6874B0-04A5-41FC-944A-C7A4536ACF78}" type="presParOf" srcId="{34F692E7-F049-42B6-9434-78C51FC392C8}" destId="{0849DA1F-FD16-462B-9E38-F5E7B81250EB}" srcOrd="8" destOrd="0" presId="urn:microsoft.com/office/officeart/2005/8/layout/radial1"/>
    <dgm:cxn modelId="{71A72D10-4FC1-4BD3-9329-FBA483CF9BD0}" type="presParOf" srcId="{34F692E7-F049-42B6-9434-78C51FC392C8}" destId="{5BF5AC42-D55C-4E70-BAC4-065FB9A93492}" srcOrd="9" destOrd="0" presId="urn:microsoft.com/office/officeart/2005/8/layout/radial1"/>
    <dgm:cxn modelId="{5C54C941-C2CB-4A70-9089-8CD3615CF680}" type="presParOf" srcId="{5BF5AC42-D55C-4E70-BAC4-065FB9A93492}" destId="{083A59E1-66F9-4509-9C43-62D98B27A3D6}" srcOrd="0" destOrd="0" presId="urn:microsoft.com/office/officeart/2005/8/layout/radial1"/>
    <dgm:cxn modelId="{1211C1E7-DC4C-4F45-80CC-61BB53126AFE}" type="presParOf" srcId="{34F692E7-F049-42B6-9434-78C51FC392C8}" destId="{28302318-E2A7-4C7A-A5DA-39D1D67897E6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3D3D77-189D-4063-BDAF-436DCA0AC3CB}">
      <dsp:nvSpPr>
        <dsp:cNvPr id="0" name=""/>
        <dsp:cNvSpPr/>
      </dsp:nvSpPr>
      <dsp:spPr>
        <a:xfrm>
          <a:off x="4539774" y="167975"/>
          <a:ext cx="2847366" cy="1115761"/>
        </a:xfrm>
        <a:prstGeom prst="ellipse">
          <a:avLst/>
        </a:prstGeom>
        <a:solidFill>
          <a:srgbClr val="B71E42"/>
        </a:soli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с детьми</a:t>
          </a:r>
        </a:p>
      </dsp:txBody>
      <dsp:txXfrm>
        <a:off x="4956761" y="331374"/>
        <a:ext cx="2013392" cy="788963"/>
      </dsp:txXfrm>
    </dsp:sp>
    <dsp:sp modelId="{AF886698-24ED-4C5C-9ED2-F8C7FCCE8594}">
      <dsp:nvSpPr>
        <dsp:cNvPr id="0" name=""/>
        <dsp:cNvSpPr/>
      </dsp:nvSpPr>
      <dsp:spPr>
        <a:xfrm rot="9920941">
          <a:off x="4343201" y="1081540"/>
          <a:ext cx="443153" cy="19947"/>
        </a:xfrm>
        <a:custGeom>
          <a:avLst/>
          <a:gdLst/>
          <a:ahLst/>
          <a:cxnLst/>
          <a:rect l="0" t="0" r="0" b="0"/>
          <a:pathLst>
            <a:path>
              <a:moveTo>
                <a:pt x="0" y="9973"/>
              </a:moveTo>
              <a:lnTo>
                <a:pt x="443153" y="99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4553699" y="1080435"/>
        <a:ext cx="22157" cy="22157"/>
      </dsp:txXfrm>
    </dsp:sp>
    <dsp:sp modelId="{7A97DDD2-B064-46A9-9CA6-B3509DD9E27C}">
      <dsp:nvSpPr>
        <dsp:cNvPr id="0" name=""/>
        <dsp:cNvSpPr/>
      </dsp:nvSpPr>
      <dsp:spPr>
        <a:xfrm>
          <a:off x="206576" y="56732"/>
          <a:ext cx="4259847" cy="323464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Определить склонности и способности ребенка к изучению математики и предметов естественно-научного цикла</a:t>
          </a:r>
        </a:p>
      </dsp:txBody>
      <dsp:txXfrm>
        <a:off x="830416" y="530434"/>
        <a:ext cx="3012167" cy="2287239"/>
      </dsp:txXfrm>
    </dsp:sp>
    <dsp:sp modelId="{139EF944-8281-4161-9203-1A162B055DA1}">
      <dsp:nvSpPr>
        <dsp:cNvPr id="0" name=""/>
        <dsp:cNvSpPr/>
      </dsp:nvSpPr>
      <dsp:spPr>
        <a:xfrm rot="718756">
          <a:off x="7210850" y="1024821"/>
          <a:ext cx="417281" cy="19947"/>
        </a:xfrm>
        <a:custGeom>
          <a:avLst/>
          <a:gdLst/>
          <a:ahLst/>
          <a:cxnLst/>
          <a:rect l="0" t="0" r="0" b="0"/>
          <a:pathLst>
            <a:path>
              <a:moveTo>
                <a:pt x="0" y="9973"/>
              </a:moveTo>
              <a:lnTo>
                <a:pt x="417281" y="99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7409059" y="1024363"/>
        <a:ext cx="20864" cy="20864"/>
      </dsp:txXfrm>
    </dsp:sp>
    <dsp:sp modelId="{3B80A815-25DC-4964-98E4-A925E00C3419}">
      <dsp:nvSpPr>
        <dsp:cNvPr id="0" name=""/>
        <dsp:cNvSpPr/>
      </dsp:nvSpPr>
      <dsp:spPr>
        <a:xfrm>
          <a:off x="7436472" y="504979"/>
          <a:ext cx="4182371" cy="19542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Пробудить в ребенке интерес к техническому образованию</a:t>
          </a:r>
        </a:p>
      </dsp:txBody>
      <dsp:txXfrm>
        <a:off x="8048966" y="791172"/>
        <a:ext cx="2957383" cy="1381861"/>
      </dsp:txXfrm>
    </dsp:sp>
    <dsp:sp modelId="{A640E2AA-1E76-4883-B59C-FFA174CE4DF5}">
      <dsp:nvSpPr>
        <dsp:cNvPr id="0" name=""/>
        <dsp:cNvSpPr/>
      </dsp:nvSpPr>
      <dsp:spPr>
        <a:xfrm rot="5058130">
          <a:off x="5732271" y="1590183"/>
          <a:ext cx="636839" cy="19947"/>
        </a:xfrm>
        <a:custGeom>
          <a:avLst/>
          <a:gdLst/>
          <a:ahLst/>
          <a:cxnLst/>
          <a:rect l="0" t="0" r="0" b="0"/>
          <a:pathLst>
            <a:path>
              <a:moveTo>
                <a:pt x="0" y="9973"/>
              </a:moveTo>
              <a:lnTo>
                <a:pt x="636839" y="99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6034769" y="1584236"/>
        <a:ext cx="31841" cy="31841"/>
      </dsp:txXfrm>
    </dsp:sp>
    <dsp:sp modelId="{73DE8085-9003-414B-9C9C-F1845CA40F3A}">
      <dsp:nvSpPr>
        <dsp:cNvPr id="0" name=""/>
        <dsp:cNvSpPr/>
      </dsp:nvSpPr>
      <dsp:spPr>
        <a:xfrm>
          <a:off x="4301932" y="1916029"/>
          <a:ext cx="3736455" cy="17630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Развивать творческую индивидуальность детей</a:t>
          </a:r>
        </a:p>
      </dsp:txBody>
      <dsp:txXfrm>
        <a:off x="4849123" y="2174219"/>
        <a:ext cx="2642073" cy="1246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1E437-0251-43C0-9D94-4F7ED76F7072}">
      <dsp:nvSpPr>
        <dsp:cNvPr id="0" name=""/>
        <dsp:cNvSpPr/>
      </dsp:nvSpPr>
      <dsp:spPr>
        <a:xfrm>
          <a:off x="2242086" y="1101165"/>
          <a:ext cx="2545922" cy="12613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Тема «Цыпленок»</a:t>
          </a:r>
        </a:p>
      </dsp:txBody>
      <dsp:txXfrm>
        <a:off x="2614928" y="1285886"/>
        <a:ext cx="1800238" cy="891914"/>
      </dsp:txXfrm>
    </dsp:sp>
    <dsp:sp modelId="{7055537F-0C2B-4C06-B3F5-4989ED71B11A}">
      <dsp:nvSpPr>
        <dsp:cNvPr id="0" name=""/>
        <dsp:cNvSpPr/>
      </dsp:nvSpPr>
      <dsp:spPr>
        <a:xfrm rot="19917969">
          <a:off x="4370532" y="1207476"/>
          <a:ext cx="198585" cy="31960"/>
        </a:xfrm>
        <a:custGeom>
          <a:avLst/>
          <a:gdLst/>
          <a:ahLst/>
          <a:cxnLst/>
          <a:rect l="0" t="0" r="0" b="0"/>
          <a:pathLst>
            <a:path>
              <a:moveTo>
                <a:pt x="0" y="15980"/>
              </a:moveTo>
              <a:lnTo>
                <a:pt x="198585" y="1598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464860" y="1218491"/>
        <a:ext cx="9929" cy="9929"/>
      </dsp:txXfrm>
    </dsp:sp>
    <dsp:sp modelId="{3F6BCB25-3B71-4B70-B327-B12A61D9AC36}">
      <dsp:nvSpPr>
        <dsp:cNvPr id="0" name=""/>
        <dsp:cNvSpPr/>
      </dsp:nvSpPr>
      <dsp:spPr>
        <a:xfrm>
          <a:off x="4187361" y="93629"/>
          <a:ext cx="2439778" cy="12613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Работа с карточками </a:t>
          </a:r>
        </a:p>
      </dsp:txBody>
      <dsp:txXfrm>
        <a:off x="4544658" y="278350"/>
        <a:ext cx="1725184" cy="891914"/>
      </dsp:txXfrm>
    </dsp:sp>
    <dsp:sp modelId="{3A1936D7-2FBD-477B-A32E-D9654C19A627}">
      <dsp:nvSpPr>
        <dsp:cNvPr id="0" name=""/>
        <dsp:cNvSpPr/>
      </dsp:nvSpPr>
      <dsp:spPr>
        <a:xfrm rot="1288551">
          <a:off x="4502122" y="2159791"/>
          <a:ext cx="282588" cy="31960"/>
        </a:xfrm>
        <a:custGeom>
          <a:avLst/>
          <a:gdLst/>
          <a:ahLst/>
          <a:cxnLst/>
          <a:rect l="0" t="0" r="0" b="0"/>
          <a:pathLst>
            <a:path>
              <a:moveTo>
                <a:pt x="0" y="15980"/>
              </a:moveTo>
              <a:lnTo>
                <a:pt x="282588" y="1598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636352" y="2168706"/>
        <a:ext cx="14129" cy="14129"/>
      </dsp:txXfrm>
    </dsp:sp>
    <dsp:sp modelId="{2F633389-C85A-401B-8C81-428636E4BF78}">
      <dsp:nvSpPr>
        <dsp:cNvPr id="0" name=""/>
        <dsp:cNvSpPr/>
      </dsp:nvSpPr>
      <dsp:spPr>
        <a:xfrm>
          <a:off x="4484741" y="1994022"/>
          <a:ext cx="2599517" cy="12613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Дидактическая игра</a:t>
          </a:r>
        </a:p>
      </dsp:txBody>
      <dsp:txXfrm>
        <a:off x="4865431" y="2178743"/>
        <a:ext cx="1838137" cy="891914"/>
      </dsp:txXfrm>
    </dsp:sp>
    <dsp:sp modelId="{AC832E1F-73F8-4C30-A052-676E7C578482}">
      <dsp:nvSpPr>
        <dsp:cNvPr id="0" name=""/>
        <dsp:cNvSpPr/>
      </dsp:nvSpPr>
      <dsp:spPr>
        <a:xfrm rot="9833555">
          <a:off x="2113183" y="2076197"/>
          <a:ext cx="308131" cy="31960"/>
        </a:xfrm>
        <a:custGeom>
          <a:avLst/>
          <a:gdLst/>
          <a:ahLst/>
          <a:cxnLst/>
          <a:rect l="0" t="0" r="0" b="0"/>
          <a:pathLst>
            <a:path>
              <a:moveTo>
                <a:pt x="0" y="15980"/>
              </a:moveTo>
              <a:lnTo>
                <a:pt x="308131" y="1598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2259545" y="2084474"/>
        <a:ext cx="15406" cy="15406"/>
      </dsp:txXfrm>
    </dsp:sp>
    <dsp:sp modelId="{46BB9564-BBB1-4DE7-9839-04E3628F592A}">
      <dsp:nvSpPr>
        <dsp:cNvPr id="0" name=""/>
        <dsp:cNvSpPr/>
      </dsp:nvSpPr>
      <dsp:spPr>
        <a:xfrm>
          <a:off x="148370" y="1794039"/>
          <a:ext cx="2077441" cy="12201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Составление рассказа</a:t>
          </a:r>
        </a:p>
      </dsp:txBody>
      <dsp:txXfrm>
        <a:off x="452604" y="1972722"/>
        <a:ext cx="1468973" cy="862756"/>
      </dsp:txXfrm>
    </dsp:sp>
    <dsp:sp modelId="{ADF1D8CF-487A-4ADB-8FAD-F8F3ED671CF3}">
      <dsp:nvSpPr>
        <dsp:cNvPr id="0" name=""/>
        <dsp:cNvSpPr/>
      </dsp:nvSpPr>
      <dsp:spPr>
        <a:xfrm rot="6009300">
          <a:off x="3160243" y="2546813"/>
          <a:ext cx="411932" cy="31960"/>
        </a:xfrm>
        <a:custGeom>
          <a:avLst/>
          <a:gdLst/>
          <a:ahLst/>
          <a:cxnLst/>
          <a:rect l="0" t="0" r="0" b="0"/>
          <a:pathLst>
            <a:path>
              <a:moveTo>
                <a:pt x="0" y="15980"/>
              </a:moveTo>
              <a:lnTo>
                <a:pt x="411932" y="1598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355911" y="2552495"/>
        <a:ext cx="20596" cy="20596"/>
      </dsp:txXfrm>
    </dsp:sp>
    <dsp:sp modelId="{0849DA1F-FD16-462B-9E38-F5E7B81250EB}">
      <dsp:nvSpPr>
        <dsp:cNvPr id="0" name=""/>
        <dsp:cNvSpPr/>
      </dsp:nvSpPr>
      <dsp:spPr>
        <a:xfrm>
          <a:off x="1476475" y="2763269"/>
          <a:ext cx="3439555" cy="1496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Конструирование из геометрических фигур</a:t>
          </a:r>
        </a:p>
      </dsp:txBody>
      <dsp:txXfrm>
        <a:off x="1980186" y="2982465"/>
        <a:ext cx="2432133" cy="1058371"/>
      </dsp:txXfrm>
    </dsp:sp>
    <dsp:sp modelId="{5BF5AC42-D55C-4E70-BAC4-065FB9A93492}">
      <dsp:nvSpPr>
        <dsp:cNvPr id="0" name=""/>
        <dsp:cNvSpPr/>
      </dsp:nvSpPr>
      <dsp:spPr>
        <a:xfrm rot="12317330">
          <a:off x="2179013" y="1187562"/>
          <a:ext cx="435678" cy="31960"/>
        </a:xfrm>
        <a:custGeom>
          <a:avLst/>
          <a:gdLst/>
          <a:ahLst/>
          <a:cxnLst/>
          <a:rect l="0" t="0" r="0" b="0"/>
          <a:pathLst>
            <a:path>
              <a:moveTo>
                <a:pt x="0" y="15980"/>
              </a:moveTo>
              <a:lnTo>
                <a:pt x="435678" y="1598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2385960" y="1192650"/>
        <a:ext cx="21783" cy="21783"/>
      </dsp:txXfrm>
    </dsp:sp>
    <dsp:sp modelId="{28302318-E2A7-4C7A-A5DA-39D1D67897E6}">
      <dsp:nvSpPr>
        <dsp:cNvPr id="0" name=""/>
        <dsp:cNvSpPr/>
      </dsp:nvSpPr>
      <dsp:spPr>
        <a:xfrm>
          <a:off x="173551" y="67443"/>
          <a:ext cx="2307071" cy="12613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Беседа о персонаже</a:t>
          </a:r>
        </a:p>
      </dsp:txBody>
      <dsp:txXfrm>
        <a:off x="511414" y="252164"/>
        <a:ext cx="1631345" cy="8919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9C598A0-6389-4FD0-A026-3AC0926C56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185631D-31E2-4332-B315-61BF10A509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2460A-72C2-479A-824B-679D81ADC588}" type="datetimeFigureOut">
              <a:rPr lang="ru-RU" smtClean="0"/>
              <a:t>чт 21.10.21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3E1C65D-4A71-47AF-BD76-FABBAD42A7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93BB66C-7ABE-4C2A-84D7-AE05BA407A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539DD-A92B-4F1C-BC38-2E7C8B88C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3286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65A44-E243-40BB-AAED-976B10DE93EF}" type="datetimeFigureOut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C0BD4-A34C-469F-B9A9-E8F46BC93518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0767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C0BD4-A34C-469F-B9A9-E8F46BC93518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33769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C0BD4-A34C-469F-B9A9-E8F46BC93518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74536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C0BD4-A34C-469F-B9A9-E8F46BC93518}" type="slidenum">
              <a:rPr lang="ru-RU" noProof="0" smtClean="0"/>
              <a:t>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24535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C0BD4-A34C-469F-B9A9-E8F46BC93518}" type="slidenum">
              <a:rPr lang="ru-RU" noProof="0" smtClean="0"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79174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C0BD4-A34C-469F-B9A9-E8F46BC93518}" type="slidenum">
              <a:rPr lang="ru-RU" noProof="0" smtClean="0"/>
              <a:t>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22288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C0BD4-A34C-469F-B9A9-E8F46BC93518}" type="slidenum">
              <a:rPr lang="ru-RU" noProof="0" smtClean="0"/>
              <a:t>7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39443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777464" y="802298"/>
            <a:ext cx="8637073" cy="2541431"/>
          </a:xfrm>
        </p:spPr>
        <p:txBody>
          <a:bodyPr bIns="0" rtlCol="0" anchor="b">
            <a:normAutofit/>
          </a:bodyPr>
          <a:lstStyle>
            <a:lvl1pPr algn="l">
              <a:defRPr sz="6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777464" y="3531204"/>
            <a:ext cx="8637072" cy="977621"/>
          </a:xfrm>
        </p:spPr>
        <p:txBody>
          <a:bodyPr tIns="91440" bIns="91440" rtlCol="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13821" y="6370429"/>
            <a:ext cx="3500715" cy="309201"/>
          </a:xfrm>
        </p:spPr>
        <p:txBody>
          <a:bodyPr rtlCol="0"/>
          <a:lstStyle/>
          <a:p>
            <a:pPr rtl="0"/>
            <a:fld id="{C881DD58-6110-42C7-9604-3E312D6C2D3B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77464" y="6370430"/>
            <a:ext cx="4973915" cy="309201"/>
          </a:xfrm>
        </p:spPr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777464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400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Прямоугольник 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Прямоугольник 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rtlCol="0" anchor="b">
            <a:normAutofit/>
          </a:bodyPr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 rtlCol="0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236069" y="6332578"/>
            <a:ext cx="4315852" cy="320123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fld id="{E25D7ED9-15E8-456B-9043-13ADF8AB79D7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447382" y="6332578"/>
            <a:ext cx="5541004" cy="320931"/>
          </a:xfrm>
        </p:spPr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58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 anchor="t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425941-3DD5-41F9-B09F-193FEF772587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414FF1F-6558-4E39-87DB-276E44F54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5688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887950"/>
          </a:xfrm>
        </p:spPr>
        <p:txBody>
          <a:bodyPr rtlCol="0" anchor="b">
            <a:normAutofit/>
          </a:bodyPr>
          <a:lstStyle>
            <a:lvl1pPr algn="l"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780777" y="3806195"/>
            <a:ext cx="8630446" cy="1012929"/>
          </a:xfrm>
        </p:spPr>
        <p:txBody>
          <a:bodyPr tIns="91440" rtlCol="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F17DB92-4810-4389-89B2-054F933E2F5F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780777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013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1292239" y="2161853"/>
            <a:ext cx="4645152" cy="3448595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58679" y="2168318"/>
            <a:ext cx="4645152" cy="3441520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5D4091-5C1E-4C09-A3E2-A3F3BCA87B79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715607D-9DE2-4687-AAF8-EF2427252A90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2F96D46B-C1B8-46AB-87DF-61A8058B1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7775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287315" y="1950795"/>
            <a:ext cx="4645152" cy="801943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7315" y="2755515"/>
            <a:ext cx="4645152" cy="2644457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252486" y="1954249"/>
            <a:ext cx="4645152" cy="802237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252486" y="2752737"/>
            <a:ext cx="4645152" cy="263737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92D991-7089-4DC2-9503-CA5EF086B634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C384AA55-1960-47F4-BA3C-E97A6F2D0B19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09471694-1220-4CFC-A31F-622E5D3DE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98174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FA3EBBD-1E81-4456-8129-DF67B1ED666B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FFB55B52-B62C-4800-AAC1-B15AF2FE1F45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DF0054B-B64C-418E-A1B8-428EE4A1D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5395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8F58C0-F6AD-4BCB-A6F5-F9E7791A3837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</p:spTree>
    <p:extLst>
      <p:ext uri="{BB962C8B-B14F-4D97-AF65-F5344CB8AC3E}">
        <p14:creationId xmlns:p14="http://schemas.microsoft.com/office/powerpoint/2010/main" val="377124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5246" y="1645522"/>
            <a:ext cx="5807176" cy="3840852"/>
          </a:xfrm>
        </p:spPr>
        <p:txBody>
          <a:bodyPr rtlCol="0" anchor="ctr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290909" y="1645522"/>
            <a:ext cx="3600000" cy="3836725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8477DC9-5435-44D0-95AB-3C3F83189E16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6CC09F73-0AD6-4A1E-A331-75A00B808982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1B74F78C-6D32-47C3-ABB2-6E7092A9C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281653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и галерея ">
    <p:bg bwMode="ltGray">
      <p:bgPr>
        <a:blipFill dpi="0" rotWithShape="1">
          <a:blip r:embed="rId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0394" y="3128470"/>
            <a:ext cx="3024000" cy="1906565"/>
          </a:xfrm>
        </p:spPr>
        <p:txBody>
          <a:bodyPr rtlCol="0" anchor="ctr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73638" y="5144980"/>
            <a:ext cx="3036438" cy="807405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844E216-DE60-44BD-B2E6-80ABE805C558}" type="datetime1">
              <a:rPr lang="ru-RU" noProof="0" smtClean="0"/>
              <a:t>чт 21.10.21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6CC09F73-0AD6-4A1E-A331-75A00B808982}"/>
              </a:ext>
            </a:extLst>
          </p:cNvPr>
          <p:cNvCxnSpPr/>
          <p:nvPr userDrawn="1"/>
        </p:nvCxnSpPr>
        <p:spPr>
          <a:xfrm>
            <a:off x="1292239" y="1486603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Объект 2">
            <a:extLst>
              <a:ext uri="{FF2B5EF4-FFF2-40B4-BE49-F238E27FC236}">
                <a16:creationId xmlns:a16="http://schemas.microsoft.com/office/drawing/2014/main" id="{9DE9A20D-024F-4A17-9B20-526AA403725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602108" y="3128470"/>
            <a:ext cx="3024000" cy="1906565"/>
          </a:xfrm>
        </p:spPr>
        <p:txBody>
          <a:bodyPr rtlCol="0" anchor="ctr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0" name="Объект 2">
            <a:extLst>
              <a:ext uri="{FF2B5EF4-FFF2-40B4-BE49-F238E27FC236}">
                <a16:creationId xmlns:a16="http://schemas.microsoft.com/office/drawing/2014/main" id="{37D8F60F-F9DD-4AAC-BF28-C004CCDF2D6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873638" y="3128470"/>
            <a:ext cx="3024000" cy="1906565"/>
          </a:xfrm>
        </p:spPr>
        <p:txBody>
          <a:bodyPr rtlCol="0" anchor="ctr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1" name="Текст 3">
            <a:extLst>
              <a:ext uri="{FF2B5EF4-FFF2-40B4-BE49-F238E27FC236}">
                <a16:creationId xmlns:a16="http://schemas.microsoft.com/office/drawing/2014/main" id="{8F09FDD8-5B1C-4AAA-8EEC-0A77C9E477D1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4595889" y="5144979"/>
            <a:ext cx="3036438" cy="807405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Текст 3">
            <a:extLst>
              <a:ext uri="{FF2B5EF4-FFF2-40B4-BE49-F238E27FC236}">
                <a16:creationId xmlns:a16="http://schemas.microsoft.com/office/drawing/2014/main" id="{E6DF0B7E-E17E-4875-966D-4DE67F755B71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1306587" y="5144978"/>
            <a:ext cx="3036438" cy="807405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5685D963-B130-47E9-AFCC-AEBED2B1155B}"/>
              </a:ext>
            </a:extLst>
          </p:cNvPr>
          <p:cNvCxnSpPr>
            <a:cxnSpLocks/>
          </p:cNvCxnSpPr>
          <p:nvPr userDrawn="1"/>
        </p:nvCxnSpPr>
        <p:spPr>
          <a:xfrm>
            <a:off x="4484077" y="5144977"/>
            <a:ext cx="0" cy="864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2FA9B6CF-713A-4942-BE35-A61AFCDDFD3D}"/>
              </a:ext>
            </a:extLst>
          </p:cNvPr>
          <p:cNvCxnSpPr>
            <a:cxnSpLocks/>
          </p:cNvCxnSpPr>
          <p:nvPr userDrawn="1"/>
        </p:nvCxnSpPr>
        <p:spPr>
          <a:xfrm>
            <a:off x="7757747" y="5144977"/>
            <a:ext cx="0" cy="8640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Текст 18">
            <a:extLst>
              <a:ext uri="{FF2B5EF4-FFF2-40B4-BE49-F238E27FC236}">
                <a16:creationId xmlns:a16="http://schemas.microsoft.com/office/drawing/2014/main" id="{93809A32-C7A4-4739-994B-BE492F855A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0908" y="1617663"/>
            <a:ext cx="9618391" cy="1336675"/>
          </a:xfrm>
        </p:spPr>
        <p:txBody>
          <a:bodyPr rtlCol="0">
            <a:no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2C1ABD52-D5FE-4FC2-8449-5DA0E5285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4270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2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294363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4363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96923" y="6340793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rtl="0"/>
            <a:fld id="{93AEF0B6-B9A8-40AE-A0DD-96A547ABA25B}" type="datetime1">
              <a:rPr lang="ru-RU" noProof="0" smtClean="0"/>
              <a:t>чт 21.10.21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94364" y="6339730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Добавьте здесь нижний колонтитул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58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6" r:id="rId9"/>
    <p:sldLayoutId id="2147483693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8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9.sv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ru-ru/article/&#1056;&#1077;&#1076;&#1072;&#1082;&#1090;&#1080;&#1088;&#1086;&#1074;&#1072;&#1085;&#1080;&#1077;-&#1087;&#1088;&#1077;&#1079;&#1077;&#1085;&#1090;&#1072;&#1094;&#1080;&#1080;-&#1091;&#1095;&#1077;&#1073;&#1085;&#1086;&#1075;&#1086;-&#1079;&#1072;&#1074;&#1077;&#1076;&#1077;&#1085;&#1080;&#1103;-44445997-6769-4d44-8b30-f9e3050adbfb?omkt=ru-RU&amp;ui=ru-RU&amp;rs=ru-RU&amp;ad=R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3" cstate="email">
            <a:alphaModFix amt="4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CA56C-7A25-4BD4-AA72-5256E68BE4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algn="ctr"/>
            <a:r>
              <a:rPr lang="ru-RU" sz="3200" b="1" dirty="0"/>
              <a:t>Использование возможностей конструирования в начальной образовательной деятельности в детском саду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BCF363-1123-45B1-8A9A-ABCDA40EF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575164"/>
            <a:ext cx="10858500" cy="1101431"/>
          </a:xfrm>
        </p:spPr>
        <p:txBody>
          <a:bodyPr rtlCol="0">
            <a:normAutofit fontScale="92500" lnSpcReduction="10000"/>
          </a:bodyPr>
          <a:lstStyle/>
          <a:p>
            <a:pPr algn="r"/>
            <a:r>
              <a:rPr lang="ru-RU" sz="2400" b="1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Материалы подготовила воспитатель </a:t>
            </a:r>
            <a:r>
              <a:rPr lang="ru-RU" sz="2400" b="1" dirty="0" err="1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вКК</a:t>
            </a:r>
            <a:r>
              <a:rPr lang="ru-RU" sz="2400" b="1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r" rtl="0"/>
            <a:r>
              <a:rPr lang="ru-RU" sz="2400" b="1" dirty="0" err="1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Гребенкина</a:t>
            </a:r>
            <a:r>
              <a:rPr lang="ru-RU" sz="2400" b="1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ирина</a:t>
            </a:r>
            <a:r>
              <a:rPr lang="ru-RU" sz="2400" b="1" dirty="0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анатольевна</a:t>
            </a:r>
            <a:endParaRPr lang="ru-RU" sz="2400" b="1" dirty="0">
              <a:solidFill>
                <a:srgbClr val="0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0"/>
            <a:endParaRPr lang="ru-RU" sz="2400" dirty="0"/>
          </a:p>
        </p:txBody>
      </p:sp>
      <p:pic>
        <p:nvPicPr>
          <p:cNvPr id="5" name="Графический объект 4" descr="Мозг в голове">
            <a:extLst>
              <a:ext uri="{FF2B5EF4-FFF2-40B4-BE49-F238E27FC236}">
                <a16:creationId xmlns:a16="http://schemas.microsoft.com/office/drawing/2014/main" id="{D011E263-3212-4780-A140-E652B108BD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14536" y="2135164"/>
            <a:ext cx="1440000" cy="144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63800" y="155967"/>
            <a:ext cx="84455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Муниципальное автономное дошкольное образовательное учреждение «Детский сад «Колобок» городского округа </a:t>
            </a:r>
            <a:r>
              <a:rPr lang="ru-RU" sz="2000" b="1" dirty="0" err="1"/>
              <a:t>Рефтинский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08482" y="5192059"/>
            <a:ext cx="3175036" cy="424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/>
              <a:t>пос. </a:t>
            </a:r>
            <a:r>
              <a:rPr lang="ru-RU" sz="2000" b="1" dirty="0" err="1"/>
              <a:t>Рефтинский</a:t>
            </a:r>
            <a:r>
              <a:rPr lang="ru-RU" sz="2000" b="1" dirty="0"/>
              <a:t> 2021 </a:t>
            </a:r>
          </a:p>
        </p:txBody>
      </p:sp>
    </p:spTree>
    <p:extLst>
      <p:ext uri="{BB962C8B-B14F-4D97-AF65-F5344CB8AC3E}">
        <p14:creationId xmlns:p14="http://schemas.microsoft.com/office/powerpoint/2010/main" val="410429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73BBF8C3-B4E1-45A8-9B34-46489F777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7037" y="2033839"/>
            <a:ext cx="9603275" cy="345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Последовательность действий:</a:t>
            </a:r>
          </a:p>
          <a:p>
            <a:r>
              <a:rPr lang="ru-RU" sz="2400" b="1" dirty="0"/>
              <a:t>введение в игровую ситуацию;</a:t>
            </a:r>
          </a:p>
          <a:p>
            <a:r>
              <a:rPr lang="ru-RU" sz="2400" b="1" dirty="0"/>
              <a:t> непосредственное конструирование из предлагаемого материала;</a:t>
            </a:r>
          </a:p>
          <a:p>
            <a:r>
              <a:rPr lang="ru-RU" sz="2400" b="1" dirty="0"/>
              <a:t>решение образовательных задач по формированию элементарных математических представлений.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63165A4-F5A6-43F4-8BAB-5FF8026AC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154" y="134563"/>
            <a:ext cx="11353045" cy="1049235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Использование возможностей конструирования на занятиях по формированию элементарных математических представлений</a:t>
            </a:r>
          </a:p>
        </p:txBody>
      </p:sp>
    </p:spTree>
    <p:extLst>
      <p:ext uri="{BB962C8B-B14F-4D97-AF65-F5344CB8AC3E}">
        <p14:creationId xmlns:p14="http://schemas.microsoft.com/office/powerpoint/2010/main" val="903563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73BBF8C3-B4E1-45A8-9B34-46489F777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9624"/>
            <a:ext cx="10257576" cy="4445251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800" b="1" dirty="0"/>
              <a:t>«Количество и счет»</a:t>
            </a:r>
          </a:p>
          <a:p>
            <a:r>
              <a:rPr lang="ru-RU" sz="3800" dirty="0"/>
              <a:t>Игровая ситуация: «Строительство башни для царицы Математики».</a:t>
            </a:r>
          </a:p>
          <a:p>
            <a:r>
              <a:rPr lang="ru-RU" sz="3800" dirty="0"/>
              <a:t>Материал: блоки конструктора LEGO с изображением цифр до 5 и соответствующее количество простых блоков.</a:t>
            </a:r>
          </a:p>
          <a:p>
            <a:r>
              <a:rPr lang="ru-RU" sz="3800" dirty="0"/>
              <a:t>Выполнение задания. Педагог предлагает детям из общего множества блоков выбрать те, на которых изображены цифры. По порядку разложить блоки и построить из них башню для царицы Математики. После того, как дети выполнили конструирование, педагог задает вопросы. (Например: сколько этажей у башни? Какая цифра живет на этаже?).</a:t>
            </a:r>
          </a:p>
          <a:p>
            <a:pPr marL="0" indent="0">
              <a:buNone/>
            </a:pPr>
            <a:endParaRPr lang="ru-RU" sz="2400" b="1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63165A4-F5A6-43F4-8BAB-5FF8026AC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154" y="134563"/>
            <a:ext cx="11353045" cy="1049235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Использование возможностей конструирования на занятиях по формированию элементарных математических представлений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6DA4E1-431B-4E24-B521-5057D318E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1116" y="1542808"/>
            <a:ext cx="2046083" cy="230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437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73BBF8C3-B4E1-45A8-9B34-46489F777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09" y="1475715"/>
            <a:ext cx="9771780" cy="444525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/>
              <a:t>«Форма»</a:t>
            </a:r>
          </a:p>
          <a:p>
            <a:r>
              <a:rPr lang="ru-RU" sz="2400" dirty="0"/>
              <a:t>Игровая ситуация: «Домик для зверей».</a:t>
            </a:r>
          </a:p>
          <a:p>
            <a:r>
              <a:rPr lang="ru-RU" sz="2400" dirty="0"/>
              <a:t>Материал: детали магнитного конструктора (треугольник, трапеция, 2 квадрата, изображения зверей: зайка, ежик, лисичка, белочка).</a:t>
            </a:r>
          </a:p>
          <a:p>
            <a:r>
              <a:rPr lang="ru-RU" sz="2400" dirty="0"/>
              <a:t>Выполнение задания. Педагог просит назвать зверей на доске, затем объясняет, что они замерзли. Предлагает построить для них домик по образцу. Каждого из зверей поселить в свою «квартирку», а именно зайка и ежик - квадрат, лисичка - трапеция, белочка - треугольник. </a:t>
            </a:r>
          </a:p>
          <a:p>
            <a:endParaRPr lang="ru-RU" sz="2400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63165A4-F5A6-43F4-8BAB-5FF8026AC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154" y="134563"/>
            <a:ext cx="11353045" cy="1049235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Использование возможностей конструирования на занятиях по формированию элементарных математических представлений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78C30D0-8D46-4389-89C8-BE64815A1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5689" y="3429000"/>
            <a:ext cx="2033939" cy="209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143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CB25DBA3-4F55-457E-9E57-DF28C25D0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16" y="1674891"/>
            <a:ext cx="11525061" cy="42641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/>
              <a:t>«Ориентировка в пространстве»</a:t>
            </a:r>
          </a:p>
          <a:p>
            <a:r>
              <a:rPr lang="ru-RU" sz="2400" dirty="0"/>
              <a:t>Игровая ситуация: «На улице».</a:t>
            </a:r>
          </a:p>
          <a:p>
            <a:r>
              <a:rPr lang="ru-RU" sz="2400" dirty="0"/>
              <a:t>Материал: деревянные кубики разных цветов.</a:t>
            </a:r>
          </a:p>
          <a:p>
            <a:r>
              <a:rPr lang="ru-RU" sz="2400" dirty="0"/>
              <a:t>Выполнение задания. Активизация знаний детей о городе и улицах. В завершении педагог предлагает детям построить улицу по заданным условиям (где находится детский сад). Сначала строится модель детского сада, затем здание справа и слева. Например: детский сад, справа от него 1- этажный магазин, слева от него 5-этажный дом.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A6FA555-AEEC-4586-B734-3099C7774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247" y="88923"/>
            <a:ext cx="10626034" cy="1049235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Использование возможностей конструирования на занятиях по развитию пространственных представлений 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B2CBA2-C982-4BE9-A4D9-0609229CAD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709" y="1674891"/>
            <a:ext cx="2207846" cy="173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27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CB25DBA3-4F55-457E-9E57-DF28C25D0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016" y="1674891"/>
            <a:ext cx="11525061" cy="42641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/>
              <a:t>«Ориентировка в пространстве»</a:t>
            </a:r>
          </a:p>
          <a:p>
            <a:r>
              <a:rPr lang="ru-RU" sz="2400" dirty="0"/>
              <a:t>Игровая ситуация: «На улице».</a:t>
            </a:r>
          </a:p>
          <a:p>
            <a:r>
              <a:rPr lang="ru-RU" sz="2400" dirty="0"/>
              <a:t>Материал: деревянные кубики разных цветов.</a:t>
            </a:r>
          </a:p>
          <a:p>
            <a:r>
              <a:rPr lang="ru-RU" sz="2400" dirty="0"/>
              <a:t>Выполнение задания. Активизация знаний детей о городе и улицах. В завершении педагог предлагает детям построить улицу по заданным условиям (где находится детский сад). Сначала строится модель детского сада, затем здание справа и слева. Например: детский сад, справа от него 1- этажный магазин, слева от него 5-этажный дом.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A6FA555-AEEC-4586-B734-3099C7774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247" y="88923"/>
            <a:ext cx="10626034" cy="1049235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Использование возможностей конструирования на занятиях по развитию пространственных представлений 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B2CBA2-C982-4BE9-A4D9-0609229CAD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709" y="1674891"/>
            <a:ext cx="2207846" cy="173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25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2079B3CF-64CB-4BCB-B55F-D63CA819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480" y="1723906"/>
            <a:ext cx="10292501" cy="45480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«Учим различать твёрдые и мягкие согласные звуки»</a:t>
            </a:r>
          </a:p>
          <a:p>
            <a:r>
              <a:rPr lang="ru-RU" sz="2400" dirty="0"/>
              <a:t>При знакомстве с согласным звуком даётся его полная характеристика. Для этого нам понадобятся кирпичики синего и зелёного цвета, например: п – </a:t>
            </a:r>
            <a:r>
              <a:rPr lang="ru-RU" sz="2400" dirty="0" err="1"/>
              <a:t>пь</a:t>
            </a:r>
            <a:r>
              <a:rPr lang="ru-RU" sz="2400" dirty="0"/>
              <a:t>, т –</a:t>
            </a:r>
            <a:r>
              <a:rPr lang="ru-RU" sz="2400" dirty="0" err="1"/>
              <a:t>ть</a:t>
            </a:r>
            <a:r>
              <a:rPr lang="ru-RU" sz="2400" dirty="0"/>
              <a:t>. Детям говорим, что п – согласный, твёрдый звук, будем обозначать его ЛЕГО кирпичиком синего цвета. </a:t>
            </a:r>
            <a:r>
              <a:rPr lang="ru-RU" sz="2400" dirty="0" err="1"/>
              <a:t>Пь</a:t>
            </a:r>
            <a:r>
              <a:rPr lang="ru-RU" sz="2400" dirty="0"/>
              <a:t> - согласный, мягкий звук, будем обозначать его ЛЕГО кирпичиком зелёного цвета. </a:t>
            </a:r>
          </a:p>
          <a:p>
            <a:r>
              <a:rPr lang="ru-RU" sz="2400" dirty="0"/>
              <a:t>Строим схемы слов с помощью ЛЕГО кирпичиков. </a:t>
            </a:r>
          </a:p>
          <a:p>
            <a:endParaRPr lang="ru-RU" sz="2800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5481CDD-65D0-43C6-9904-273154BEC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181" y="424274"/>
            <a:ext cx="9603275" cy="104923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Использование возможностей конструирования на занятиях по подготовке к обучению грамоте</a:t>
            </a:r>
            <a:endParaRPr lang="ru-RU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AEAA5CF0-0DC9-4479-8386-7E0010217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2131" y="2659568"/>
            <a:ext cx="960021" cy="96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F681EFEB-48F1-4F6E-9512-B111E7943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3561" y="4555250"/>
            <a:ext cx="1113663" cy="86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336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2079B3CF-64CB-4BCB-B55F-D63CA819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480" y="1723906"/>
            <a:ext cx="10292501" cy="45480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«Сочиняем истории, составляем рассказы»</a:t>
            </a:r>
          </a:p>
          <a:p>
            <a:r>
              <a:rPr lang="ru-RU" sz="2400" dirty="0"/>
              <a:t>Детям предлагается набор Лего и предлагается придумать короткую историю на заданную тему и проиллюстрировать ее с помощью конструктора.</a:t>
            </a:r>
          </a:p>
          <a:p>
            <a:endParaRPr lang="ru-RU" sz="2800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5481CDD-65D0-43C6-9904-273154BEC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181" y="424274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Использование возможностей конструирования на занятиях по развитию речи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28D527-F9C0-4E14-A70E-BE0ADC08D3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963" y="3429000"/>
            <a:ext cx="3384356" cy="225623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A1A18E-0658-40DD-BB16-7E8E30D0EE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654" y="3361726"/>
            <a:ext cx="3220607" cy="232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031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2079B3CF-64CB-4BCB-B55F-D63CA819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75304"/>
            <a:ext cx="9008199" cy="4363770"/>
          </a:xfrm>
        </p:spPr>
        <p:txBody>
          <a:bodyPr>
            <a:normAutofit/>
          </a:bodyPr>
          <a:lstStyle/>
          <a:p>
            <a:r>
              <a:rPr lang="ru-RU" sz="2400" b="1" dirty="0"/>
              <a:t>Конструирование из бросового материла- </a:t>
            </a:r>
            <a:r>
              <a:rPr lang="ru-RU" sz="2400" dirty="0"/>
              <a:t>это отличный способ показать как не выбрасывая, не засоряя природу пластиковыми бутылками, и прочими вещами, можно самостоятельно создать игрушку или полезную для дома вещь. </a:t>
            </a:r>
          </a:p>
          <a:p>
            <a:r>
              <a:rPr lang="ru-RU" sz="2400" b="1" dirty="0"/>
              <a:t>Оригами</a:t>
            </a:r>
            <a:r>
              <a:rPr lang="ru-RU" sz="2400" dirty="0"/>
              <a:t> можно использовать при изучении явлений живой и неживой природы, времен года, животных, растений, птиц, насекомых. Дети с интересом и желанием включаются в создание разнообразных макетов, что позволяет закрепить детям материал по ознакомлению с окружающим и экологии.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5481CDD-65D0-43C6-9904-273154BEC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432" y="243205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Использование возможностей конструирования на занятиях по формированию экологических представлений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C7258ED-FA9D-417E-9C98-F4C5A1B376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6061" y="3757189"/>
            <a:ext cx="3182292" cy="1985057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DD954A9F-E4CF-4665-9F71-1C9F4798B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084" y="1800509"/>
            <a:ext cx="2924269" cy="173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211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3C2C27B-18EA-4F46-B399-E40C5168148F}"/>
              </a:ext>
            </a:extLst>
          </p:cNvPr>
          <p:cNvSpPr/>
          <p:nvPr/>
        </p:nvSpPr>
        <p:spPr>
          <a:xfrm>
            <a:off x="647928" y="536687"/>
            <a:ext cx="9687208" cy="3413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lang="ru-RU" sz="2400" b="1" i="1" dirty="0"/>
              <a:t>Дети должны жить в мире красоты, игры, сказки, музыки, рисунка, фантазии, творчества… от того, как будет чувствовать себя ребёнок, поднимаясь на первую ступеньку лестницы познания, что он будет переживать, зависит весь его дальнейший путь к знаниям.</a:t>
            </a:r>
          </a:p>
          <a:p>
            <a:pPr algn="r" defTabSz="9144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</a:pPr>
            <a:endParaRPr lang="ru-RU" sz="2400" b="1" i="1" dirty="0"/>
          </a:p>
          <a:p>
            <a:pPr algn="ctr" defTabSz="9144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</a:pPr>
            <a:endParaRPr lang="ru-RU" sz="2400" b="1" i="1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4F82DD7-9F1B-4D93-9324-EC92F9881043}"/>
              </a:ext>
            </a:extLst>
          </p:cNvPr>
          <p:cNvSpPr/>
          <p:nvPr/>
        </p:nvSpPr>
        <p:spPr>
          <a:xfrm>
            <a:off x="7707756" y="2967335"/>
            <a:ext cx="27852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2400" b="1" i="1" dirty="0"/>
              <a:t>В. А. Сухомлинский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1CF285F-8879-4ADC-AEBE-4D97AE7B7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9174" y="2555973"/>
            <a:ext cx="4183602" cy="278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314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8127" y="2217865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02369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Графический объект 4" descr="Мужчина и женщина">
            <a:extLst>
              <a:ext uri="{FF2B5EF4-FFF2-40B4-BE49-F238E27FC236}">
                <a16:creationId xmlns:a16="http://schemas.microsoft.com/office/drawing/2014/main" id="{2DED0F48-76A7-437D-9746-E2DF97A1CB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342" y="216211"/>
            <a:ext cx="1122450" cy="1122450"/>
          </a:xfrm>
          <a:prstGeom prst="rect">
            <a:avLst/>
          </a:prstGeom>
        </p:spPr>
      </p:pic>
      <p:pic>
        <p:nvPicPr>
          <p:cNvPr id="6" name="Picture 2" descr="http://educonsulting.org/wp-content/uploads/logo-uish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7107" y="99069"/>
            <a:ext cx="8269628" cy="123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 descr="http://dou24.ru/mkdou70/images/stories/gazeta/bezimeni.jpg"/>
          <p:cNvPicPr>
            <a:picLocks noGrp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1541862"/>
            <a:ext cx="7504242" cy="44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9431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29E978-9605-417C-951F-53F4926CF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102822"/>
            <a:ext cx="11168249" cy="601226"/>
          </a:xfrm>
        </p:spPr>
        <p:txBody>
          <a:bodyPr rtlCol="0">
            <a:noAutofit/>
          </a:bodyPr>
          <a:lstStyle/>
          <a:p>
            <a:pPr algn="ctr"/>
            <a:r>
              <a:rPr lang="ru-RU" b="1" dirty="0"/>
              <a:t>Инженерное мышление – это особый вид мышления, </a:t>
            </a:r>
            <a:br>
              <a:rPr lang="ru-RU" b="1" dirty="0"/>
            </a:br>
            <a:r>
              <a:rPr lang="ru-RU" b="1" dirty="0"/>
              <a:t>формирующийся и проявляющийся при решении </a:t>
            </a:r>
            <a:br>
              <a:rPr lang="ru-RU" b="1" dirty="0"/>
            </a:br>
            <a:r>
              <a:rPr lang="ru-RU" b="1" dirty="0"/>
              <a:t>инженерных задач</a:t>
            </a:r>
          </a:p>
        </p:txBody>
      </p:sp>
      <p:pic>
        <p:nvPicPr>
          <p:cNvPr id="11" name="Объект 10" descr="Проектирование изобретения">
            <a:extLst>
              <a:ext uri="{FF2B5EF4-FFF2-40B4-BE49-F238E27FC236}">
                <a16:creationId xmlns:a16="http://schemas.microsoft.com/office/drawing/2014/main" id="{411EC077-041A-4D95-85EB-050BCDCD9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708" y="2484438"/>
            <a:ext cx="3626643" cy="2417762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986B87E-83DC-455A-94FE-389658903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96457" y="1381256"/>
            <a:ext cx="7222143" cy="3836725"/>
          </a:xfrm>
        </p:spPr>
        <p:txBody>
          <a:bodyPr rtlCol="0">
            <a:normAutofit fontScale="77500" lnSpcReduction="20000"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endParaRPr lang="ru-RU" dirty="0"/>
          </a:p>
          <a:p>
            <a:pPr lvl="1"/>
            <a:r>
              <a:rPr lang="ru-RU" sz="3100" b="1" dirty="0"/>
              <a:t>Инженерное мышление объединяет различные виды мышления: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3100" b="1" dirty="0"/>
              <a:t>логическое,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3100" b="1" dirty="0"/>
              <a:t>творческое,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3100" b="1" dirty="0"/>
              <a:t>наглядно-образное,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3100" b="1" dirty="0"/>
              <a:t>практическое,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3100" b="1" dirty="0"/>
              <a:t>теоретическое,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3100" b="1" dirty="0"/>
              <a:t>техническое. </a:t>
            </a:r>
          </a:p>
          <a:p>
            <a:pPr rtl="0"/>
            <a:endParaRPr lang="ru-RU" dirty="0"/>
          </a:p>
        </p:txBody>
      </p:sp>
      <p:pic>
        <p:nvPicPr>
          <p:cNvPr id="7" name="Графический объект 6" descr="Шестеренки">
            <a:extLst>
              <a:ext uri="{FF2B5EF4-FFF2-40B4-BE49-F238E27FC236}">
                <a16:creationId xmlns:a16="http://schemas.microsoft.com/office/drawing/2014/main" id="{DA9595F8-50AF-4C85-9BC5-B52646E113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46724" y="403435"/>
            <a:ext cx="1122450" cy="112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98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5BCCE772-835E-4653-BE5D-85DDE8326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363" y="1853754"/>
            <a:ext cx="9603275" cy="34506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/>
              <a:t>Цель проекта «Будущие инженеры»: </a:t>
            </a:r>
            <a:br>
              <a:rPr lang="ru-RU" sz="2400" b="1" dirty="0"/>
            </a:br>
            <a:r>
              <a:rPr lang="ru-RU" sz="2400" dirty="0"/>
              <a:t>создание условий для приобщения детей дошкольного возраста к миру науки, техники, повышение их интереса к деятельности ученых и инженеров, расширение кругозора детей через различные виды продуктивной деятельности.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8AD0C8DA-F6A8-47B2-BD7B-F914FF30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Проект «Будущие инженеры»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659214-2495-482D-AD8E-C688502A17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8046" y="4326310"/>
            <a:ext cx="6803726" cy="160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14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FF222A-0050-42E6-8C3E-86E3C365C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208" y="477164"/>
            <a:ext cx="9610182" cy="601226"/>
          </a:xfrm>
        </p:spPr>
        <p:txBody>
          <a:bodyPr rtlCol="0">
            <a:noAutofit/>
          </a:bodyPr>
          <a:lstStyle/>
          <a:p>
            <a:pPr algn="ctr"/>
            <a:r>
              <a:rPr lang="ru-RU" b="1" dirty="0"/>
              <a:t>основные качества, необходимые будущему успешному инженеру:</a:t>
            </a:r>
          </a:p>
        </p:txBody>
      </p:sp>
      <p:pic>
        <p:nvPicPr>
          <p:cNvPr id="12" name="Объект 11" descr="Испытание изобретения 1">
            <a:extLst>
              <a:ext uri="{FF2B5EF4-FFF2-40B4-BE49-F238E27FC236}">
                <a16:creationId xmlns:a16="http://schemas.microsoft.com/office/drawing/2014/main" id="{687E2450-8A1E-4D26-849A-27E0C77335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7270" y="4215737"/>
            <a:ext cx="2695546" cy="1798947"/>
          </a:xfrm>
        </p:spPr>
      </p:pic>
      <p:pic>
        <p:nvPicPr>
          <p:cNvPr id="14" name="Объект 13" descr="Испытание изобретения 2">
            <a:extLst>
              <a:ext uri="{FF2B5EF4-FFF2-40B4-BE49-F238E27FC236}">
                <a16:creationId xmlns:a16="http://schemas.microsoft.com/office/drawing/2014/main" id="{8E520986-BC14-4C72-BA30-8EC5CE656F9B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099" y="4298787"/>
            <a:ext cx="2571103" cy="1715897"/>
          </a:xfrm>
        </p:spPr>
      </p:pic>
      <p:pic>
        <p:nvPicPr>
          <p:cNvPr id="16" name="Объект 15" descr="Испытание изобретения 3">
            <a:extLst>
              <a:ext uri="{FF2B5EF4-FFF2-40B4-BE49-F238E27FC236}">
                <a16:creationId xmlns:a16="http://schemas.microsoft.com/office/drawing/2014/main" id="{A0609731-E84C-4760-AD5E-8E288693AE20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6043" y="1998107"/>
            <a:ext cx="2246773" cy="1789710"/>
          </a:xfrm>
        </p:spPr>
      </p:pic>
      <p:sp>
        <p:nvSpPr>
          <p:cNvPr id="9" name="Текст 8">
            <a:extLst>
              <a:ext uri="{FF2B5EF4-FFF2-40B4-BE49-F238E27FC236}">
                <a16:creationId xmlns:a16="http://schemas.microsoft.com/office/drawing/2014/main" id="{1BD5DDD4-B30F-43B5-9BA0-190CC29E96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214835" y="1606547"/>
            <a:ext cx="9618391" cy="1336675"/>
          </a:xfrm>
        </p:spPr>
        <p:txBody>
          <a:bodyPr rtlCol="0"/>
          <a:lstStyle/>
          <a:p>
            <a:pPr lvl="2"/>
            <a:r>
              <a:rPr lang="ru-RU" sz="2400" b="1" dirty="0"/>
              <a:t>способность комбинировать, </a:t>
            </a:r>
          </a:p>
          <a:p>
            <a:pPr lvl="2"/>
            <a:r>
              <a:rPr lang="ru-RU" sz="2400" b="1" dirty="0"/>
              <a:t>рассуждать, устанавливать логические связи; </a:t>
            </a:r>
          </a:p>
          <a:p>
            <a:pPr lvl="2"/>
            <a:r>
              <a:rPr lang="ru-RU" sz="2400" b="1" dirty="0"/>
              <a:t>развитость внимания и сосредоточенность; </a:t>
            </a:r>
          </a:p>
          <a:p>
            <a:pPr lvl="2"/>
            <a:r>
              <a:rPr lang="ru-RU" sz="2400" b="1" dirty="0"/>
              <a:t>развитость творческого мышления; </a:t>
            </a:r>
          </a:p>
          <a:p>
            <a:pPr lvl="2"/>
            <a:r>
              <a:rPr lang="ru-RU" sz="2400" b="1" dirty="0"/>
              <a:t>способность к самостоятельным видам работы; </a:t>
            </a:r>
          </a:p>
          <a:p>
            <a:pPr lvl="2"/>
            <a:r>
              <a:rPr lang="ru-RU" sz="2400" b="1" dirty="0"/>
              <a:t>гуманизм. </a:t>
            </a:r>
          </a:p>
          <a:p>
            <a:pPr rtl="0"/>
            <a:endParaRPr lang="ru-RU" dirty="0"/>
          </a:p>
        </p:txBody>
      </p:sp>
      <p:pic>
        <p:nvPicPr>
          <p:cNvPr id="10" name="Графический объект 9" descr="Звезда">
            <a:extLst>
              <a:ext uri="{FF2B5EF4-FFF2-40B4-BE49-F238E27FC236}">
                <a16:creationId xmlns:a16="http://schemas.microsoft.com/office/drawing/2014/main" id="{F76D2371-447B-414B-9273-61F2CA39AC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897703" y="280289"/>
            <a:ext cx="1044000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94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69CD3E-5E33-4EB5-A2CE-C636605E6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3063" y="499719"/>
            <a:ext cx="9603275" cy="1049235"/>
          </a:xfrm>
        </p:spPr>
        <p:txBody>
          <a:bodyPr rtlCol="0"/>
          <a:lstStyle/>
          <a:p>
            <a:pPr algn="ctr"/>
            <a:br>
              <a:rPr lang="ru-RU" b="1" dirty="0"/>
            </a:br>
            <a:r>
              <a:rPr lang="ru-RU" b="1" dirty="0"/>
              <a:t>Основные направления работы</a:t>
            </a:r>
          </a:p>
        </p:txBody>
      </p:sp>
      <p:pic>
        <p:nvPicPr>
          <p:cNvPr id="6" name="Графический объект 5" descr="Инструменты">
            <a:extLst>
              <a:ext uri="{FF2B5EF4-FFF2-40B4-BE49-F238E27FC236}">
                <a16:creationId xmlns:a16="http://schemas.microsoft.com/office/drawing/2014/main" id="{A0524D64-7C99-4DD6-A26E-C33BE01EC4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34338" y="415238"/>
            <a:ext cx="1044000" cy="1044000"/>
          </a:xfrm>
          <a:prstGeom prst="rect">
            <a:avLst/>
          </a:prstGeom>
        </p:spPr>
      </p:pic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6E1DCF53-8C96-4BD7-9B4E-EB4BB0A316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17027"/>
              </p:ext>
            </p:extLst>
          </p:nvPr>
        </p:nvGraphicFramePr>
        <p:xfrm>
          <a:off x="168965" y="1633435"/>
          <a:ext cx="11618844" cy="383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712936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адпись 7">
            <a:hlinkClick r:id="rId3"/>
            <a:extLst>
              <a:ext uri="{FF2B5EF4-FFF2-40B4-BE49-F238E27FC236}">
                <a16:creationId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1193800" y="1813337"/>
            <a:ext cx="9957288" cy="3076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1" defTabSz="91440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lang="ru-RU" sz="2400" b="1" dirty="0"/>
              <a:t>«Конструирование» –  создание модели, построение, приведение в определенный порядок и взаимоотношение различных отдельных предметов, частей, элементов. </a:t>
            </a:r>
          </a:p>
          <a:p>
            <a:pPr lvl="1" defTabSz="91440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lang="ru-RU" sz="2400" b="1" dirty="0"/>
              <a:t>Основная цель конструирования по ФГОС ДО: </a:t>
            </a:r>
          </a:p>
          <a:p>
            <a:pPr lvl="1" defTabSz="91440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lang="ru-RU" sz="2400" b="1" dirty="0"/>
              <a:t>•	развитие интереса к конструктивной деятельности; </a:t>
            </a:r>
          </a:p>
          <a:p>
            <a:pPr lvl="1" defTabSz="91440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lang="ru-RU" sz="2400" b="1" dirty="0"/>
              <a:t>•	знакомство с различными видами конструкторов; </a:t>
            </a:r>
          </a:p>
          <a:p>
            <a:pPr lvl="1" defTabSz="91440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lang="ru-RU" sz="2400" b="1" dirty="0"/>
              <a:t>•	воспитание умения работать коллективно, объединять свои поделки в соответствии с общим замыслом, договариваться, кто какую часть работы будет выполнять; </a:t>
            </a:r>
          </a:p>
          <a:p>
            <a:pPr lvl="1" defTabSz="91440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lang="ru-RU" sz="2400" b="1" dirty="0"/>
              <a:t>•	развитие речи.</a:t>
            </a:r>
          </a:p>
          <a:p>
            <a:pPr lvl="1" defTabSz="91440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169519"/>
            <a:ext cx="9603275" cy="1417981"/>
          </a:xfrm>
        </p:spPr>
        <p:txBody>
          <a:bodyPr>
            <a:normAutofit/>
          </a:bodyPr>
          <a:lstStyle/>
          <a:p>
            <a:r>
              <a:rPr lang="ru-RU" b="1" dirty="0"/>
              <a:t>Инженерное мышление дошкольников формируется на основе научно-технической деятельности, такой как конструирование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6498" y="357256"/>
            <a:ext cx="1048603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низ 2"/>
          <p:cNvSpPr/>
          <p:nvPr/>
        </p:nvSpPr>
        <p:spPr>
          <a:xfrm rot="19451516">
            <a:off x="6678761" y="584975"/>
            <a:ext cx="519917" cy="8846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2467059">
            <a:off x="3748444" y="583534"/>
            <a:ext cx="544793" cy="9088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32708" y="228455"/>
            <a:ext cx="568863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КОНСТРУИРОВАНИЕ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2528" y="1524599"/>
            <a:ext cx="3888432" cy="504056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ТЕХНИЧЕСКОЕ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05016" y="1524599"/>
            <a:ext cx="3888432" cy="504056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ХУДОЖЕСТЕННОЕ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2940720" y="2100663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477224" y="2100663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68512" y="2748735"/>
            <a:ext cx="4176464" cy="11521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К</a:t>
            </a:r>
            <a:r>
              <a:rPr lang="ru-RU" sz="20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ОНСТРУИРОВАНИЕ ИЗ СТРОИТЕЛЬНЫХ МАТЕРИАЛОВ</a:t>
            </a:r>
            <a:endParaRPr lang="ru-RU" sz="2000" b="1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68512" y="3972871"/>
            <a:ext cx="4176464" cy="10801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LEGO</a:t>
            </a:r>
            <a:r>
              <a:rPr lang="ru-RU" sz="20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КОНСТРУИРОВАНИЕ</a:t>
            </a:r>
            <a:endParaRPr lang="ru-RU" sz="2000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68512" y="5124999"/>
            <a:ext cx="4176464" cy="112474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ПЛОСКОСТНОЕ КОНСТРУИРОВАНИЕ</a:t>
            </a:r>
          </a:p>
        </p:txBody>
      </p:sp>
      <p:sp>
        <p:nvSpPr>
          <p:cNvPr id="13" name="Овал 12"/>
          <p:cNvSpPr/>
          <p:nvPr/>
        </p:nvSpPr>
        <p:spPr>
          <a:xfrm>
            <a:off x="5605016" y="2676727"/>
            <a:ext cx="4248472" cy="129614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КОНСТРУИРОВАНИЕ ИЗ ПРИРОДНОГО МАТЕРИАЛА</a:t>
            </a:r>
            <a:endParaRPr lang="ru-RU" sz="2000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677024" y="4044879"/>
            <a:ext cx="4176464" cy="10081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БУМАГИ,  КАРТОНА</a:t>
            </a:r>
            <a:endParaRPr lang="ru-RU" sz="2000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821040" y="5124999"/>
            <a:ext cx="3960440" cy="112474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БРОСОВОГО МАТЕРИАЛА</a:t>
            </a:r>
            <a:endParaRPr lang="ru-RU" sz="2000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" name="Графический объект 3" descr="Лампочка">
            <a:extLst>
              <a:ext uri="{FF2B5EF4-FFF2-40B4-BE49-F238E27FC236}">
                <a16:creationId xmlns:a16="http://schemas.microsoft.com/office/drawing/2014/main" id="{5E124F8C-3984-4EEC-9BA8-3B255731F2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4371" y="228455"/>
            <a:ext cx="1122450" cy="112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80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3497" y="1918579"/>
            <a:ext cx="5003059" cy="26444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Интегрированное занятие – это занятие, которое направлено на раскрытие целостной сущности определенной темы средствами разных видов деятельности, которые объединяются в широком информационном поле занятия через взаимное проникновение и обогащение.</a:t>
            </a:r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ED2202F6-80DC-4941-9F6C-7757CF260BB2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445343503"/>
              </p:ext>
            </p:extLst>
          </p:nvPr>
        </p:nvGraphicFramePr>
        <p:xfrm>
          <a:off x="4970352" y="1638299"/>
          <a:ext cx="7103953" cy="4264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120" y="298477"/>
            <a:ext cx="10330369" cy="1049235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Использование возможностей конструирования на интегрированных занятиях </a:t>
            </a:r>
          </a:p>
        </p:txBody>
      </p:sp>
      <p:pic>
        <p:nvPicPr>
          <p:cNvPr id="5" name="Графический объект 6" descr="Шестеренки">
            <a:extLst>
              <a:ext uri="{FF2B5EF4-FFF2-40B4-BE49-F238E27FC236}">
                <a16:creationId xmlns:a16="http://schemas.microsoft.com/office/drawing/2014/main" id="{DA9595F8-50AF-4C85-9BC5-B52646E113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46724" y="403435"/>
            <a:ext cx="1122450" cy="112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2674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Custom 10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84582C"/>
      </a:accent2>
      <a:accent3>
        <a:srgbClr val="002060"/>
      </a:accent3>
      <a:accent4>
        <a:srgbClr val="586EA6"/>
      </a:accent4>
      <a:accent5>
        <a:srgbClr val="586EA6"/>
      </a:accent5>
      <a:accent6>
        <a:srgbClr val="6892A0"/>
      </a:accent6>
      <a:hlink>
        <a:srgbClr val="B71E42"/>
      </a:hlink>
      <a:folHlink>
        <a:srgbClr val="586EA6"/>
      </a:folHlink>
    </a:clrScheme>
    <a:fontScheme name="Defaul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>
    <a:spDef>
      <a:spPr>
        <a:solidFill>
          <a:srgbClr val="B71E4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>
        <a:ln w="31750"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30478202_TF66921596" id="{DA1193DF-1FDB-4862-9E11-BB117E2161B0}" vid="{19837233-6113-479A-93B2-AE8D7055E84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ECC70E-6674-4337-B48B-AF4F8832F1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6B76F2-1AE1-4A2A-A5B3-D462CC5E81F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D2BAE40F-4B14-4E0B-9265-745AD5E2D4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изобретения</Template>
  <TotalTime>0</TotalTime>
  <Words>917</Words>
  <Application>Microsoft Office PowerPoint</Application>
  <PresentationFormat>Широкоэкранный</PresentationFormat>
  <Paragraphs>96</Paragraphs>
  <Slides>19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Gill Sans MT</vt:lpstr>
      <vt:lpstr>Times New Roman</vt:lpstr>
      <vt:lpstr>Галерея</vt:lpstr>
      <vt:lpstr>Использование возможностей конструирования в начальной образовательной деятельности в детском саду</vt:lpstr>
      <vt:lpstr>Презентация PowerPoint</vt:lpstr>
      <vt:lpstr>Инженерное мышление – это особый вид мышления,  формирующийся и проявляющийся при решении  инженерных задач</vt:lpstr>
      <vt:lpstr>Проект «Будущие инженеры»</vt:lpstr>
      <vt:lpstr>основные качества, необходимые будущему успешному инженеру:</vt:lpstr>
      <vt:lpstr> Основные направления работы</vt:lpstr>
      <vt:lpstr>Инженерное мышление дошкольников формируется на основе научно-технической деятельности, такой как конструирование </vt:lpstr>
      <vt:lpstr>Презентация PowerPoint</vt:lpstr>
      <vt:lpstr>Использование возможностей конструирования на интегрированных занятиях </vt:lpstr>
      <vt:lpstr>Использование возможностей конструирования на занятиях по формированию элементарных математических представлений</vt:lpstr>
      <vt:lpstr>Использование возможностей конструирования на занятиях по формированию элементарных математических представлений</vt:lpstr>
      <vt:lpstr>Использование возможностей конструирования на занятиях по формированию элементарных математических представлений</vt:lpstr>
      <vt:lpstr>Использование возможностей конструирования на занятиях по развитию пространственных представлений  </vt:lpstr>
      <vt:lpstr>Использование возможностей конструирования на занятиях по развитию пространственных представлений  </vt:lpstr>
      <vt:lpstr>Использование возможностей конструирования на занятиях по подготовке к обучению грамоте</vt:lpstr>
      <vt:lpstr>Использование возможностей конструирования на занятиях по развитию речи</vt:lpstr>
      <vt:lpstr>Использование возможностей конструирования на занятиях по формированию экологических представлений</vt:lpstr>
      <vt:lpstr>Презентация PowerPoint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2020-01-19T11:12:42Z</dcterms:created>
  <dcterms:modified xsi:type="dcterms:W3CDTF">2021-10-21T18:58:47Z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