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1" r:id="rId3"/>
    <p:sldId id="266" r:id="rId4"/>
    <p:sldId id="267" r:id="rId5"/>
    <p:sldId id="262" r:id="rId6"/>
    <p:sldId id="263" r:id="rId7"/>
    <p:sldId id="268" r:id="rId8"/>
    <p:sldId id="265" r:id="rId9"/>
    <p:sldId id="260" r:id="rId10"/>
    <p:sldId id="269" r:id="rId11"/>
    <p:sldId id="270" r:id="rId12"/>
    <p:sldId id="271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  <a:srgbClr val="FF3F3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205" autoAdjust="0"/>
    <p:restoredTop sz="94660"/>
  </p:normalViewPr>
  <p:slideViewPr>
    <p:cSldViewPr>
      <p:cViewPr varScale="1">
        <p:scale>
          <a:sx n="82" d="100"/>
          <a:sy n="82" d="100"/>
        </p:scale>
        <p:origin x="-101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B21CB-FF47-4E68-A1F5-21510453A608}" type="datetimeFigureOut">
              <a:rPr lang="ru-RU" smtClean="0"/>
              <a:pPr/>
              <a:t>26.05.2016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214BB-BBCE-4F1C-AA6D-7CAA8BBB25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B21CB-FF47-4E68-A1F5-21510453A608}" type="datetimeFigureOut">
              <a:rPr lang="ru-RU" smtClean="0"/>
              <a:pPr/>
              <a:t>26.05.2016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214BB-BBCE-4F1C-AA6D-7CAA8BBB25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B21CB-FF47-4E68-A1F5-21510453A608}" type="datetimeFigureOut">
              <a:rPr lang="ru-RU" smtClean="0"/>
              <a:pPr/>
              <a:t>26.05.2016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214BB-BBCE-4F1C-AA6D-7CAA8BBB25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B21CB-FF47-4E68-A1F5-21510453A608}" type="datetimeFigureOut">
              <a:rPr lang="ru-RU" smtClean="0"/>
              <a:pPr/>
              <a:t>26.05.2016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214BB-BBCE-4F1C-AA6D-7CAA8BBB25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B21CB-FF47-4E68-A1F5-21510453A608}" type="datetimeFigureOut">
              <a:rPr lang="ru-RU" smtClean="0"/>
              <a:pPr/>
              <a:t>26.05.2016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214BB-BBCE-4F1C-AA6D-7CAA8BBB25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B21CB-FF47-4E68-A1F5-21510453A608}" type="datetimeFigureOut">
              <a:rPr lang="ru-RU" smtClean="0"/>
              <a:pPr/>
              <a:t>26.05.2016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214BB-BBCE-4F1C-AA6D-7CAA8BBB25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B21CB-FF47-4E68-A1F5-21510453A608}" type="datetimeFigureOut">
              <a:rPr lang="ru-RU" smtClean="0"/>
              <a:pPr/>
              <a:t>26.05.2016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214BB-BBCE-4F1C-AA6D-7CAA8BBB25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B21CB-FF47-4E68-A1F5-21510453A608}" type="datetimeFigureOut">
              <a:rPr lang="ru-RU" smtClean="0"/>
              <a:pPr/>
              <a:t>26.05.2016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214BB-BBCE-4F1C-AA6D-7CAA8BBB25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B21CB-FF47-4E68-A1F5-21510453A608}" type="datetimeFigureOut">
              <a:rPr lang="ru-RU" smtClean="0"/>
              <a:pPr/>
              <a:t>26.05.2016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214BB-BBCE-4F1C-AA6D-7CAA8BBB25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B21CB-FF47-4E68-A1F5-21510453A608}" type="datetimeFigureOut">
              <a:rPr lang="ru-RU" smtClean="0"/>
              <a:pPr/>
              <a:t>26.05.2016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214BB-BBCE-4F1C-AA6D-7CAA8BBB25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B21CB-FF47-4E68-A1F5-21510453A608}" type="datetimeFigureOut">
              <a:rPr lang="ru-RU" smtClean="0"/>
              <a:pPr/>
              <a:t>26.05.2016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214BB-BBCE-4F1C-AA6D-7CAA8BBB25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EB21CB-FF47-4E68-A1F5-21510453A608}" type="datetimeFigureOut">
              <a:rPr lang="ru-RU" smtClean="0"/>
              <a:pPr/>
              <a:t>26.05.2016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8214BB-BBCE-4F1C-AA6D-7CAA8BBB256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3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99592" y="836712"/>
            <a:ext cx="7128792" cy="31700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40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rgbClr val="FF0066"/>
                    </a:gs>
                    <a:gs pos="90000">
                      <a:srgbClr val="C00000"/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Организация и содержание работы учителя-логопеда в детьми ОВЗ в условиях реализации ФГОС</a:t>
            </a:r>
            <a:endParaRPr lang="ru-RU" sz="4000" b="1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rgbClr val="FF0066"/>
                  </a:gs>
                  <a:gs pos="90000">
                    <a:srgbClr val="C00000"/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sp>
        <p:nvSpPr>
          <p:cNvPr id="2051" name="Прямоугольник 2"/>
          <p:cNvSpPr>
            <a:spLocks noChangeArrowheads="1"/>
          </p:cNvSpPr>
          <p:nvPr/>
        </p:nvSpPr>
        <p:spPr bwMode="auto">
          <a:xfrm>
            <a:off x="395536" y="4149080"/>
            <a:ext cx="5400600" cy="2513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lnSpc>
                <a:spcPct val="114000"/>
              </a:lnSpc>
            </a:pPr>
            <a:r>
              <a:rPr lang="ru-RU" b="1" i="1" dirty="0" smtClean="0"/>
              <a:t>Автор:</a:t>
            </a:r>
          </a:p>
          <a:p>
            <a:pPr algn="ctr">
              <a:lnSpc>
                <a:spcPct val="114000"/>
              </a:lnSpc>
            </a:pPr>
            <a:r>
              <a:rPr lang="ru-RU" sz="2400" i="1" dirty="0" err="1" smtClean="0"/>
              <a:t>Динмухаметова</a:t>
            </a:r>
            <a:r>
              <a:rPr lang="ru-RU" sz="2400" i="1" dirty="0" smtClean="0"/>
              <a:t> Венера </a:t>
            </a:r>
            <a:r>
              <a:rPr lang="ru-RU" sz="2400" i="1" dirty="0" err="1" smtClean="0"/>
              <a:t>Мударисовна</a:t>
            </a:r>
            <a:endParaRPr lang="ru-RU" sz="2400" i="1" dirty="0" smtClean="0"/>
          </a:p>
          <a:p>
            <a:pPr algn="ctr">
              <a:lnSpc>
                <a:spcPct val="114000"/>
              </a:lnSpc>
            </a:pPr>
            <a:r>
              <a:rPr lang="ru-RU" sz="2400" i="1" dirty="0"/>
              <a:t>у</a:t>
            </a:r>
            <a:r>
              <a:rPr lang="ru-RU" sz="2400" i="1" dirty="0" smtClean="0"/>
              <a:t>читель-логопед</a:t>
            </a:r>
          </a:p>
          <a:p>
            <a:pPr algn="ctr">
              <a:lnSpc>
                <a:spcPct val="114000"/>
              </a:lnSpc>
            </a:pPr>
            <a:r>
              <a:rPr lang="ru-RU" sz="2400" i="1" dirty="0" smtClean="0"/>
              <a:t>МДОУ «Детский сад «Искорка» </a:t>
            </a:r>
          </a:p>
          <a:p>
            <a:pPr algn="ctr">
              <a:lnSpc>
                <a:spcPct val="114000"/>
              </a:lnSpc>
            </a:pPr>
            <a:r>
              <a:rPr lang="ru-RU" sz="2400" i="1" dirty="0" smtClean="0"/>
              <a:t>п. </a:t>
            </a:r>
            <a:r>
              <a:rPr lang="ru-RU" sz="2400" i="1" dirty="0" err="1" smtClean="0"/>
              <a:t>Пангоды</a:t>
            </a:r>
            <a:endParaRPr lang="ru-RU" sz="2400" i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268760"/>
            <a:ext cx="8229600" cy="148878"/>
          </a:xfrm>
        </p:spPr>
        <p:txBody>
          <a:bodyPr>
            <a:noAutofit/>
          </a:bodyPr>
          <a:lstStyle/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НАПРАВЛЕНИЯ РАБОТЫ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диагностика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речевого развития детей; коррекция речевых нарушений у детей; консультативная работа с родителями и педагогами ДОО; профилактическая работа (с детьми, родителями, педагогами ДОО). 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251520" y="1988840"/>
            <a:ext cx="4032448" cy="4137323"/>
          </a:xfrm>
        </p:spPr>
        <p:txBody>
          <a:bodyPr>
            <a:noAutofit/>
          </a:bodyPr>
          <a:lstStyle/>
          <a:p>
            <a:r>
              <a:rPr lang="ru-RU" sz="1800" i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ЛОГОПЕДИЧЕСКИЕ ЗАНЯТИЯ </a:t>
            </a:r>
            <a:endParaRPr lang="ru-RU" sz="1800" i="1" dirty="0" smtClean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1800" i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индивидуальные </a:t>
            </a:r>
            <a:r>
              <a:rPr lang="ru-RU" sz="1800" i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занятия по коррекции звукопроизношения и слоговой структуры слова; подгрупповые занятия по развитию фонетико-фонематической стороны речи; подгрупповые занятия с детьми по развитию лексико-грамматических категорий и связной речи. </a:t>
            </a:r>
          </a:p>
          <a:p>
            <a:r>
              <a:rPr lang="ru-RU" sz="1800" i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ПРОФИЛАКТИЧЕСКАЯ </a:t>
            </a:r>
            <a:r>
              <a:rPr lang="ru-RU" sz="1800" i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</a:t>
            </a:r>
            <a:r>
              <a:rPr lang="ru-RU" sz="1800" i="1" dirty="0" err="1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ru-RU" sz="1800" i="1" dirty="0" err="1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абота</a:t>
            </a:r>
            <a:r>
              <a:rPr lang="ru-RU" sz="1800" i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i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предупреждению возникновения речевых нарушений у дошкольников и будущих школьников. Учитель- логопед работает совместно с другими педагогами ДОО. </a:t>
            </a:r>
          </a:p>
          <a:p>
            <a:pPr marL="0" indent="0">
              <a:buNone/>
            </a:pPr>
            <a:endParaRPr lang="ru-RU" sz="1800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067945" y="1988840"/>
            <a:ext cx="4618856" cy="4137323"/>
          </a:xfrm>
        </p:spPr>
        <p:txBody>
          <a:bodyPr>
            <a:normAutofit fontScale="62500" lnSpcReduction="20000"/>
          </a:bodyPr>
          <a:lstStyle/>
          <a:p>
            <a:pPr>
              <a:lnSpc>
                <a:spcPct val="120000"/>
              </a:lnSpc>
            </a:pPr>
            <a:r>
              <a:rPr lang="ru-RU" sz="2900" i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КОНСУЛЬТАТИВНАЯ РАБОТА </a:t>
            </a:r>
            <a:r>
              <a:rPr lang="ru-RU" sz="2600" i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консультирование родителей и педагогов ДОО по итогам диагностики и коррекции речевого развития детей проводится учителем-логопедом в течение всего учебного года. </a:t>
            </a:r>
          </a:p>
          <a:p>
            <a:pPr>
              <a:lnSpc>
                <a:spcPct val="120000"/>
              </a:lnSpc>
            </a:pPr>
            <a:r>
              <a:rPr lang="ru-RU" sz="3200" i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ПРАВИЛЬНАЯ ДИАГНОСТИКА  </a:t>
            </a:r>
            <a:r>
              <a:rPr lang="ru-RU" sz="2600" i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это первый шаг в организации коррекции психических и речевых отклонений, она помогает выявить причины нарушений в развитии, определить, какие качества сформированы хуже всего.  На основании полученной информации можно составить план коррекции – от помощи в исправлении простых недостатков до компенсации сложных дефектов.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05208143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642194"/>
          </a:xfrm>
        </p:spPr>
        <p:txBody>
          <a:bodyPr>
            <a:noAutofit/>
          </a:bodyPr>
          <a:lstStyle/>
          <a:p>
            <a:r>
              <a:rPr lang="ru-RU" sz="4000" dirty="0" smtClean="0"/>
              <a:t>индивидуальные занятия 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Picture 3" descr="C:\Users\Дом\Desktop\фото с телефона 16 год\DSC_027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700808"/>
            <a:ext cx="2592288" cy="1944216"/>
          </a:xfrm>
          <a:prstGeom prst="rect">
            <a:avLst/>
          </a:prstGeom>
          <a:noFill/>
        </p:spPr>
      </p:pic>
      <p:pic>
        <p:nvPicPr>
          <p:cNvPr id="4" name="Picture 4" descr="C:\Users\Дом\Desktop\фото с телефона 16 год\DSC_024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5400000">
            <a:off x="5868144" y="1916832"/>
            <a:ext cx="2304256" cy="1872208"/>
          </a:xfrm>
          <a:prstGeom prst="rect">
            <a:avLst/>
          </a:prstGeom>
          <a:noFill/>
        </p:spPr>
      </p:pic>
      <p:pic>
        <p:nvPicPr>
          <p:cNvPr id="5" name="Picture 5" descr="C:\Users\Дом\Desktop\фото с телефона 16 год\DSC_024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5400000">
            <a:off x="3239852" y="3681028"/>
            <a:ext cx="2592288" cy="223224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54736934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1628800"/>
            <a:ext cx="6768752" cy="3024336"/>
          </a:xfrm>
        </p:spPr>
        <p:txBody>
          <a:bodyPr>
            <a:normAutofit/>
          </a:bodyPr>
          <a:lstStyle/>
          <a:p>
            <a:r>
              <a:rPr lang="ru-RU" sz="3200" b="1" dirty="0" smtClean="0"/>
              <a:t>СПАСИБО ЗА ВНИМАНИЕ</a:t>
            </a:r>
            <a:r>
              <a:rPr lang="ru-RU" sz="3600" dirty="0" smtClean="0"/>
              <a:t>! </a:t>
            </a:r>
            <a:br>
              <a:rPr lang="ru-RU" sz="3600" dirty="0" smtClean="0"/>
            </a:br>
            <a:endParaRPr lang="ru-RU" sz="36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889844"/>
            <a:ext cx="7200800" cy="46536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Мир особого ребёнка — он закрыт от глаз чужих. </a:t>
            </a:r>
          </a:p>
          <a:p>
            <a:pPr>
              <a:lnSpc>
                <a:spcPct val="150000"/>
              </a:lnSpc>
            </a:pPr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Мир особого ребёнка — допускает лишь своих. </a:t>
            </a:r>
          </a:p>
          <a:p>
            <a:pPr>
              <a:lnSpc>
                <a:spcPct val="150000"/>
              </a:lnSpc>
            </a:pPr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Мир особого ребёнка интересен и пуглив. </a:t>
            </a:r>
          </a:p>
          <a:p>
            <a:pPr>
              <a:lnSpc>
                <a:spcPct val="150000"/>
              </a:lnSpc>
            </a:pPr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Мир особого ребёнка безобразен и красив. </a:t>
            </a:r>
          </a:p>
          <a:p>
            <a:pPr>
              <a:lnSpc>
                <a:spcPct val="150000"/>
              </a:lnSpc>
            </a:pPr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Неуклюж, порою странен, добродушен и открыт.</a:t>
            </a:r>
          </a:p>
          <a:p>
            <a:pPr>
              <a:lnSpc>
                <a:spcPct val="150000"/>
              </a:lnSpc>
            </a:pPr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Мир особого ребёнка иногда он нас страшит. </a:t>
            </a:r>
          </a:p>
          <a:p>
            <a:pPr>
              <a:lnSpc>
                <a:spcPct val="150000"/>
              </a:lnSpc>
            </a:pPr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Почему он агрессивен? </a:t>
            </a:r>
          </a:p>
          <a:p>
            <a:pPr>
              <a:lnSpc>
                <a:spcPct val="150000"/>
              </a:lnSpc>
            </a:pPr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Почему не говорит?</a:t>
            </a:r>
          </a:p>
          <a:p>
            <a:pPr>
              <a:lnSpc>
                <a:spcPct val="150000"/>
              </a:lnSpc>
            </a:pPr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Мир особого ребёнка — он закрыт от глаз чужих. </a:t>
            </a:r>
          </a:p>
          <a:p>
            <a:pPr>
              <a:lnSpc>
                <a:spcPct val="150000"/>
              </a:lnSpc>
            </a:pPr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Мир особого ребёнка — допускает лишь своих!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71600" y="1196752"/>
            <a:ext cx="6336704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/>
              <a:t>        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свете реализации </a:t>
            </a:r>
            <a:r>
              <a:rPr lang="ru-RU" sz="24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Федерального государственного стандарта</a:t>
            </a:r>
            <a:r>
              <a:rPr lang="ru-RU" sz="24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 дошкольного образования (п.2.11.2), коррекционная работа направлена на обеспечение коррекции нарушений развития различных категорий детей,  имеющих статус детей с ОВЗ. </a:t>
            </a:r>
          </a:p>
        </p:txBody>
      </p:sp>
    </p:spTree>
    <p:extLst>
      <p:ext uri="{BB962C8B-B14F-4D97-AF65-F5344CB8AC3E}">
        <p14:creationId xmlns:p14="http://schemas.microsoft.com/office/powerpoint/2010/main" xmlns="" val="12679000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427758"/>
          </a:xfrm>
        </p:spPr>
        <p:txBody>
          <a:bodyPr>
            <a:normAutofit/>
          </a:bodyPr>
          <a:lstStyle/>
          <a:p>
            <a:r>
              <a:rPr lang="ru-RU" dirty="0"/>
              <a:t>АКТУАЛЬНОСТЬ ПРОБЛЕМЫ 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2492896"/>
            <a:ext cx="3008313" cy="3633267"/>
          </a:xfrm>
        </p:spPr>
        <p:txBody>
          <a:bodyPr>
            <a:normAutofit fontScale="92500"/>
          </a:bodyPr>
          <a:lstStyle/>
          <a:p>
            <a:pPr>
              <a:lnSpc>
                <a:spcPct val="150000"/>
              </a:lnSpc>
            </a:pPr>
            <a:r>
              <a:rPr lang="ru-RU" sz="2200" i="1" dirty="0" smtClean="0">
                <a:solidFill>
                  <a:schemeClr val="tx2"/>
                </a:solidFill>
              </a:rPr>
              <a:t>С КАЖДЫМ ГОДОМ УВЕЛИЧИВАЕТСЯ </a:t>
            </a:r>
            <a:r>
              <a:rPr lang="ru-RU" sz="2200" i="1" dirty="0">
                <a:solidFill>
                  <a:schemeClr val="tx2"/>
                </a:solidFill>
              </a:rPr>
              <a:t>КОЛИЧЕСТВО ДЕТЕЙ СО СЛОЖНЫМИ НАРУШЕНИЯМИ РАЗВИТИЯ </a:t>
            </a:r>
          </a:p>
          <a:p>
            <a:endParaRPr lang="ru-RU" sz="2400" i="1" dirty="0"/>
          </a:p>
        </p:txBody>
      </p:sp>
      <p:pic>
        <p:nvPicPr>
          <p:cNvPr id="1026" name="Picture 2" descr="http://diana12nfdou55.edumsko.ru/uploads/3000/11778/persona/articles/257183/149368192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563938" y="692697"/>
            <a:ext cx="5122862" cy="38164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9782443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611560" y="764704"/>
            <a:ext cx="7704856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ru-RU" sz="2000" dirty="0">
                <a:solidFill>
                  <a:srgbClr val="444444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ИНКЛЮЗИВНОЕ ОБУЧЕНИЕ организация процесса обучения, при которой все дети, имеющие те или иные особенности в развитии (физические, психические, интеллектуальные и т.д.), включены в общую систему образования и обучаются по месту жительства вместе с их здоровыми сверстниками в тех же общеобразовательных учреждениях общего типа, которые учитывают их образовательные потребности и оказывают своим ученикам специальную поддержку. </a:t>
            </a:r>
            <a:endParaRPr lang="ru-RU" sz="20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115616" y="3140968"/>
            <a:ext cx="5184576" cy="28574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21941308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71600" y="620688"/>
            <a:ext cx="7272808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ru-RU" sz="2000" dirty="0">
                <a:solidFill>
                  <a:srgbClr val="444444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ДЕТИ С ОВЗ – это дети, состояние здоровья которых препятствует освоению ими всех или некоторых разделов программы ДОУ вне специально созданных условий воспитания и обучения. </a:t>
            </a:r>
            <a:endParaRPr lang="ru-RU" sz="2000" dirty="0" smtClean="0">
              <a:solidFill>
                <a:srgbClr val="444444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ru-RU" sz="2000" dirty="0" smtClean="0">
                <a:solidFill>
                  <a:srgbClr val="444444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ДЕТИ </a:t>
            </a:r>
            <a:r>
              <a:rPr lang="ru-RU" sz="2000" dirty="0">
                <a:solidFill>
                  <a:srgbClr val="444444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«ГРУППЫ РИСКА» - это дети с минимальными и парциальными нарушениями, занимающие промежуточное положение между «нормальным» и «нарушенным» развитием. </a:t>
            </a:r>
            <a:endParaRPr lang="ru-RU" sz="20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47664" y="3140968"/>
            <a:ext cx="4176464" cy="30243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37130516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836712"/>
            <a:ext cx="8229600" cy="864096"/>
          </a:xfrm>
        </p:spPr>
        <p:txBody>
          <a:bodyPr>
            <a:normAutofit fontScale="90000"/>
          </a:bodyPr>
          <a:lstStyle/>
          <a:p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 smtClean="0"/>
              <a:t>ФОРМЫ </a:t>
            </a:r>
            <a:r>
              <a:rPr lang="ru-RU" sz="2400" dirty="0"/>
              <a:t>ПОЛУЧЕНИЯ ОБРАЗОВАНИЯ ДЛЯ ДЕТЕЙ С ОВЗ 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b="1" i="1" dirty="0"/>
              <a:t>Группа комбинированной направленности (совместное обучение здоровых детей и детей с ОВЗ)</a:t>
            </a:r>
            <a:br>
              <a:rPr lang="ru-RU" sz="2400" b="1" i="1" dirty="0"/>
            </a:b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57200" y="2204864"/>
            <a:ext cx="4038600" cy="3059830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665663" y="2204865"/>
            <a:ext cx="4038600" cy="3059830"/>
          </a:xfrm>
        </p:spPr>
      </p:pic>
    </p:spTree>
    <p:extLst>
      <p:ext uri="{BB962C8B-B14F-4D97-AF65-F5344CB8AC3E}">
        <p14:creationId xmlns:p14="http://schemas.microsoft.com/office/powerpoint/2010/main" xmlns="" val="2031650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2068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Для построения коррекционного процесса необходимо всем специалистам и педагогам провести обследование детей по своим методикам, разработать перспективный план работы. </a:t>
            </a:r>
            <a:b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ru-RU" sz="2400" dirty="0"/>
          </a:p>
        </p:txBody>
      </p:sp>
      <p:pic>
        <p:nvPicPr>
          <p:cNvPr id="5" name="Picture 2" descr="http://www.odessafirm.com/pictures/card_216.10511/dsc03304_40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854116"/>
            <a:ext cx="6264696" cy="40231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45916474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10"/>
          <p:cNvSpPr>
            <a:spLocks noChangeArrowheads="1"/>
          </p:cNvSpPr>
          <p:nvPr/>
        </p:nvSpPr>
        <p:spPr bwMode="auto">
          <a:xfrm>
            <a:off x="250825" y="404813"/>
            <a:ext cx="8208963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endParaRPr lang="ru-RU" sz="2400" i="1" dirty="0"/>
          </a:p>
          <a:p>
            <a:pPr algn="ctr">
              <a:defRPr/>
            </a:pPr>
            <a:endParaRPr lang="ru-RU" sz="2000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1547664" y="404813"/>
            <a:ext cx="648072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АЛГОРИТМ ВЫЯВЛЕНИЯ ДЕТЕЙ С ОВЗ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611560" y="842988"/>
            <a:ext cx="7992888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5B9BD5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i="1" dirty="0" smtClean="0">
                <a:solidFill>
                  <a:srgbClr val="5B9BD5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Мониторинг</a:t>
            </a:r>
            <a:r>
              <a:rPr lang="ru-RU" sz="2000" i="1" dirty="0" smtClean="0">
                <a:solidFill>
                  <a:srgbClr val="5B9BD5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i="1" dirty="0">
                <a:solidFill>
                  <a:srgbClr val="5B9BD5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выступает как необходимый структурный компонент коррекционно-педагогического процесса и средство оптимизации этого процесса. Углубленное всестороннее обследование позволяет построить адекватные индивидуальные и групповые коррекционно-образовательные программы и определить эффективность коррекционно-развивающего обучения</a:t>
            </a:r>
            <a:r>
              <a:rPr lang="ru-RU" sz="2000" i="1" dirty="0" smtClean="0">
                <a:solidFill>
                  <a:srgbClr val="5B9BD5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ru-RU" sz="2000" i="1" dirty="0"/>
          </a:p>
        </p:txBody>
      </p:sp>
      <p:pic>
        <p:nvPicPr>
          <p:cNvPr id="3074" name="Picture 2" descr="http://www.shmyandeks.ru/wp-content/uploads/2014/10/anekdoty_pro_vospitatelei_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27584" y="3089757"/>
            <a:ext cx="4752528" cy="29004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AutoShape 8" descr="http://united9.ru/wp-content/uploads/2016/03/53240-dolzhnostnaya-zam-zaveduyuschego-po-korrekcionnoy-rabote-v-dou-kompensiruyuschego-vida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5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C00000"/>
      </a:hlink>
      <a:folHlink>
        <a:srgbClr val="E36C09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360</TotalTime>
  <Words>356</Words>
  <Application>Microsoft Office PowerPoint</Application>
  <PresentationFormat>Экран (4:3)</PresentationFormat>
  <Paragraphs>34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Слайд 1</vt:lpstr>
      <vt:lpstr>Слайд 2</vt:lpstr>
      <vt:lpstr>Слайд 3</vt:lpstr>
      <vt:lpstr>АКТУАЛЬНОСТЬ ПРОБЛЕМЫ </vt:lpstr>
      <vt:lpstr>Слайд 5</vt:lpstr>
      <vt:lpstr>Слайд 6</vt:lpstr>
      <vt:lpstr>  ФОРМЫ ПОЛУЧЕНИЯ ОБРАЗОВАНИЯ ДЛЯ ДЕТЕЙ С ОВЗ  Группа комбинированной направленности (совместное обучение здоровых детей и детей с ОВЗ)  </vt:lpstr>
      <vt:lpstr>Для построения коррекционного процесса необходимо всем специалистам и педагогам провести обследование детей по своим методикам, разработать перспективный план работы.  </vt:lpstr>
      <vt:lpstr>Слайд 9</vt:lpstr>
      <vt:lpstr>ОСНОВНЫЕ НАПРАВЛЕНИЯ РАБОТЫ  диагностика речевого развития детей; коррекция речевых нарушений у детей; консультативная работа с родителями и педагогами ДОО; профилактическая работа (с детьми, родителями, педагогами ДОО).  </vt:lpstr>
      <vt:lpstr>индивидуальные занятия </vt:lpstr>
      <vt:lpstr>СПАСИБО ЗА ВНИМАНИЕ!  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</dc:creator>
  <cp:lastModifiedBy>Дом</cp:lastModifiedBy>
  <cp:revision>16</cp:revision>
  <dcterms:created xsi:type="dcterms:W3CDTF">2014-06-15T09:49:01Z</dcterms:created>
  <dcterms:modified xsi:type="dcterms:W3CDTF">2016-05-26T09:46:18Z</dcterms:modified>
</cp:coreProperties>
</file>