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notesMasterIdLst>
    <p:notesMasterId r:id="rId15"/>
  </p:notesMasterIdLst>
  <p:sldIdLst>
    <p:sldId id="279" r:id="rId2"/>
    <p:sldId id="285" r:id="rId3"/>
    <p:sldId id="280" r:id="rId4"/>
    <p:sldId id="284" r:id="rId5"/>
    <p:sldId id="282" r:id="rId6"/>
    <p:sldId id="293" r:id="rId7"/>
    <p:sldId id="286" r:id="rId8"/>
    <p:sldId id="294" r:id="rId9"/>
    <p:sldId id="289" r:id="rId10"/>
    <p:sldId id="290" r:id="rId11"/>
    <p:sldId id="291" r:id="rId12"/>
    <p:sldId id="288" r:id="rId13"/>
    <p:sldId id="292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99CC"/>
    <a:srgbClr val="C0DE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41" autoAdjust="0"/>
    <p:restoredTop sz="94660"/>
  </p:normalViewPr>
  <p:slideViewPr>
    <p:cSldViewPr snapToGrid="0">
      <p:cViewPr varScale="1">
        <p:scale>
          <a:sx n="69" d="100"/>
          <a:sy n="69" d="100"/>
        </p:scale>
        <p:origin x="-70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2227A1-8FE0-4CC0-B898-0052354A625B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B94033-7508-4B7D-A1D3-A999B192FB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335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FB4DB-31BD-43D8-B3DE-608E9E0671A5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2DDA-2DD9-4787-9D47-6BC28FF1554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7706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FB4DB-31BD-43D8-B3DE-608E9E0671A5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2DDA-2DD9-4787-9D47-6BC28FF155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834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FB4DB-31BD-43D8-B3DE-608E9E0671A5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2DDA-2DD9-4787-9D47-6BC28FF155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1943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FB4DB-31BD-43D8-B3DE-608E9E0671A5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2DDA-2DD9-4787-9D47-6BC28FF1554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934989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FB4DB-31BD-43D8-B3DE-608E9E0671A5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2DDA-2DD9-4787-9D47-6BC28FF155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6488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FB4DB-31BD-43D8-B3DE-608E9E0671A5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2DDA-2DD9-4787-9D47-6BC28FF1554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596393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FB4DB-31BD-43D8-B3DE-608E9E0671A5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2DDA-2DD9-4787-9D47-6BC28FF155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8362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FB4DB-31BD-43D8-B3DE-608E9E0671A5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2DDA-2DD9-4787-9D47-6BC28FF155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7452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FB4DB-31BD-43D8-B3DE-608E9E0671A5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2DDA-2DD9-4787-9D47-6BC28FF155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016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FB4DB-31BD-43D8-B3DE-608E9E0671A5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2DDA-2DD9-4787-9D47-6BC28FF155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402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FB4DB-31BD-43D8-B3DE-608E9E0671A5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2DDA-2DD9-4787-9D47-6BC28FF155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656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FB4DB-31BD-43D8-B3DE-608E9E0671A5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2DDA-2DD9-4787-9D47-6BC28FF155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7591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FB4DB-31BD-43D8-B3DE-608E9E0671A5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2DDA-2DD9-4787-9D47-6BC28FF155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439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FB4DB-31BD-43D8-B3DE-608E9E0671A5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2DDA-2DD9-4787-9D47-6BC28FF155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931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FB4DB-31BD-43D8-B3DE-608E9E0671A5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2DDA-2DD9-4787-9D47-6BC28FF155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677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FB4DB-31BD-43D8-B3DE-608E9E0671A5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2DDA-2DD9-4787-9D47-6BC28FF155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135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FB4DB-31BD-43D8-B3DE-608E9E0671A5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42DDA-2DD9-4787-9D47-6BC28FF155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791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2DFB4DB-31BD-43D8-B3DE-608E9E0671A5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9342DDA-2DD9-4787-9D47-6BC28FF155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2011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  <p:sldLayoutId id="214748374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3"/>
          <p:cNvSpPr>
            <a:spLocks noGrp="1"/>
          </p:cNvSpPr>
          <p:nvPr>
            <p:ph type="title"/>
          </p:nvPr>
        </p:nvSpPr>
        <p:spPr>
          <a:xfrm>
            <a:off x="3224464" y="188640"/>
            <a:ext cx="5679850" cy="1224136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1800" b="1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МУНИЦИПАЛЬНОЕ БЮДЖЕТНОЕ ОБЩЕОБРАЗОВАТЕЛЬНОЕ УЧРЕЖДЕНИЕ</a:t>
            </a:r>
            <a:br>
              <a:rPr lang="ru-RU" sz="1800" b="1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</a:br>
            <a:r>
              <a:rPr lang="ru-RU" sz="1800" b="1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«ШКОЛА РАЗВИТИЯ № 24»</a:t>
            </a:r>
          </a:p>
        </p:txBody>
      </p:sp>
      <p:sp>
        <p:nvSpPr>
          <p:cNvPr id="9" name="Заголовок 3"/>
          <p:cNvSpPr txBox="1">
            <a:spLocks/>
          </p:cNvSpPr>
          <p:nvPr/>
        </p:nvSpPr>
        <p:spPr bwMode="auto">
          <a:xfrm>
            <a:off x="2024063" y="4429126"/>
            <a:ext cx="3929062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ru-RU" b="1" i="1" kern="0" dirty="0">
                <a:solidFill>
                  <a:srgbClr val="000099"/>
                </a:solidFill>
                <a:ea typeface="+mj-ea"/>
                <a:cs typeface="Times New Roman" pitchFamily="18" charset="0"/>
              </a:rPr>
              <a:t> </a:t>
            </a:r>
            <a:endParaRPr lang="ru-RU" b="1" i="1" kern="0" dirty="0">
              <a:solidFill>
                <a:srgbClr val="000099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Заголовок 3"/>
          <p:cNvSpPr txBox="1">
            <a:spLocks/>
          </p:cNvSpPr>
          <p:nvPr/>
        </p:nvSpPr>
        <p:spPr bwMode="auto">
          <a:xfrm>
            <a:off x="1866106" y="674203"/>
            <a:ext cx="8174037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ru-RU" sz="3200" b="1" kern="0" dirty="0">
                <a:solidFill>
                  <a:srgbClr val="000099"/>
                </a:solidFill>
                <a:latin typeface="Georgia" panose="02040502050405020303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3200" b="1" kern="0" dirty="0" smtClean="0">
                <a:solidFill>
                  <a:srgbClr val="000099"/>
                </a:solidFill>
                <a:latin typeface="Georgia" panose="02040502050405020303" pitchFamily="18" charset="0"/>
                <a:ea typeface="+mj-ea"/>
                <a:cs typeface="Times New Roman" pitchFamily="18" charset="0"/>
              </a:rPr>
              <a:t>«Организация театрализованной деятельности</a:t>
            </a:r>
          </a:p>
          <a:p>
            <a:pPr algn="ctr" eaLnBrk="1" hangingPunct="1">
              <a:defRPr/>
            </a:pPr>
            <a:r>
              <a:rPr lang="ru-RU" sz="3200" b="1" kern="0" dirty="0" smtClean="0">
                <a:solidFill>
                  <a:srgbClr val="000099"/>
                </a:solidFill>
                <a:latin typeface="Georgia" panose="02040502050405020303" pitchFamily="18" charset="0"/>
                <a:ea typeface="+mj-ea"/>
                <a:cs typeface="Times New Roman" pitchFamily="18" charset="0"/>
              </a:rPr>
              <a:t>с </a:t>
            </a:r>
            <a:r>
              <a:rPr lang="ru-RU" sz="3200" b="1" i="1" kern="0" dirty="0" smtClean="0">
                <a:solidFill>
                  <a:srgbClr val="000099"/>
                </a:solidFill>
                <a:latin typeface="Georgia" panose="02040502050405020303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3200" b="1" kern="0" dirty="0" smtClean="0">
                <a:solidFill>
                  <a:srgbClr val="000099"/>
                </a:solidFill>
                <a:latin typeface="Georgia" panose="02040502050405020303" pitchFamily="18" charset="0"/>
                <a:ea typeface="+mj-ea"/>
                <a:cs typeface="Times New Roman" pitchFamily="18" charset="0"/>
              </a:rPr>
              <a:t>детьми дошкольного возраста»</a:t>
            </a:r>
            <a:endParaRPr lang="ru-RU" sz="3200" b="1" kern="0" dirty="0">
              <a:solidFill>
                <a:srgbClr val="000099"/>
              </a:solidFill>
              <a:latin typeface="Georgia" panose="02040502050405020303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026" name="Picture 2" descr="C:\Users\metodist-3\Desktop\фото 2014- 2015\шккола новая\IMG_17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620" y="43655"/>
            <a:ext cx="2918224" cy="19454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2055" y="43655"/>
            <a:ext cx="2948692" cy="20758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9504364" y="4813416"/>
            <a:ext cx="2124075" cy="148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5153202" y="3529013"/>
            <a:ext cx="1800225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605694" y="4834733"/>
            <a:ext cx="2124075" cy="148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836923" y="6323808"/>
            <a:ext cx="73550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0099"/>
                </a:solidFill>
                <a:latin typeface="Georgia" panose="02040502050405020303" pitchFamily="18" charset="0"/>
              </a:rPr>
              <a:t>Воспитатель дошкольных групп Баталова Ольга Сергеевна</a:t>
            </a:r>
            <a:endParaRPr lang="ru-RU" sz="2000" dirty="0">
              <a:solidFill>
                <a:srgbClr val="000099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830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04179" y="362589"/>
            <a:ext cx="51619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000099"/>
                </a:solidFill>
                <a:latin typeface="Georgia" panose="02040502050405020303" pitchFamily="18" charset="0"/>
              </a:rPr>
              <a:t>«Как звери зиму искали »</a:t>
            </a:r>
            <a:endParaRPr lang="ru-RU" sz="2800" b="1" dirty="0">
              <a:solidFill>
                <a:srgbClr val="000099"/>
              </a:solidFill>
              <a:latin typeface="Georgia" panose="02040502050405020303" pitchFamily="18" charset="0"/>
            </a:endParaRPr>
          </a:p>
        </p:txBody>
      </p:sp>
      <p:pic>
        <p:nvPicPr>
          <p:cNvPr id="2050" name="Picture 2" descr="G:\-13335887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9709" y="885809"/>
            <a:ext cx="10501747" cy="5805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9880546" y="5202670"/>
            <a:ext cx="2124075" cy="148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286170" y="5202669"/>
            <a:ext cx="2124075" cy="148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922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44051" y="445716"/>
            <a:ext cx="22605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000099"/>
                </a:solidFill>
                <a:latin typeface="Georgia" panose="02040502050405020303" pitchFamily="18" charset="0"/>
              </a:rPr>
              <a:t>«Теремок»</a:t>
            </a:r>
            <a:endParaRPr lang="ru-RU" sz="2800" b="1" dirty="0">
              <a:solidFill>
                <a:srgbClr val="000099"/>
              </a:solidFill>
              <a:latin typeface="Georgia" panose="02040502050405020303" pitchFamily="18" charset="0"/>
            </a:endParaRPr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436295" y="224398"/>
            <a:ext cx="2124075" cy="148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9553000" y="224398"/>
            <a:ext cx="2124075" cy="148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AutoShape 2" descr="https://apf.mail.ru/cgi-bin/readmsg/DSC09574.JPG?id=15764825291722606925%3B0%3B4&amp;x-email=olenka.batalova.83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https://apf.mail.ru/cgi-bin/readmsg/DSC09574.JPG?id=15764825291722606925%3B0%3B4&amp;x-email=olenka.batalova.83%40mail.ru&amp;exif=1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3020" y="2314782"/>
            <a:ext cx="5023237" cy="344606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775" y="2314782"/>
            <a:ext cx="4861817" cy="3480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352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3030" y="866571"/>
            <a:ext cx="11596913" cy="1224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17586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17586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72572" y="650982"/>
            <a:ext cx="2295525" cy="1365250"/>
            <a:chOff x="471" y="272"/>
            <a:chExt cx="1161" cy="1539"/>
          </a:xfrm>
        </p:grpSpPr>
        <p:sp>
          <p:nvSpPr>
            <p:cNvPr id="4" name="Oval 10"/>
            <p:cNvSpPr>
              <a:spLocks noChangeArrowheads="1"/>
            </p:cNvSpPr>
            <p:nvPr/>
          </p:nvSpPr>
          <p:spPr bwMode="ltGray">
            <a:xfrm>
              <a:off x="471" y="1438"/>
              <a:ext cx="1159" cy="362"/>
            </a:xfrm>
            <a:prstGeom prst="ellipse">
              <a:avLst/>
            </a:prstGeom>
            <a:gradFill rotWithShape="1">
              <a:gsLst>
                <a:gs pos="0">
                  <a:srgbClr val="C1CF9D"/>
                </a:gs>
                <a:gs pos="50000">
                  <a:srgbClr val="C1CF9D">
                    <a:gamma/>
                    <a:tint val="42353"/>
                    <a:invGamma/>
                  </a:srgbClr>
                </a:gs>
                <a:gs pos="100000">
                  <a:srgbClr val="C1CF9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" name="AutoShape 11"/>
            <p:cNvSpPr>
              <a:spLocks noChangeArrowheads="1"/>
            </p:cNvSpPr>
            <p:nvPr/>
          </p:nvSpPr>
          <p:spPr bwMode="ltGray">
            <a:xfrm>
              <a:off x="473" y="272"/>
              <a:ext cx="1159" cy="1539"/>
            </a:xfrm>
            <a:prstGeom prst="can">
              <a:avLst>
                <a:gd name="adj" fmla="val 33197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dirty="0" smtClean="0">
                  <a:solidFill>
                    <a:schemeClr val="bg1"/>
                  </a:solidFill>
                  <a:latin typeface="Georgia" panose="02040502050405020303" pitchFamily="18" charset="0"/>
                </a:rPr>
                <a:t>Познавательное </a:t>
              </a:r>
            </a:p>
            <a:p>
              <a:pPr algn="ctr"/>
              <a:r>
                <a:rPr lang="ru-RU" dirty="0" smtClean="0">
                  <a:solidFill>
                    <a:schemeClr val="bg1"/>
                  </a:solidFill>
                  <a:latin typeface="Georgia" panose="02040502050405020303" pitchFamily="18" charset="0"/>
                </a:rPr>
                <a:t>развитие</a:t>
              </a:r>
              <a:endParaRPr lang="ru-RU" dirty="0">
                <a:solidFill>
                  <a:schemeClr val="bg1"/>
                </a:solidFill>
                <a:latin typeface="Georgia" panose="02040502050405020303" pitchFamily="18" charset="0"/>
              </a:endParaRPr>
            </a:p>
          </p:txBody>
        </p:sp>
      </p:grpSp>
      <p:sp>
        <p:nvSpPr>
          <p:cNvPr id="6" name="AutoShape 12"/>
          <p:cNvSpPr>
            <a:spLocks noChangeArrowheads="1"/>
          </p:cNvSpPr>
          <p:nvPr/>
        </p:nvSpPr>
        <p:spPr bwMode="ltGray">
          <a:xfrm>
            <a:off x="2686760" y="2525464"/>
            <a:ext cx="9193183" cy="1796354"/>
          </a:xfrm>
          <a:prstGeom prst="roundRect">
            <a:avLst>
              <a:gd name="adj" fmla="val 11505"/>
            </a:avLst>
          </a:prstGeom>
          <a:solidFill>
            <a:srgbClr val="7030A0"/>
          </a:solidFill>
          <a:ln>
            <a:noFill/>
          </a:ln>
          <a:effectLst/>
        </p:spPr>
        <p:txBody>
          <a:bodyPr wrap="none" anchor="ctr"/>
          <a:lstStyle/>
          <a:p>
            <a:pPr marL="285750" lvl="0" indent="-285750" fontAlgn="base">
              <a:buFontTx/>
              <a:buChar char="-"/>
            </a:pPr>
            <a:r>
              <a:rPr lang="ru-RU" dirty="0" smtClean="0">
                <a:latin typeface="Georgia" panose="02040502050405020303" pitchFamily="18" charset="0"/>
              </a:rPr>
              <a:t>развитие монологической и диалогической речи</a:t>
            </a:r>
          </a:p>
          <a:p>
            <a:pPr marL="285750" lvl="0" indent="-285750" fontAlgn="base">
              <a:buFontTx/>
              <a:buChar char="-"/>
            </a:pPr>
            <a:r>
              <a:rPr lang="ru-RU" dirty="0">
                <a:latin typeface="Georgia" panose="02040502050405020303" pitchFamily="18" charset="0"/>
              </a:rPr>
              <a:t>обогащение </a:t>
            </a:r>
            <a:r>
              <a:rPr lang="ru-RU" dirty="0" smtClean="0">
                <a:latin typeface="Georgia" panose="02040502050405020303" pitchFamily="18" charset="0"/>
              </a:rPr>
              <a:t>словаря</a:t>
            </a:r>
          </a:p>
          <a:p>
            <a:pPr marL="285750" lvl="0" indent="-285750" fontAlgn="base">
              <a:buFontTx/>
              <a:buChar char="-"/>
            </a:pPr>
            <a:r>
              <a:rPr lang="ru-RU" dirty="0">
                <a:latin typeface="Georgia" panose="02040502050405020303" pitchFamily="18" charset="0"/>
              </a:rPr>
              <a:t>овладение выразительными средствами </a:t>
            </a:r>
            <a:r>
              <a:rPr lang="ru-RU" dirty="0" smtClean="0">
                <a:latin typeface="Georgia" panose="02040502050405020303" pitchFamily="18" charset="0"/>
              </a:rPr>
              <a:t>общения</a:t>
            </a:r>
            <a:endParaRPr lang="ru-RU" dirty="0">
              <a:latin typeface="Georgia" panose="02040502050405020303" pitchFamily="18" charset="0"/>
            </a:endParaRPr>
          </a:p>
        </p:txBody>
      </p: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72572" y="2799873"/>
            <a:ext cx="2295525" cy="1365250"/>
            <a:chOff x="471" y="272"/>
            <a:chExt cx="1161" cy="1539"/>
          </a:xfrm>
          <a:solidFill>
            <a:srgbClr val="FF99CC"/>
          </a:solidFill>
        </p:grpSpPr>
        <p:sp>
          <p:nvSpPr>
            <p:cNvPr id="8" name="Oval 7"/>
            <p:cNvSpPr>
              <a:spLocks noChangeArrowheads="1"/>
            </p:cNvSpPr>
            <p:nvPr/>
          </p:nvSpPr>
          <p:spPr bwMode="ltGray">
            <a:xfrm>
              <a:off x="471" y="1438"/>
              <a:ext cx="1159" cy="36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AutoShape 8"/>
            <p:cNvSpPr>
              <a:spLocks noChangeArrowheads="1"/>
            </p:cNvSpPr>
            <p:nvPr/>
          </p:nvSpPr>
          <p:spPr bwMode="ltGray">
            <a:xfrm>
              <a:off x="473" y="272"/>
              <a:ext cx="1159" cy="1539"/>
            </a:xfrm>
            <a:prstGeom prst="can">
              <a:avLst>
                <a:gd name="adj" fmla="val 33197"/>
              </a:avLst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dirty="0" smtClean="0">
                  <a:solidFill>
                    <a:schemeClr val="bg1"/>
                  </a:solidFill>
                  <a:latin typeface="Georgia" panose="02040502050405020303" pitchFamily="18" charset="0"/>
                </a:rPr>
                <a:t>Речевое </a:t>
              </a:r>
            </a:p>
            <a:p>
              <a:pPr algn="ctr"/>
              <a:r>
                <a:rPr lang="ru-RU" dirty="0" smtClean="0">
                  <a:solidFill>
                    <a:schemeClr val="bg1"/>
                  </a:solidFill>
                  <a:latin typeface="Georgia" panose="02040502050405020303" pitchFamily="18" charset="0"/>
                </a:rPr>
                <a:t>развитие</a:t>
              </a:r>
              <a:endParaRPr lang="ru-RU" dirty="0">
                <a:solidFill>
                  <a:schemeClr val="bg1"/>
                </a:solidFill>
                <a:latin typeface="Georgia" panose="02040502050405020303" pitchFamily="18" charset="0"/>
              </a:endParaRPr>
            </a:p>
          </p:txBody>
        </p:sp>
      </p:grpSp>
      <p:grpSp>
        <p:nvGrpSpPr>
          <p:cNvPr id="10" name="Group 6"/>
          <p:cNvGrpSpPr>
            <a:grpSpLocks/>
          </p:cNvGrpSpPr>
          <p:nvPr/>
        </p:nvGrpSpPr>
        <p:grpSpPr bwMode="auto">
          <a:xfrm>
            <a:off x="72572" y="4655133"/>
            <a:ext cx="2291571" cy="1365250"/>
            <a:chOff x="471" y="303"/>
            <a:chExt cx="1159" cy="1539"/>
          </a:xfrm>
        </p:grpSpPr>
        <p:sp>
          <p:nvSpPr>
            <p:cNvPr id="11" name="Oval 7"/>
            <p:cNvSpPr>
              <a:spLocks noChangeArrowheads="1"/>
            </p:cNvSpPr>
            <p:nvPr/>
          </p:nvSpPr>
          <p:spPr bwMode="ltGray">
            <a:xfrm>
              <a:off x="471" y="1438"/>
              <a:ext cx="1159" cy="362"/>
            </a:xfrm>
            <a:prstGeom prst="ellipse">
              <a:avLst/>
            </a:prstGeom>
            <a:gradFill rotWithShape="1">
              <a:gsLst>
                <a:gs pos="0">
                  <a:srgbClr val="C1CF9D"/>
                </a:gs>
                <a:gs pos="50000">
                  <a:srgbClr val="C1CF9D">
                    <a:gamma/>
                    <a:tint val="42353"/>
                    <a:invGamma/>
                  </a:srgbClr>
                </a:gs>
                <a:gs pos="100000">
                  <a:srgbClr val="C1CF9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AutoShape 8"/>
            <p:cNvSpPr>
              <a:spLocks noChangeArrowheads="1"/>
            </p:cNvSpPr>
            <p:nvPr/>
          </p:nvSpPr>
          <p:spPr bwMode="ltGray">
            <a:xfrm>
              <a:off x="471" y="303"/>
              <a:ext cx="1159" cy="1539"/>
            </a:xfrm>
            <a:prstGeom prst="can">
              <a:avLst>
                <a:gd name="adj" fmla="val 33197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dirty="0" smtClean="0">
                  <a:solidFill>
                    <a:schemeClr val="bg1"/>
                  </a:solidFill>
                  <a:latin typeface="Georgia" panose="02040502050405020303" pitchFamily="18" charset="0"/>
                </a:rPr>
                <a:t>Художественно-</a:t>
              </a:r>
            </a:p>
            <a:p>
              <a:pPr algn="ctr"/>
              <a:r>
                <a:rPr lang="ru-RU" dirty="0" smtClean="0">
                  <a:solidFill>
                    <a:schemeClr val="bg1"/>
                  </a:solidFill>
                  <a:latin typeface="Georgia" panose="02040502050405020303" pitchFamily="18" charset="0"/>
                </a:rPr>
                <a:t>эстетическое </a:t>
              </a:r>
            </a:p>
            <a:p>
              <a:pPr algn="ctr"/>
              <a:r>
                <a:rPr lang="ru-RU" dirty="0" smtClean="0">
                  <a:solidFill>
                    <a:schemeClr val="bg1"/>
                  </a:solidFill>
                  <a:latin typeface="Georgia" panose="02040502050405020303" pitchFamily="18" charset="0"/>
                </a:rPr>
                <a:t>развитие</a:t>
              </a:r>
              <a:endParaRPr lang="ru-RU" dirty="0">
                <a:solidFill>
                  <a:schemeClr val="bg1"/>
                </a:solidFill>
                <a:latin typeface="Georgia" panose="02040502050405020303" pitchFamily="18" charset="0"/>
              </a:endParaRPr>
            </a:p>
          </p:txBody>
        </p:sp>
      </p:grpSp>
      <p:sp>
        <p:nvSpPr>
          <p:cNvPr id="13" name="AutoShape 12"/>
          <p:cNvSpPr>
            <a:spLocks noChangeArrowheads="1"/>
          </p:cNvSpPr>
          <p:nvPr/>
        </p:nvSpPr>
        <p:spPr bwMode="ltGray">
          <a:xfrm>
            <a:off x="2686760" y="587830"/>
            <a:ext cx="9193183" cy="1796354"/>
          </a:xfrm>
          <a:prstGeom prst="roundRect">
            <a:avLst>
              <a:gd name="adj" fmla="val 11505"/>
            </a:avLst>
          </a:prstGeom>
          <a:solidFill>
            <a:srgbClr val="7030A0"/>
          </a:solidFill>
          <a:ln>
            <a:noFill/>
          </a:ln>
          <a:effectLst/>
        </p:spPr>
        <p:txBody>
          <a:bodyPr wrap="none" anchor="ctr"/>
          <a:lstStyle/>
          <a:p>
            <a:pPr marL="285750" lvl="0" indent="-285750" fontAlgn="base">
              <a:buFontTx/>
              <a:buChar char="-"/>
            </a:pPr>
            <a:r>
              <a:rPr lang="ru-RU" dirty="0" smtClean="0">
                <a:latin typeface="Georgia" panose="02040502050405020303" pitchFamily="18" charset="0"/>
              </a:rPr>
              <a:t>развитие </a:t>
            </a:r>
            <a:r>
              <a:rPr lang="ru-RU" dirty="0">
                <a:latin typeface="Georgia" panose="02040502050405020303" pitchFamily="18" charset="0"/>
              </a:rPr>
              <a:t>разносторонних представлений о </a:t>
            </a:r>
            <a:r>
              <a:rPr lang="ru-RU" dirty="0" smtClean="0">
                <a:latin typeface="Georgia" panose="02040502050405020303" pitchFamily="18" charset="0"/>
              </a:rPr>
              <a:t>действительности</a:t>
            </a:r>
          </a:p>
          <a:p>
            <a:pPr marL="285750" lvl="0" indent="-285750" fontAlgn="base">
              <a:buFontTx/>
              <a:buChar char="-"/>
            </a:pPr>
            <a:r>
              <a:rPr lang="ru-RU" dirty="0" smtClean="0">
                <a:latin typeface="Georgia" panose="02040502050405020303" pitchFamily="18" charset="0"/>
              </a:rPr>
              <a:t> </a:t>
            </a:r>
            <a:r>
              <a:rPr lang="ru-RU" dirty="0">
                <a:latin typeface="Georgia" panose="02040502050405020303" pitchFamily="18" charset="0"/>
              </a:rPr>
              <a:t>наблюдение за явлениями природы, поведением животных </a:t>
            </a:r>
            <a:endParaRPr lang="ru-RU" dirty="0" smtClean="0">
              <a:latin typeface="Georgia" panose="02040502050405020303" pitchFamily="18" charset="0"/>
            </a:endParaRPr>
          </a:p>
          <a:p>
            <a:pPr marL="285750" lvl="0" indent="-285750" fontAlgn="base">
              <a:buFontTx/>
              <a:buChar char="-"/>
            </a:pPr>
            <a:r>
              <a:rPr lang="ru-RU" dirty="0">
                <a:latin typeface="Georgia" panose="02040502050405020303" pitchFamily="18" charset="0"/>
              </a:rPr>
              <a:t>обеспечение взаимосвязи конструирования с </a:t>
            </a:r>
            <a:r>
              <a:rPr lang="ru-RU" dirty="0" smtClean="0">
                <a:latin typeface="Georgia" panose="02040502050405020303" pitchFamily="18" charset="0"/>
              </a:rPr>
              <a:t>театрализованной игрой</a:t>
            </a:r>
          </a:p>
          <a:p>
            <a:pPr marL="285750" lvl="0" indent="-285750" fontAlgn="base">
              <a:buFontTx/>
              <a:buChar char="-"/>
            </a:pPr>
            <a:r>
              <a:rPr lang="ru-RU" dirty="0">
                <a:latin typeface="Georgia" panose="02040502050405020303" pitchFamily="18" charset="0"/>
              </a:rPr>
              <a:t>развитие памяти, </a:t>
            </a:r>
            <a:r>
              <a:rPr lang="ru-RU" dirty="0" smtClean="0">
                <a:latin typeface="Georgia" panose="02040502050405020303" pitchFamily="18" charset="0"/>
              </a:rPr>
              <a:t>умение планировать </a:t>
            </a:r>
            <a:r>
              <a:rPr lang="ru-RU" dirty="0">
                <a:latin typeface="Georgia" panose="02040502050405020303" pitchFamily="18" charset="0"/>
              </a:rPr>
              <a:t>свои действия </a:t>
            </a:r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ltGray">
          <a:xfrm>
            <a:off x="2686760" y="4439581"/>
            <a:ext cx="9193183" cy="1796354"/>
          </a:xfrm>
          <a:prstGeom prst="roundRect">
            <a:avLst>
              <a:gd name="adj" fmla="val 11505"/>
            </a:avLst>
          </a:prstGeom>
          <a:solidFill>
            <a:srgbClr val="7030A0"/>
          </a:solidFill>
          <a:ln>
            <a:noFill/>
          </a:ln>
          <a:effectLst/>
        </p:spPr>
        <p:txBody>
          <a:bodyPr wrap="none" anchor="ctr"/>
          <a:lstStyle/>
          <a:p>
            <a:pPr marL="285750" lvl="0" indent="-285750" fontAlgn="base">
              <a:buFontTx/>
              <a:buChar char="-"/>
            </a:pPr>
            <a:r>
              <a:rPr lang="ru-RU" dirty="0">
                <a:latin typeface="Georgia" panose="02040502050405020303" pitchFamily="18" charset="0"/>
              </a:rPr>
              <a:t>приобщение к высокохудожественной литературе, музыке, </a:t>
            </a:r>
            <a:r>
              <a:rPr lang="ru-RU" dirty="0" smtClean="0">
                <a:latin typeface="Georgia" panose="02040502050405020303" pitchFamily="18" charset="0"/>
              </a:rPr>
              <a:t>фольклору</a:t>
            </a:r>
          </a:p>
          <a:p>
            <a:pPr marL="285750" lvl="0" indent="-285750" fontAlgn="base">
              <a:buFontTx/>
              <a:buChar char="-"/>
            </a:pPr>
            <a:r>
              <a:rPr lang="ru-RU" dirty="0">
                <a:latin typeface="Georgia" panose="02040502050405020303" pitchFamily="18" charset="0"/>
              </a:rPr>
              <a:t>развитие </a:t>
            </a:r>
            <a:r>
              <a:rPr lang="ru-RU" dirty="0" smtClean="0">
                <a:latin typeface="Georgia" panose="02040502050405020303" pitchFamily="18" charset="0"/>
              </a:rPr>
              <a:t>воображения</a:t>
            </a:r>
          </a:p>
          <a:p>
            <a:pPr marL="285750" lvl="0" indent="-285750" fontAlgn="base">
              <a:buFontTx/>
              <a:buChar char="-"/>
            </a:pPr>
            <a:r>
              <a:rPr lang="ru-RU" dirty="0">
                <a:latin typeface="Georgia" panose="02040502050405020303" pitchFamily="18" charset="0"/>
              </a:rPr>
              <a:t>создание выразительного художественного </a:t>
            </a:r>
            <a:r>
              <a:rPr lang="ru-RU" dirty="0" smtClean="0">
                <a:latin typeface="Georgia" panose="02040502050405020303" pitchFamily="18" charset="0"/>
              </a:rPr>
              <a:t>образа</a:t>
            </a:r>
          </a:p>
          <a:p>
            <a:pPr marL="285750" lvl="0" indent="-285750" fontAlgn="base">
              <a:buFontTx/>
              <a:buChar char="-"/>
            </a:pPr>
            <a:r>
              <a:rPr lang="ru-RU" dirty="0">
                <a:latin typeface="Georgia" panose="02040502050405020303" pitchFamily="18" charset="0"/>
              </a:rPr>
              <a:t>формирование элементарных представлений о видах </a:t>
            </a:r>
            <a:r>
              <a:rPr lang="ru-RU" dirty="0" smtClean="0">
                <a:latin typeface="Georgia" panose="02040502050405020303" pitchFamily="18" charset="0"/>
              </a:rPr>
              <a:t>искусства</a:t>
            </a:r>
            <a:endParaRPr lang="ru-RU" dirty="0">
              <a:latin typeface="Georgia" panose="02040502050405020303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dirty="0" smtClean="0">
                <a:latin typeface="Georgia" panose="02040502050405020303" pitchFamily="18" charset="0"/>
              </a:rPr>
              <a:t>реализация </a:t>
            </a:r>
            <a:r>
              <a:rPr lang="ru-RU" dirty="0">
                <a:latin typeface="Georgia" panose="02040502050405020303" pitchFamily="18" charset="0"/>
              </a:rPr>
              <a:t>самостоятельной творческой деятельности </a:t>
            </a:r>
            <a:r>
              <a:rPr lang="ru-RU" dirty="0" smtClean="0">
                <a:latin typeface="Georgia" panose="02040502050405020303" pitchFamily="18" charset="0"/>
              </a:rPr>
              <a:t>детей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latin typeface="Georgia" panose="02040502050405020303" pitchFamily="18" charset="0"/>
              </a:rPr>
              <a:t>моделирование </a:t>
            </a:r>
            <a:r>
              <a:rPr lang="ru-RU" dirty="0">
                <a:latin typeface="Georgia" panose="02040502050405020303" pitchFamily="18" charset="0"/>
              </a:rPr>
              <a:t>элементов костюма, декораций, атрибутов</a:t>
            </a:r>
          </a:p>
        </p:txBody>
      </p:sp>
      <p:sp>
        <p:nvSpPr>
          <p:cNvPr id="15" name="AutoShape 21"/>
          <p:cNvSpPr>
            <a:spLocks noChangeArrowheads="1"/>
          </p:cNvSpPr>
          <p:nvPr/>
        </p:nvSpPr>
        <p:spPr bwMode="gray">
          <a:xfrm>
            <a:off x="2364143" y="1304343"/>
            <a:ext cx="533400" cy="381000"/>
          </a:xfrm>
          <a:prstGeom prst="rightArrow">
            <a:avLst>
              <a:gd name="adj1" fmla="val 50000"/>
              <a:gd name="adj2" fmla="val 5833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AutoShape 21"/>
          <p:cNvSpPr>
            <a:spLocks noChangeArrowheads="1"/>
          </p:cNvSpPr>
          <p:nvPr/>
        </p:nvSpPr>
        <p:spPr bwMode="gray">
          <a:xfrm>
            <a:off x="2364143" y="3404266"/>
            <a:ext cx="533400" cy="381000"/>
          </a:xfrm>
          <a:prstGeom prst="rightArrow">
            <a:avLst>
              <a:gd name="adj1" fmla="val 50000"/>
              <a:gd name="adj2" fmla="val 5833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AutoShape 21"/>
          <p:cNvSpPr>
            <a:spLocks noChangeArrowheads="1"/>
          </p:cNvSpPr>
          <p:nvPr/>
        </p:nvSpPr>
        <p:spPr bwMode="gray">
          <a:xfrm>
            <a:off x="2290987" y="5130431"/>
            <a:ext cx="533400" cy="381000"/>
          </a:xfrm>
          <a:prstGeom prst="rightArrow">
            <a:avLst>
              <a:gd name="adj1" fmla="val 50000"/>
              <a:gd name="adj2" fmla="val 5833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464024" y="0"/>
            <a:ext cx="114159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Задачи по образовательным областям согласно </a:t>
            </a:r>
            <a:r>
              <a:rPr lang="ru-RU" sz="2800" dirty="0">
                <a:solidFill>
                  <a:schemeClr val="bg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ФГОС ДО </a:t>
            </a:r>
          </a:p>
        </p:txBody>
      </p:sp>
      <p:pic>
        <p:nvPicPr>
          <p:cNvPr id="19" name="Picture 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9948784" y="5275845"/>
            <a:ext cx="2124075" cy="148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1092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191" y="442272"/>
            <a:ext cx="11430000" cy="600075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671248" y="1702137"/>
            <a:ext cx="49814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7030A0"/>
                </a:solidFill>
                <a:latin typeface="Georgia" panose="02040502050405020303" pitchFamily="18" charset="0"/>
              </a:rPr>
              <a:t>Спасибо за внимание</a:t>
            </a:r>
            <a:r>
              <a:rPr lang="ru-RU" sz="2800" dirty="0">
                <a:solidFill>
                  <a:srgbClr val="7030A0"/>
                </a:solidFill>
                <a:latin typeface="Georgia" panose="02040502050405020303" pitchFamily="18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50079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1543" y="-13648"/>
            <a:ext cx="1110364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Aft>
                <a:spcPts val="0"/>
              </a:spcAft>
              <a:tabLst>
                <a:tab pos="457200" algn="l"/>
              </a:tabLst>
            </a:pPr>
            <a:endParaRPr lang="ru-RU" sz="2800" dirty="0" smtClean="0">
              <a:solidFill>
                <a:srgbClr val="B3116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r" fontAlgn="base">
              <a:spcAft>
                <a:spcPts val="0"/>
              </a:spcAft>
              <a:tabLst>
                <a:tab pos="457200" algn="l"/>
              </a:tabLst>
            </a:pPr>
            <a:endParaRPr lang="ru-RU" sz="2800" dirty="0" smtClean="0">
              <a:solidFill>
                <a:srgbClr val="B3116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r" fontAlgn="base">
              <a:spcAft>
                <a:spcPts val="0"/>
              </a:spcAft>
              <a:tabLst>
                <a:tab pos="457200" algn="l"/>
              </a:tabLst>
            </a:pPr>
            <a:endParaRPr lang="ru-RU" sz="2800" dirty="0">
              <a:solidFill>
                <a:srgbClr val="B3116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r" fontAlgn="base">
              <a:spcAft>
                <a:spcPts val="0"/>
              </a:spcAft>
              <a:tabLst>
                <a:tab pos="457200" algn="l"/>
              </a:tabLst>
            </a:pPr>
            <a:endParaRPr lang="ru-RU" sz="2800" dirty="0" smtClean="0">
              <a:solidFill>
                <a:srgbClr val="B3116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fontAlgn="base">
              <a:spcAft>
                <a:spcPts val="0"/>
              </a:spcAft>
              <a:tabLst>
                <a:tab pos="457200" algn="l"/>
              </a:tabLst>
            </a:pPr>
            <a:r>
              <a:rPr lang="ru-RU" sz="2800" dirty="0" smtClean="0">
                <a:solidFill>
                  <a:schemeClr val="bg1"/>
                </a:solidFill>
                <a:latin typeface="Georgia" panose="02040502050405020303" pitchFamily="18" charset="0"/>
              </a:rPr>
              <a:t>                      </a:t>
            </a:r>
            <a:r>
              <a:rPr lang="ru-RU" sz="2800" i="1" dirty="0" smtClean="0">
                <a:solidFill>
                  <a:srgbClr val="000099"/>
                </a:solidFill>
                <a:latin typeface="Georgia" panose="02040502050405020303" pitchFamily="18" charset="0"/>
              </a:rPr>
              <a:t>«</a:t>
            </a:r>
            <a:r>
              <a:rPr lang="ru-RU" sz="2800" i="1" dirty="0">
                <a:solidFill>
                  <a:srgbClr val="000099"/>
                </a:solidFill>
                <a:latin typeface="Georgia" panose="02040502050405020303" pitchFamily="18" charset="0"/>
              </a:rPr>
              <a:t>Мы играем не потому, что мы дети, но само детство нам дано для того, чтобы мы играли</a:t>
            </a:r>
            <a:r>
              <a:rPr lang="ru-RU" sz="2800" i="1" dirty="0" smtClean="0">
                <a:solidFill>
                  <a:srgbClr val="000099"/>
                </a:solidFill>
                <a:latin typeface="Georgia" panose="02040502050405020303" pitchFamily="18" charset="0"/>
              </a:rPr>
              <a:t>» (Карл Гросс)</a:t>
            </a:r>
            <a:endParaRPr lang="ru-RU" sz="2800" i="1" dirty="0">
              <a:solidFill>
                <a:srgbClr val="000099"/>
              </a:solidFill>
              <a:latin typeface="Georgia" panose="02040502050405020303" pitchFamily="18" charset="0"/>
            </a:endParaRPr>
          </a:p>
          <a:p>
            <a:pPr lvl="0" algn="just" fontAlgn="base">
              <a:spcAft>
                <a:spcPts val="0"/>
              </a:spcAft>
              <a:tabLst>
                <a:tab pos="457200" algn="l"/>
              </a:tabLst>
            </a:pPr>
            <a:r>
              <a:rPr lang="ru-RU" sz="2800" dirty="0" smtClean="0">
                <a:solidFill>
                  <a:schemeClr val="bg1"/>
                </a:solidFill>
                <a:latin typeface="Georgia" panose="02040502050405020303" pitchFamily="18" charset="0"/>
              </a:rPr>
              <a:t>         Театр </a:t>
            </a:r>
            <a:r>
              <a:rPr lang="ru-RU" sz="2800" dirty="0">
                <a:solidFill>
                  <a:schemeClr val="bg1"/>
                </a:solidFill>
                <a:latin typeface="Georgia" panose="02040502050405020303" pitchFamily="18" charset="0"/>
              </a:rPr>
              <a:t>— доступный вид искусства для дошкольников, развивающий художественные способности, эстетический вкус и коммуникативные навыки, а также способствующий нравственному воспитанию детей</a:t>
            </a:r>
            <a:r>
              <a:rPr lang="ru-RU" sz="2800" dirty="0" smtClean="0">
                <a:solidFill>
                  <a:schemeClr val="bg1"/>
                </a:solidFill>
                <a:latin typeface="Georgia" panose="02040502050405020303" pitchFamily="18" charset="0"/>
              </a:rPr>
              <a:t>.</a:t>
            </a:r>
            <a:r>
              <a:rPr lang="ru-RU" sz="2800" dirty="0"/>
              <a:t> </a:t>
            </a:r>
            <a:endParaRPr lang="ru-RU" sz="2800" dirty="0" smtClean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9531113" y="4574156"/>
            <a:ext cx="2124075" cy="148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253567" y="419986"/>
            <a:ext cx="2124075" cy="148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741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87755" y="320710"/>
            <a:ext cx="10752221" cy="7417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>
                <a:solidFill>
                  <a:srgbClr val="000099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Основные </a:t>
            </a:r>
            <a:r>
              <a:rPr lang="ru-RU" altLang="ru-RU" sz="2800" b="1" dirty="0" smtClean="0">
                <a:solidFill>
                  <a:srgbClr val="000099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цели театральной деятельности дошкольного </a:t>
            </a:r>
            <a:r>
              <a:rPr lang="ru-RU" altLang="ru-RU" sz="2800" b="1" dirty="0">
                <a:solidFill>
                  <a:srgbClr val="000099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образования </a:t>
            </a:r>
          </a:p>
          <a:p>
            <a:pPr algn="ctr"/>
            <a:r>
              <a:rPr lang="ru-RU" altLang="ru-RU" sz="2800" b="1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</a:p>
          <a:p>
            <a:pPr algn="just"/>
            <a:r>
              <a:rPr lang="ru-RU" altLang="ru-RU" sz="2800" dirty="0" smtClean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- </a:t>
            </a:r>
            <a:r>
              <a:rPr lang="ru-RU" altLang="ru-RU" sz="2800" dirty="0" smtClean="0">
                <a:solidFill>
                  <a:schemeClr val="bg1"/>
                </a:solidFill>
                <a:latin typeface="Georgia" panose="02040502050405020303" pitchFamily="18" charset="0"/>
              </a:rPr>
              <a:t>Р</a:t>
            </a:r>
            <a:r>
              <a:rPr lang="ru-RU" sz="2800" dirty="0" smtClean="0">
                <a:solidFill>
                  <a:schemeClr val="bg1"/>
                </a:solidFill>
                <a:latin typeface="Georgia" panose="02040502050405020303" pitchFamily="18" charset="0"/>
              </a:rPr>
              <a:t>асширяются </a:t>
            </a:r>
            <a:r>
              <a:rPr lang="ru-RU" sz="2800" dirty="0">
                <a:solidFill>
                  <a:schemeClr val="bg1"/>
                </a:solidFill>
                <a:latin typeface="Georgia" panose="02040502050405020303" pitchFamily="18" charset="0"/>
              </a:rPr>
              <a:t>знания малышей об окружающем </a:t>
            </a:r>
            <a:r>
              <a:rPr lang="ru-RU" sz="2800" dirty="0" smtClean="0">
                <a:solidFill>
                  <a:schemeClr val="bg1"/>
                </a:solidFill>
                <a:latin typeface="Georgia" panose="02040502050405020303" pitchFamily="18" charset="0"/>
              </a:rPr>
              <a:t>мире. </a:t>
            </a:r>
            <a:endParaRPr lang="ru-RU" sz="28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lvl="0" algn="just"/>
            <a:r>
              <a:rPr lang="ru-RU" sz="2800" dirty="0" smtClean="0">
                <a:solidFill>
                  <a:schemeClr val="bg1"/>
                </a:solidFill>
                <a:latin typeface="Georgia" panose="02040502050405020303" pitchFamily="18" charset="0"/>
              </a:rPr>
              <a:t>- Формируется </a:t>
            </a:r>
            <a:r>
              <a:rPr lang="ru-RU" sz="2800" dirty="0">
                <a:solidFill>
                  <a:schemeClr val="bg1"/>
                </a:solidFill>
                <a:latin typeface="Georgia" panose="02040502050405020303" pitchFamily="18" charset="0"/>
              </a:rPr>
              <a:t>творческая, самостоятельная активность </a:t>
            </a:r>
            <a:r>
              <a:rPr lang="ru-RU" sz="2800" dirty="0" smtClean="0">
                <a:solidFill>
                  <a:schemeClr val="bg1"/>
                </a:solidFill>
                <a:latin typeface="Georgia" panose="02040502050405020303" pitchFamily="18" charset="0"/>
              </a:rPr>
              <a:t>ребёнка.</a:t>
            </a:r>
          </a:p>
          <a:p>
            <a:pPr algn="just"/>
            <a:r>
              <a:rPr lang="ru-RU" sz="2800" dirty="0" smtClean="0">
                <a:solidFill>
                  <a:schemeClr val="bg1"/>
                </a:solidFill>
                <a:latin typeface="Georgia" panose="02040502050405020303" pitchFamily="18" charset="0"/>
              </a:rPr>
              <a:t>- Развивается </a:t>
            </a:r>
            <a:r>
              <a:rPr lang="ru-RU" sz="2800" dirty="0">
                <a:solidFill>
                  <a:schemeClr val="bg1"/>
                </a:solidFill>
                <a:latin typeface="Georgia" panose="02040502050405020303" pitchFamily="18" charset="0"/>
              </a:rPr>
              <a:t>речь, правильная </a:t>
            </a:r>
            <a:r>
              <a:rPr lang="ru-RU" sz="2800" dirty="0" smtClean="0">
                <a:solidFill>
                  <a:schemeClr val="bg1"/>
                </a:solidFill>
                <a:latin typeface="Georgia" panose="02040502050405020303" pitchFamily="18" charset="0"/>
              </a:rPr>
              <a:t>артикуляция.</a:t>
            </a:r>
            <a:endParaRPr lang="ru-RU" sz="28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algn="just"/>
            <a:r>
              <a:rPr lang="ru-RU" sz="2800" dirty="0" smtClean="0">
                <a:solidFill>
                  <a:schemeClr val="bg1"/>
                </a:solidFill>
                <a:latin typeface="Georgia" panose="02040502050405020303" pitchFamily="18" charset="0"/>
              </a:rPr>
              <a:t>- Обогащается </a:t>
            </a:r>
            <a:r>
              <a:rPr lang="ru-RU" sz="2800" dirty="0">
                <a:solidFill>
                  <a:schemeClr val="bg1"/>
                </a:solidFill>
                <a:latin typeface="Georgia" panose="02040502050405020303" pitchFamily="18" charset="0"/>
              </a:rPr>
              <a:t>словарный </a:t>
            </a:r>
            <a:r>
              <a:rPr lang="ru-RU" sz="2800" dirty="0" smtClean="0">
                <a:solidFill>
                  <a:schemeClr val="bg1"/>
                </a:solidFill>
                <a:latin typeface="Georgia" panose="02040502050405020303" pitchFamily="18" charset="0"/>
              </a:rPr>
              <a:t>запас.</a:t>
            </a:r>
            <a:endParaRPr lang="ru-RU" sz="28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algn="just"/>
            <a:r>
              <a:rPr lang="ru-RU" sz="2800" dirty="0" smtClean="0">
                <a:solidFill>
                  <a:schemeClr val="bg1"/>
                </a:solidFill>
                <a:latin typeface="Georgia" panose="02040502050405020303" pitchFamily="18" charset="0"/>
              </a:rPr>
              <a:t>- Развивается </a:t>
            </a:r>
            <a:r>
              <a:rPr lang="ru-RU" sz="2800" dirty="0">
                <a:solidFill>
                  <a:schemeClr val="bg1"/>
                </a:solidFill>
                <a:latin typeface="Georgia" panose="02040502050405020303" pitchFamily="18" charset="0"/>
              </a:rPr>
              <a:t>память, фантазия, образное </a:t>
            </a:r>
            <a:r>
              <a:rPr lang="ru-RU" sz="2800" dirty="0" smtClean="0">
                <a:solidFill>
                  <a:schemeClr val="bg1"/>
                </a:solidFill>
                <a:latin typeface="Georgia" panose="02040502050405020303" pitchFamily="18" charset="0"/>
              </a:rPr>
              <a:t>мышление.</a:t>
            </a:r>
          </a:p>
          <a:p>
            <a:pPr algn="just"/>
            <a:r>
              <a:rPr lang="ru-RU" sz="2800" dirty="0" smtClean="0">
                <a:solidFill>
                  <a:schemeClr val="bg1"/>
                </a:solidFill>
                <a:latin typeface="Georgia" panose="02040502050405020303" pitchFamily="18" charset="0"/>
              </a:rPr>
              <a:t>- Совершенствуется </a:t>
            </a:r>
            <a:r>
              <a:rPr lang="ru-RU" sz="2800" dirty="0">
                <a:solidFill>
                  <a:schemeClr val="bg1"/>
                </a:solidFill>
                <a:latin typeface="Georgia" panose="02040502050405020303" pitchFamily="18" charset="0"/>
              </a:rPr>
              <a:t>пластика тела, координация движений, </a:t>
            </a:r>
            <a:r>
              <a:rPr lang="ru-RU" sz="2800" dirty="0" smtClean="0">
                <a:solidFill>
                  <a:schemeClr val="bg1"/>
                </a:solidFill>
                <a:latin typeface="Georgia" panose="02040502050405020303" pitchFamily="18" charset="0"/>
              </a:rPr>
              <a:t>гибкость.</a:t>
            </a:r>
            <a:endParaRPr lang="ru-RU" sz="28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algn="just"/>
            <a:r>
              <a:rPr lang="ru-RU" sz="2800" dirty="0" smtClean="0">
                <a:solidFill>
                  <a:schemeClr val="bg1"/>
                </a:solidFill>
                <a:latin typeface="Georgia" panose="02040502050405020303" pitchFamily="18" charset="0"/>
              </a:rPr>
              <a:t>- Развивается </a:t>
            </a:r>
            <a:r>
              <a:rPr lang="ru-RU" sz="2800" dirty="0">
                <a:solidFill>
                  <a:schemeClr val="bg1"/>
                </a:solidFill>
                <a:latin typeface="Georgia" panose="02040502050405020303" pitchFamily="18" charset="0"/>
              </a:rPr>
              <a:t>навык передачи эмоций и чувств через мимику, жесты, а также </a:t>
            </a:r>
            <a:r>
              <a:rPr lang="ru-RU" sz="2800" dirty="0" smtClean="0">
                <a:solidFill>
                  <a:schemeClr val="bg1"/>
                </a:solidFill>
                <a:latin typeface="Georgia" panose="02040502050405020303" pitchFamily="18" charset="0"/>
              </a:rPr>
              <a:t>интонацию.</a:t>
            </a:r>
            <a:endParaRPr lang="ru-RU" sz="28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algn="just"/>
            <a:r>
              <a:rPr lang="ru-RU" sz="2800" dirty="0" smtClean="0">
                <a:solidFill>
                  <a:schemeClr val="bg1"/>
                </a:solidFill>
                <a:latin typeface="Georgia" panose="02040502050405020303" pitchFamily="18" charset="0"/>
              </a:rPr>
              <a:t>- Воспитывается </a:t>
            </a:r>
            <a:r>
              <a:rPr lang="ru-RU" sz="2800" dirty="0">
                <a:solidFill>
                  <a:schemeClr val="bg1"/>
                </a:solidFill>
                <a:latin typeface="Georgia" panose="02040502050405020303" pitchFamily="18" charset="0"/>
              </a:rPr>
              <a:t>умение сотрудничать с другими членами </a:t>
            </a:r>
            <a:r>
              <a:rPr lang="ru-RU" sz="2800" dirty="0" smtClean="0">
                <a:solidFill>
                  <a:schemeClr val="bg1"/>
                </a:solidFill>
                <a:latin typeface="Georgia" panose="02040502050405020303" pitchFamily="18" charset="0"/>
              </a:rPr>
              <a:t>коллектива. </a:t>
            </a:r>
            <a:endParaRPr lang="ru-RU" sz="28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lvl="0" algn="just">
              <a:buBlip>
                <a:blip r:embed="rId2"/>
              </a:buBlip>
            </a:pPr>
            <a:endParaRPr lang="ru-RU" sz="2800" dirty="0"/>
          </a:p>
          <a:p>
            <a:pPr lvl="0"/>
            <a:endParaRPr lang="ru-RU" altLang="ru-RU" sz="2800" dirty="0">
              <a:solidFill>
                <a:schemeClr val="bg2">
                  <a:lumMod val="25000"/>
                </a:schemeClr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212625" y="136478"/>
            <a:ext cx="1418822" cy="994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10257378" y="136478"/>
            <a:ext cx="1418822" cy="994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8617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314" y="188463"/>
            <a:ext cx="10682516" cy="121879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200" b="1" dirty="0">
                <a:solidFill>
                  <a:srgbClr val="000099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Основные </a:t>
            </a:r>
            <a:r>
              <a:rPr lang="ru-RU" altLang="ru-RU" sz="3200" b="1" dirty="0" smtClean="0">
                <a:solidFill>
                  <a:srgbClr val="000099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 театральной </a:t>
            </a:r>
            <a:r>
              <a:rPr lang="ru-RU" altLang="ru-RU" sz="3200" b="1" dirty="0">
                <a:solidFill>
                  <a:srgbClr val="000099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деятельности дошкольного </a:t>
            </a:r>
            <a:r>
              <a:rPr lang="ru-RU" altLang="ru-RU" sz="3200" b="1" dirty="0" smtClean="0">
                <a:solidFill>
                  <a:srgbClr val="000099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образования</a:t>
            </a:r>
          </a:p>
          <a:p>
            <a:pPr algn="ctr"/>
            <a:endParaRPr lang="ru-RU" sz="32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lvl="0"/>
            <a:r>
              <a:rPr lang="ru-RU" sz="2800" dirty="0" smtClean="0">
                <a:solidFill>
                  <a:schemeClr val="bg1"/>
                </a:solidFill>
                <a:latin typeface="Georgia" panose="02040502050405020303" pitchFamily="18" charset="0"/>
              </a:rPr>
              <a:t>- Активизация </a:t>
            </a:r>
            <a:r>
              <a:rPr lang="ru-RU" sz="2800" dirty="0">
                <a:solidFill>
                  <a:schemeClr val="bg1"/>
                </a:solidFill>
                <a:latin typeface="Georgia" panose="02040502050405020303" pitchFamily="18" charset="0"/>
              </a:rPr>
              <a:t>познавательного интереса </a:t>
            </a:r>
            <a:r>
              <a:rPr lang="ru-RU" sz="2800" dirty="0" smtClean="0">
                <a:solidFill>
                  <a:schemeClr val="bg1"/>
                </a:solidFill>
                <a:latin typeface="Georgia" panose="02040502050405020303" pitchFamily="18" charset="0"/>
              </a:rPr>
              <a:t>детей. </a:t>
            </a:r>
            <a:endParaRPr lang="ru-RU" sz="28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lvl="0"/>
            <a:r>
              <a:rPr lang="ru-RU" sz="2800" dirty="0" smtClean="0">
                <a:solidFill>
                  <a:schemeClr val="bg1"/>
                </a:solidFill>
                <a:latin typeface="Georgia" panose="02040502050405020303" pitchFamily="18" charset="0"/>
              </a:rPr>
              <a:t>- Ликвидация </a:t>
            </a:r>
            <a:r>
              <a:rPr lang="ru-RU" sz="2800" dirty="0">
                <a:solidFill>
                  <a:schemeClr val="bg1"/>
                </a:solidFill>
                <a:latin typeface="Georgia" panose="02040502050405020303" pitchFamily="18" charset="0"/>
              </a:rPr>
              <a:t>скованности и зажатости юных </a:t>
            </a:r>
            <a:r>
              <a:rPr lang="ru-RU" sz="2800" dirty="0" smtClean="0">
                <a:solidFill>
                  <a:schemeClr val="bg1"/>
                </a:solidFill>
                <a:latin typeface="Georgia" panose="02040502050405020303" pitchFamily="18" charset="0"/>
              </a:rPr>
              <a:t>театралов.</a:t>
            </a:r>
            <a:endParaRPr lang="ru-RU" sz="28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lvl="0"/>
            <a:r>
              <a:rPr lang="ru-RU" sz="2800" dirty="0" smtClean="0">
                <a:solidFill>
                  <a:schemeClr val="bg1"/>
                </a:solidFill>
                <a:latin typeface="Georgia" panose="02040502050405020303" pitchFamily="18" charset="0"/>
              </a:rPr>
              <a:t>- Формирование </a:t>
            </a:r>
            <a:r>
              <a:rPr lang="ru-RU" sz="2800" dirty="0">
                <a:solidFill>
                  <a:schemeClr val="bg1"/>
                </a:solidFill>
                <a:latin typeface="Georgia" panose="02040502050405020303" pitchFamily="18" charset="0"/>
              </a:rPr>
              <a:t>быстрой реакции на команду или музыкальный </a:t>
            </a:r>
            <a:r>
              <a:rPr lang="ru-RU" sz="2800" dirty="0" smtClean="0">
                <a:solidFill>
                  <a:schemeClr val="bg1"/>
                </a:solidFill>
                <a:latin typeface="Georgia" panose="02040502050405020303" pitchFamily="18" charset="0"/>
              </a:rPr>
              <a:t>сигнал. </a:t>
            </a:r>
            <a:endParaRPr lang="ru-RU" sz="28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lvl="0"/>
            <a:r>
              <a:rPr lang="ru-RU" sz="2800" dirty="0" smtClean="0">
                <a:solidFill>
                  <a:schemeClr val="bg1"/>
                </a:solidFill>
                <a:latin typeface="Georgia" panose="02040502050405020303" pitchFamily="18" charset="0"/>
              </a:rPr>
              <a:t>- Развитие </a:t>
            </a:r>
            <a:r>
              <a:rPr lang="ru-RU" sz="2800" dirty="0">
                <a:solidFill>
                  <a:schemeClr val="bg1"/>
                </a:solidFill>
                <a:latin typeface="Georgia" panose="02040502050405020303" pitchFamily="18" charset="0"/>
              </a:rPr>
              <a:t>умения координировать свои поступки с другими </a:t>
            </a:r>
            <a:r>
              <a:rPr lang="ru-RU" sz="2800" dirty="0" smtClean="0">
                <a:solidFill>
                  <a:schemeClr val="bg1"/>
                </a:solidFill>
                <a:latin typeface="Georgia" panose="02040502050405020303" pitchFamily="18" charset="0"/>
              </a:rPr>
              <a:t>ребятами.</a:t>
            </a:r>
            <a:endParaRPr lang="ru-RU" sz="28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lvl="0"/>
            <a:r>
              <a:rPr lang="ru-RU" sz="2800" dirty="0" smtClean="0">
                <a:solidFill>
                  <a:schemeClr val="bg1"/>
                </a:solidFill>
                <a:latin typeface="Georgia" panose="02040502050405020303" pitchFamily="18" charset="0"/>
              </a:rPr>
              <a:t>- Тренировка </a:t>
            </a:r>
            <a:r>
              <a:rPr lang="ru-RU" sz="2800" dirty="0">
                <a:solidFill>
                  <a:schemeClr val="bg1"/>
                </a:solidFill>
                <a:latin typeface="Georgia" panose="02040502050405020303" pitchFamily="18" charset="0"/>
              </a:rPr>
              <a:t>речевого дыхания, </a:t>
            </a:r>
            <a:r>
              <a:rPr lang="ru-RU" sz="2800" dirty="0" smtClean="0">
                <a:solidFill>
                  <a:schemeClr val="bg1"/>
                </a:solidFill>
                <a:latin typeface="Georgia" panose="02040502050405020303" pitchFamily="18" charset="0"/>
              </a:rPr>
              <a:t>дикции.</a:t>
            </a:r>
            <a:endParaRPr lang="ru-RU" sz="28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lvl="0"/>
            <a:r>
              <a:rPr lang="ru-RU" sz="2800" dirty="0" smtClean="0">
                <a:solidFill>
                  <a:schemeClr val="bg1"/>
                </a:solidFill>
                <a:latin typeface="Georgia" panose="02040502050405020303" pitchFamily="18" charset="0"/>
              </a:rPr>
              <a:t>- Знакомство </a:t>
            </a:r>
            <a:r>
              <a:rPr lang="ru-RU" sz="2800" dirty="0">
                <a:solidFill>
                  <a:schemeClr val="bg1"/>
                </a:solidFill>
                <a:latin typeface="Georgia" panose="02040502050405020303" pitchFamily="18" charset="0"/>
              </a:rPr>
              <a:t>с правилами поведения в театре, театральной терминологией, устройством сцены, зрительного зала.</a:t>
            </a:r>
          </a:p>
          <a:p>
            <a:pPr lvl="0" algn="just">
              <a:buBlip>
                <a:blip r:embed="rId2"/>
              </a:buBlip>
            </a:pPr>
            <a:endParaRPr lang="ru-RU" sz="2800" dirty="0" smtClean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algn="just"/>
            <a:endParaRPr lang="ru-RU" sz="2800" dirty="0" smtClean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lvl="0" algn="just">
              <a:buBlip>
                <a:blip r:embed="rId2"/>
              </a:buBlip>
            </a:pPr>
            <a:endParaRPr lang="ru-RU" sz="2800" dirty="0" smtClean="0"/>
          </a:p>
          <a:p>
            <a:pPr lvl="0"/>
            <a:endParaRPr lang="ru-RU" altLang="ru-RU" sz="2800" dirty="0">
              <a:solidFill>
                <a:schemeClr val="bg2">
                  <a:lumMod val="25000"/>
                </a:schemeClr>
              </a:solidFill>
              <a:latin typeface="Georgia" panose="02040502050405020303" pitchFamily="18" charset="0"/>
            </a:endParaRPr>
          </a:p>
          <a:p>
            <a:pPr algn="ctr"/>
            <a:endParaRPr lang="ru-RU" altLang="ru-RU" sz="2800" b="1" dirty="0">
              <a:solidFill>
                <a:schemeClr val="bg2">
                  <a:lumMod val="25000"/>
                </a:schemeClr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altLang="ru-RU" b="1" dirty="0" smtClean="0">
              <a:solidFill>
                <a:schemeClr val="bg2">
                  <a:lumMod val="25000"/>
                </a:schemeClr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altLang="ru-RU" b="1" dirty="0">
              <a:solidFill>
                <a:schemeClr val="bg2">
                  <a:lumMod val="25000"/>
                </a:schemeClr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altLang="ru-RU" b="1" dirty="0" smtClean="0">
              <a:solidFill>
                <a:schemeClr val="bg2">
                  <a:lumMod val="25000"/>
                </a:schemeClr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altLang="ru-RU" b="1" dirty="0">
              <a:solidFill>
                <a:schemeClr val="bg2">
                  <a:lumMod val="25000"/>
                </a:schemeClr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altLang="ru-RU" b="1" dirty="0" smtClean="0">
              <a:solidFill>
                <a:schemeClr val="bg2">
                  <a:lumMod val="25000"/>
                </a:schemeClr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altLang="ru-RU" b="1" dirty="0">
              <a:solidFill>
                <a:schemeClr val="bg2">
                  <a:lumMod val="25000"/>
                </a:schemeClr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altLang="ru-RU" b="1" dirty="0" smtClean="0">
              <a:solidFill>
                <a:schemeClr val="bg2">
                  <a:lumMod val="25000"/>
                </a:schemeClr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altLang="ru-RU" b="1" dirty="0">
              <a:solidFill>
                <a:schemeClr val="bg2">
                  <a:lumMod val="25000"/>
                </a:schemeClr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altLang="ru-RU" b="1" dirty="0" smtClean="0">
              <a:solidFill>
                <a:schemeClr val="bg2">
                  <a:lumMod val="25000"/>
                </a:schemeClr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altLang="ru-RU" b="1" dirty="0">
              <a:solidFill>
                <a:schemeClr val="bg2">
                  <a:lumMod val="25000"/>
                </a:schemeClr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altLang="ru-RU" b="1" dirty="0" smtClean="0">
              <a:solidFill>
                <a:schemeClr val="bg2">
                  <a:lumMod val="25000"/>
                </a:schemeClr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altLang="ru-RU" b="1" dirty="0">
              <a:solidFill>
                <a:schemeClr val="bg2">
                  <a:lumMod val="25000"/>
                </a:schemeClr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altLang="ru-RU" b="1" dirty="0" smtClean="0">
              <a:solidFill>
                <a:schemeClr val="bg2">
                  <a:lumMod val="25000"/>
                </a:schemeClr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altLang="ru-RU" b="1" dirty="0">
              <a:solidFill>
                <a:schemeClr val="bg2">
                  <a:lumMod val="25000"/>
                </a:schemeClr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b="1" dirty="0" smtClean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altLang="ru-RU" b="1" dirty="0">
              <a:solidFill>
                <a:schemeClr val="bg2">
                  <a:lumMod val="25000"/>
                </a:schemeClr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5237927" y="5683401"/>
            <a:ext cx="1379887" cy="967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1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345911" y="5652668"/>
            <a:ext cx="1536011" cy="106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9973819" y="5603143"/>
            <a:ext cx="1536011" cy="106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7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9863" y="168441"/>
            <a:ext cx="1074419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0099"/>
                </a:solidFill>
                <a:latin typeface="Georgia" panose="02040502050405020303" pitchFamily="18" charset="0"/>
              </a:rPr>
              <a:t>В</a:t>
            </a:r>
            <a:r>
              <a:rPr lang="ru-RU" sz="2800" b="1" dirty="0" smtClean="0">
                <a:solidFill>
                  <a:srgbClr val="000099"/>
                </a:solidFill>
                <a:latin typeface="Georgia" panose="02040502050405020303" pitchFamily="18" charset="0"/>
              </a:rPr>
              <a:t>иды </a:t>
            </a:r>
            <a:r>
              <a:rPr lang="ru-RU" sz="2800" b="1" dirty="0">
                <a:solidFill>
                  <a:srgbClr val="000099"/>
                </a:solidFill>
                <a:latin typeface="Georgia" panose="02040502050405020303" pitchFamily="18" charset="0"/>
              </a:rPr>
              <a:t>театрализованных </a:t>
            </a:r>
            <a:r>
              <a:rPr lang="ru-RU" sz="2800" b="1" dirty="0" smtClean="0">
                <a:solidFill>
                  <a:srgbClr val="000099"/>
                </a:solidFill>
                <a:latin typeface="Georgia" panose="02040502050405020303" pitchFamily="18" charset="0"/>
              </a:rPr>
              <a:t>игр в детском саду</a:t>
            </a:r>
          </a:p>
          <a:p>
            <a:pPr algn="ctr"/>
            <a:r>
              <a:rPr lang="ru-RU" sz="2800" b="1" dirty="0" smtClean="0">
                <a:solidFill>
                  <a:srgbClr val="000099"/>
                </a:solidFill>
                <a:latin typeface="Georgia" panose="02040502050405020303" pitchFamily="18" charset="0"/>
              </a:rPr>
              <a:t>Театр </a:t>
            </a:r>
            <a:r>
              <a:rPr lang="ru-RU" sz="2800" b="1" dirty="0">
                <a:solidFill>
                  <a:srgbClr val="000099"/>
                </a:solidFill>
                <a:latin typeface="Georgia" panose="02040502050405020303" pitchFamily="18" charset="0"/>
              </a:rPr>
              <a:t>на </a:t>
            </a:r>
            <a:r>
              <a:rPr lang="ru-RU" sz="2800" b="1" dirty="0" smtClean="0">
                <a:solidFill>
                  <a:srgbClr val="000099"/>
                </a:solidFill>
                <a:latin typeface="Georgia" panose="02040502050405020303" pitchFamily="18" charset="0"/>
              </a:rPr>
              <a:t>столе</a:t>
            </a:r>
            <a:endParaRPr lang="ru-RU" sz="2800" dirty="0">
              <a:solidFill>
                <a:srgbClr val="000099"/>
              </a:solidFill>
              <a:latin typeface="Georgia" panose="02040502050405020303" pitchFamily="18" charset="0"/>
            </a:endParaRPr>
          </a:p>
          <a:p>
            <a:pPr algn="ctr"/>
            <a:endParaRPr lang="ru-RU" sz="2800" b="1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3245" y="3932696"/>
            <a:ext cx="3457433" cy="269720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569" y="1039120"/>
            <a:ext cx="3146946" cy="269720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008" y="4439435"/>
            <a:ext cx="2573740" cy="219046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85175" y="4316036"/>
            <a:ext cx="2437263" cy="243726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3938" y="1039120"/>
            <a:ext cx="4039738" cy="269720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12" y="1039120"/>
            <a:ext cx="4232634" cy="2761781"/>
          </a:xfrm>
          <a:prstGeom prst="rect">
            <a:avLst/>
          </a:prstGeom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1129791" y="3182505"/>
            <a:ext cx="2124075" cy="148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9066650" y="3056363"/>
            <a:ext cx="2124075" cy="148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547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1133" y="808732"/>
            <a:ext cx="3648501" cy="273637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610436" y="331004"/>
            <a:ext cx="89698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srgbClr val="000099"/>
                </a:solidFill>
                <a:latin typeface="Georgia" panose="02040502050405020303" pitchFamily="18" charset="0"/>
              </a:rPr>
              <a:t>Театр «</a:t>
            </a:r>
            <a:r>
              <a:rPr lang="ru-RU" sz="2800" b="1" dirty="0" smtClean="0">
                <a:solidFill>
                  <a:srgbClr val="000099"/>
                </a:solidFill>
                <a:latin typeface="Georgia" panose="02040502050405020303" pitchFamily="18" charset="0"/>
              </a:rPr>
              <a:t>наручный»</a:t>
            </a:r>
            <a:endParaRPr lang="ru-RU" sz="2800" dirty="0">
              <a:solidFill>
                <a:srgbClr val="000099"/>
              </a:solidFill>
              <a:latin typeface="Georgia" panose="02040502050405020303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3164" y="128517"/>
            <a:ext cx="3882693" cy="300933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108" y="3629167"/>
            <a:ext cx="3976046" cy="307870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910" y="128517"/>
            <a:ext cx="4012441" cy="300933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1133" y="3775879"/>
            <a:ext cx="3648501" cy="278528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1613" y="3629167"/>
            <a:ext cx="3994244" cy="2888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17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66057" y="1004598"/>
            <a:ext cx="11321143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srgbClr val="000099"/>
                </a:solidFill>
                <a:latin typeface="Georgia" panose="02040502050405020303" pitchFamily="18" charset="0"/>
              </a:rPr>
              <a:t>Костюмированные </a:t>
            </a:r>
            <a:r>
              <a:rPr lang="ru-RU" sz="2800" b="1" dirty="0" smtClean="0">
                <a:solidFill>
                  <a:srgbClr val="000099"/>
                </a:solidFill>
                <a:latin typeface="Georgia" panose="02040502050405020303" pitchFamily="18" charset="0"/>
              </a:rPr>
              <a:t>представления</a:t>
            </a:r>
            <a:endParaRPr lang="ru-RU" sz="2800" b="1" dirty="0">
              <a:solidFill>
                <a:srgbClr val="000099"/>
              </a:solidFill>
              <a:latin typeface="Georgia" panose="02040502050405020303" pitchFamily="18" charset="0"/>
            </a:endParaRPr>
          </a:p>
          <a:p>
            <a:pPr lvl="0" algn="ctr"/>
            <a:r>
              <a:rPr lang="ru-RU" sz="2800" b="1" dirty="0" smtClean="0">
                <a:solidFill>
                  <a:srgbClr val="000099"/>
                </a:solidFill>
                <a:latin typeface="Georgia" panose="02040502050405020303" pitchFamily="18" charset="0"/>
              </a:rPr>
              <a:t>«У Солнышка в гостях»</a:t>
            </a:r>
          </a:p>
          <a:p>
            <a:pPr lvl="0" algn="ctr"/>
            <a:endParaRPr lang="ru-RU" b="1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9143" y="2540321"/>
            <a:ext cx="5138057" cy="293914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43" y="2540321"/>
            <a:ext cx="5225141" cy="293914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9889072" y="260060"/>
            <a:ext cx="2124075" cy="148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5326515" y="4883966"/>
            <a:ext cx="1800225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449943" y="260060"/>
            <a:ext cx="2124075" cy="148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048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716" y="1624084"/>
            <a:ext cx="2854884" cy="418986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9475" y="562970"/>
            <a:ext cx="3846520" cy="58207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0929" y="733567"/>
            <a:ext cx="3082262" cy="547957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1031642" y="37531"/>
            <a:ext cx="2124075" cy="148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367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33054" y="501181"/>
            <a:ext cx="104601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000099"/>
                </a:solidFill>
                <a:latin typeface="Georgia" panose="02040502050405020303" pitchFamily="18" charset="0"/>
              </a:rPr>
              <a:t>«Колобок»</a:t>
            </a:r>
            <a:endParaRPr lang="ru-RU" sz="2800" b="1" dirty="0">
              <a:solidFill>
                <a:srgbClr val="000099"/>
              </a:solidFill>
              <a:latin typeface="Georgia" panose="02040502050405020303" pitchFamily="18" charset="0"/>
            </a:endParaRPr>
          </a:p>
        </p:txBody>
      </p:sp>
      <p:pic>
        <p:nvPicPr>
          <p:cNvPr id="1026" name="Picture 2" descr="G:\IMG-b0f0c9dbe9933094a7fe32a0cc8cfc5a-V (2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6472" y="1591169"/>
            <a:ext cx="5029201" cy="4283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G:\IMG-ec43df47d91fb844db2d8e224b7e760b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6727" y="1591170"/>
            <a:ext cx="5860473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526472" y="18253"/>
            <a:ext cx="2124075" cy="148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9763125" y="18253"/>
            <a:ext cx="2124075" cy="148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9858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19759155-7935-4C61-A06C-C04380D1B16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1418</TotalTime>
  <Words>338</Words>
  <Application>Microsoft Office PowerPoint</Application>
  <PresentationFormat>Произвольный</PresentationFormat>
  <Paragraphs>81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Сектор</vt:lpstr>
      <vt:lpstr>МУНИЦИПАЛЬНОЕ БЮДЖЕТНОЕ ОБЩЕОБРАЗОВАТЕЛЬНОЕ УЧРЕЖДЕНИЕ «ШКОЛА РАЗВИТИЯ № 24»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Абдуллина Ануза анваровна</dc:creator>
  <cp:lastModifiedBy>2</cp:lastModifiedBy>
  <cp:revision>94</cp:revision>
  <dcterms:created xsi:type="dcterms:W3CDTF">2019-04-15T11:32:25Z</dcterms:created>
  <dcterms:modified xsi:type="dcterms:W3CDTF">2021-10-21T05:20:58Z</dcterms:modified>
</cp:coreProperties>
</file>