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0" r:id="rId3"/>
    <p:sldId id="259" r:id="rId4"/>
    <p:sldId id="261" r:id="rId5"/>
    <p:sldId id="262" r:id="rId6"/>
    <p:sldId id="265" r:id="rId7"/>
    <p:sldId id="266" r:id="rId8"/>
    <p:sldId id="264" r:id="rId9"/>
    <p:sldId id="268" r:id="rId10"/>
    <p:sldId id="267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Патриотическ.игра\фото к преентации\0003-003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87624" y="2636912"/>
            <a:ext cx="6696744" cy="79208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Деловая игра для педагогов по патриотическому воспитанию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«Правовая академия»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5475714"/>
            <a:ext cx="3384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40000"/>
              </a:spcAft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 высшей категории Самойлова В.В.</a:t>
            </a:r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35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Патриотическ.игра\фото к преентации\0003-003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885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39752" y="1628800"/>
            <a:ext cx="4536504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2000" dirty="0"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2132856"/>
            <a:ext cx="5976664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«Правильное воспитание – это наша счастливая старость, плохое воспитание – это наше будущее горе, это наши слёзы, это наша вина перед другими людьми, перед всей страной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»               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			А.С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 Макаренко</a:t>
            </a:r>
            <a:endParaRPr lang="ru-RU" sz="1400" b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7166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Патриотическ.игра\фото к преентации\img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940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Патриотическ.игра\фото к преентации\0003-003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15616" y="1556792"/>
            <a:ext cx="6336704" cy="356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u="sng" dirty="0" smtClean="0">
                <a:effectLst/>
                <a:latin typeface="Times New Roman"/>
                <a:ea typeface="Times New Roman"/>
              </a:rPr>
              <a:t>Объясните понятия:</a:t>
            </a: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ru-RU" sz="2800" b="1" dirty="0" smtClean="0">
                <a:latin typeface="Times New Roman"/>
                <a:ea typeface="Times New Roman"/>
              </a:rPr>
              <a:t>«</a:t>
            </a:r>
            <a:r>
              <a:rPr lang="ru-RU" sz="2800" dirty="0" smtClean="0">
                <a:latin typeface="Times New Roman"/>
                <a:ea typeface="Times New Roman"/>
              </a:rPr>
              <a:t>Родина»</a:t>
            </a: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ru-RU" sz="2800" dirty="0" smtClean="0">
                <a:effectLst/>
                <a:latin typeface="Times New Roman"/>
                <a:ea typeface="Times New Roman"/>
              </a:rPr>
              <a:t>«Патриотизм»</a:t>
            </a: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ru-RU" sz="2800" dirty="0" smtClean="0">
                <a:latin typeface="Times New Roman"/>
                <a:ea typeface="Times New Roman"/>
              </a:rPr>
              <a:t>«Гражданственность»</a:t>
            </a: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ru-RU" sz="2800" dirty="0" smtClean="0">
                <a:effectLst/>
                <a:latin typeface="Times New Roman"/>
                <a:ea typeface="Times New Roman"/>
              </a:rPr>
              <a:t>«Национальность»</a:t>
            </a: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ru-RU" sz="2800" dirty="0" smtClean="0">
                <a:latin typeface="Times New Roman"/>
                <a:ea typeface="Times New Roman"/>
              </a:rPr>
              <a:t>«Нация»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8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8536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Патриотическ.игра\фото к преентации\0003-003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74149"/>
            <a:ext cx="6624735" cy="4735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409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Патриотическ.игра\фото к преентации\0003-003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153617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40000"/>
              </a:spcAft>
            </a:pP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276872"/>
            <a:ext cx="75608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Что является правовой основой патриотического воспитания?</a:t>
            </a:r>
          </a:p>
        </p:txBody>
      </p:sp>
      <p:pic>
        <p:nvPicPr>
          <p:cNvPr id="5" name="Рисунок 4" descr="1274860845_prav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4437112"/>
            <a:ext cx="2592288" cy="1672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1925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Патриотическ.игра\фото к преентации\0003-003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7664" y="1859340"/>
            <a:ext cx="58326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ru-RU" dirty="0"/>
              <a:t>-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Конституция Российской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Федерации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Государственная программа “Патриотическое воспитание граждан Российской Федерации на 2016—2020 годы”, утвержденная постановлением Правительства РФ от 20.12.2015 № 1493, ориентирована на повышение общественного статуса патриотического воспитания в учреждениях образования всех уровней — от дошкольного до высшего профессионального.</a:t>
            </a:r>
          </a:p>
        </p:txBody>
      </p:sp>
    </p:spTree>
    <p:extLst>
      <p:ext uri="{BB962C8B-B14F-4D97-AF65-F5344CB8AC3E}">
        <p14:creationId xmlns:p14="http://schemas.microsoft.com/office/powerpoint/2010/main" val="325783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Патриотическ.игра\фото к преентации\0003-003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1556792"/>
            <a:ext cx="60486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Педагогический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тренинг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Почему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на Ваш взгляд, формирование у детей патриотических чувств надо начинать с дошкольного возраста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Какова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роль педагога в патриотическом воспитании дошкольников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Назовите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формы взаимодействия с родителями по патриотическому воспитанию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47400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Патриотическ.игра\фото к преентации\0003-003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690" y="1268760"/>
            <a:ext cx="6577986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146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Патриотическ.игра\фото к преентации\0003-003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234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39752" y="1628800"/>
            <a:ext cx="4536504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000" b="1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000" b="1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Опишите  </a:t>
            </a:r>
            <a:r>
              <a:rPr lang="ru-RU" sz="2000" b="1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герб РОССИИ».</a:t>
            </a: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8195" name="Picture 3" descr="E:\Патриотическ.игра\фото к преентации\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095" y="2204864"/>
            <a:ext cx="3384375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827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Патриотическ.игра\фото к преентации\0003-003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7" y="-199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67490" y="1412776"/>
            <a:ext cx="4536758" cy="189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«Знатоки русской народной </a:t>
            </a:r>
            <a:r>
              <a:rPr lang="ru-RU" b="1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культуры»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Восстановите пословицы.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1400" b="1" dirty="0">
              <a:solidFill>
                <a:srgbClr val="111111"/>
              </a:solidFill>
              <a:latin typeface="Times New Roman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1400" b="1" dirty="0" smtClean="0">
              <a:solidFill>
                <a:srgbClr val="111111"/>
              </a:solidFill>
              <a:latin typeface="Times New Roman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1400" b="1" dirty="0">
              <a:solidFill>
                <a:srgbClr val="111111"/>
              </a:solidFill>
              <a:latin typeface="Times New Roman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1400" b="1" dirty="0" smtClean="0">
              <a:solidFill>
                <a:srgbClr val="111111"/>
              </a:solidFill>
              <a:latin typeface="Times New Roman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1400" dirty="0">
              <a:ea typeface="Calibri"/>
              <a:cs typeface="Times New Roman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029"/>
              </p:ext>
            </p:extLst>
          </p:nvPr>
        </p:nvGraphicFramePr>
        <p:xfrm>
          <a:off x="1115616" y="2361498"/>
          <a:ext cx="6984776" cy="38038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86499"/>
                <a:gridCol w="3498277"/>
              </a:tblGrid>
              <a:tr h="36256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 в мире краше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3025" marR="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когда 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над ней крыша одна.</a:t>
                      </a:r>
                      <a:endParaRPr lang="ru-RU" sz="11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3025" marR="73025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92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Глупа та птица,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3025" marR="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 </a:t>
                      </a: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своё село всё на уме.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3025" marR="73025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6715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Если дружба велика,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3025" marR="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чужбина  </a:t>
                      </a: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мачеха.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3025" marR="73025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6715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Семья сильна,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3025" marR="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хорошие дети растут.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3025" marR="73025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6715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Человек без Родины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3025" marR="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будь и сыном своего народа.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3025" marR="73025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6256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хорошей семье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3025" marR="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 </a:t>
                      </a: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соловей без песни.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3025" marR="73025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824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Будь не только сыном своего отца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3025" marR="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Родины нашей.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3025" marR="73025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119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Родина – мать,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3025" marR="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которой свое гнездо не мило.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3025" marR="73025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119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Живёшь на стороне,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3025" marR="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будет Родина крепка.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3025" marR="73025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413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249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Пользователь</cp:lastModifiedBy>
  <cp:revision>22</cp:revision>
  <dcterms:created xsi:type="dcterms:W3CDTF">2019-04-03T04:04:17Z</dcterms:created>
  <dcterms:modified xsi:type="dcterms:W3CDTF">2019-04-03T08:04:57Z</dcterms:modified>
</cp:coreProperties>
</file>