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5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71" r:id="rId9"/>
    <p:sldId id="264" r:id="rId10"/>
    <p:sldId id="272" r:id="rId11"/>
    <p:sldId id="265" r:id="rId12"/>
    <p:sldId id="275" r:id="rId13"/>
    <p:sldId id="266" r:id="rId14"/>
    <p:sldId id="268" r:id="rId15"/>
    <p:sldId id="269" r:id="rId16"/>
    <p:sldId id="273" r:id="rId17"/>
    <p:sldId id="283" r:id="rId18"/>
    <p:sldId id="267" r:id="rId19"/>
    <p:sldId id="270" r:id="rId20"/>
    <p:sldId id="274" r:id="rId21"/>
    <p:sldId id="285" r:id="rId22"/>
    <p:sldId id="276" r:id="rId23"/>
    <p:sldId id="284" r:id="rId24"/>
    <p:sldId id="277" r:id="rId25"/>
    <p:sldId id="287" r:id="rId26"/>
    <p:sldId id="288" r:id="rId27"/>
    <p:sldId id="289" r:id="rId28"/>
    <p:sldId id="278" r:id="rId29"/>
    <p:sldId id="282" r:id="rId30"/>
    <p:sldId id="279" r:id="rId31"/>
    <p:sldId id="280" r:id="rId32"/>
    <p:sldId id="281" r:id="rId33"/>
    <p:sldId id="286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0302" autoAdjust="0"/>
  </p:normalViewPr>
  <p:slideViewPr>
    <p:cSldViewPr>
      <p:cViewPr varScale="1">
        <p:scale>
          <a:sx n="81" d="100"/>
          <a:sy n="81" d="100"/>
        </p:scale>
        <p:origin x="2484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FF2441-B72A-4372-B50E-1244F085AEC2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D024CA-1D56-4F75-8CBC-73CD88278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119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Соня </a:t>
            </a:r>
            <a:r>
              <a:rPr lang="ru-RU" dirty="0" err="1" smtClean="0"/>
              <a:t>Лупырева</a:t>
            </a:r>
            <a:r>
              <a:rPr lang="ru-RU" dirty="0" smtClean="0"/>
              <a:t> с</a:t>
            </a:r>
            <a:r>
              <a:rPr lang="ru-RU" baseline="0" dirty="0" smtClean="0"/>
              <a:t> уловом!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D024CA-1D56-4F75-8CBC-73CD88278695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32490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Дани и Малик играют в шашки с папой!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D024CA-1D56-4F75-8CBC-73CD88278695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29400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Ольга дома не сидит на месте, успевает все!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D024CA-1D56-4F75-8CBC-73CD88278695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5466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Елизавета здорово проводит выходные в компании своих друзей!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D024CA-1D56-4F75-8CBC-73CD88278695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1532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Усадьба</a:t>
            </a:r>
            <a:r>
              <a:rPr lang="ru-RU" baseline="0" dirty="0" smtClean="0"/>
              <a:t> </a:t>
            </a:r>
            <a:r>
              <a:rPr lang="ru-RU" baseline="0" dirty="0" err="1" smtClean="0"/>
              <a:t>Гребнево</a:t>
            </a:r>
            <a:r>
              <a:rPr lang="ru-RU" baseline="0" dirty="0" smtClean="0"/>
              <a:t>. Максим первый раз так близко увидел вертолет!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D024CA-1D56-4F75-8CBC-73CD88278695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6463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Золотая</a:t>
            </a:r>
            <a:r>
              <a:rPr lang="ru-RU" baseline="0" dirty="0" smtClean="0"/>
              <a:t> осень в лесу!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D024CA-1D56-4F75-8CBC-73CD88278695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3013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Даша</a:t>
            </a:r>
            <a:r>
              <a:rPr lang="ru-RU" baseline="0" dirty="0" smtClean="0"/>
              <a:t> Маркина. Прогулка на пруд!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D024CA-1D56-4F75-8CBC-73CD88278695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32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Мухамед</a:t>
            </a:r>
            <a:r>
              <a:rPr lang="ru-RU" dirty="0" smtClean="0"/>
              <a:t> и Даша </a:t>
            </a:r>
            <a:r>
              <a:rPr lang="ru-RU" dirty="0" err="1" smtClean="0"/>
              <a:t>Мокрова</a:t>
            </a:r>
            <a:r>
              <a:rPr lang="ru-RU" dirty="0" smtClean="0"/>
              <a:t>. Прогулка по нашему</a:t>
            </a:r>
            <a:r>
              <a:rPr lang="ru-RU" baseline="0" dirty="0" smtClean="0"/>
              <a:t> городу Фрязино!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D024CA-1D56-4F75-8CBC-73CD88278695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7478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Музыкальная школа </a:t>
            </a:r>
            <a:r>
              <a:rPr lang="ru-RU" dirty="0" err="1" smtClean="0"/>
              <a:t>г.Фрязино</a:t>
            </a:r>
            <a:r>
              <a:rPr lang="ru-RU" dirty="0" smtClean="0"/>
              <a:t>. Так и тянет Максима к музыке!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D024CA-1D56-4F75-8CBC-73CD88278695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65217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Консультация для родителей</a:t>
            </a:r>
            <a:r>
              <a:rPr lang="ru-RU" baseline="0" dirty="0" smtClean="0"/>
              <a:t> на тему: «Как провести выходные с ребенком!»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D024CA-1D56-4F75-8CBC-73CD88278695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44709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Воспитателями была подготовлена подборка дидактических игр</a:t>
            </a:r>
            <a:r>
              <a:rPr lang="ru-RU" baseline="0" dirty="0" smtClean="0"/>
              <a:t> для игры дома!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D024CA-1D56-4F75-8CBC-73CD88278695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0516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Егор Вуколов и Лера с братьями обсуждают свой улов!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D024CA-1D56-4F75-8CBC-73CD88278695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0103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D024CA-1D56-4F75-8CBC-73CD88278695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803074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Воспитатели подготовили большой</a:t>
            </a:r>
            <a:r>
              <a:rPr lang="ru-RU" baseline="0" dirty="0" smtClean="0"/>
              <a:t> плакат с фотографиями детей «Мои выходные!»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D024CA-1D56-4F75-8CBC-73CD88278695}" type="slidenum">
              <a:rPr lang="ru-RU" smtClean="0"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161599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Дети</a:t>
            </a:r>
            <a:r>
              <a:rPr lang="ru-RU" baseline="0" dirty="0" smtClean="0"/>
              <a:t> с любопытством и интересом рассматривали , как их друзья проводят свои выходные со своей семьей! И конечно </a:t>
            </a:r>
            <a:r>
              <a:rPr lang="ru-RU" baseline="0" smtClean="0"/>
              <a:t>делились опытом!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D024CA-1D56-4F75-8CBC-73CD88278695}" type="slidenum">
              <a:rPr lang="ru-RU" smtClean="0"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0948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Прогулка</a:t>
            </a:r>
            <a:r>
              <a:rPr lang="ru-RU" baseline="0" dirty="0" smtClean="0"/>
              <a:t> на велосипедах! Семья </a:t>
            </a:r>
            <a:r>
              <a:rPr lang="ru-RU" baseline="0" dirty="0" err="1" smtClean="0"/>
              <a:t>Лупыревых</a:t>
            </a:r>
            <a:r>
              <a:rPr lang="ru-RU" baseline="0" dirty="0" smtClean="0"/>
              <a:t>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D024CA-1D56-4F75-8CBC-73CD88278695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00248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Даша Маркина обновляет свой яркий велосипед!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D024CA-1D56-4F75-8CBC-73CD88278695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5314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Диля</a:t>
            </a:r>
            <a:r>
              <a:rPr lang="ru-RU" baseline="0" dirty="0" smtClean="0"/>
              <a:t> с сестрой  </a:t>
            </a:r>
            <a:r>
              <a:rPr lang="ru-RU" baseline="0" dirty="0" err="1" smtClean="0"/>
              <a:t>Аминой</a:t>
            </a:r>
            <a:r>
              <a:rPr lang="ru-RU" baseline="0" dirty="0" smtClean="0"/>
              <a:t> и Саша посетили интересные экскурсии!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D024CA-1D56-4F75-8CBC-73CD88278695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1946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Семья Шипиловых</a:t>
            </a:r>
            <a:r>
              <a:rPr lang="ru-RU" baseline="0" dirty="0" smtClean="0"/>
              <a:t> на экскурсии в «Хант Юрте»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D024CA-1D56-4F75-8CBC-73CD88278695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1036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Амина  с</a:t>
            </a:r>
            <a:r>
              <a:rPr lang="ru-RU" baseline="0" dirty="0" smtClean="0"/>
              <a:t> мамой, братом и сестрой отправились в город Калининград. И посетили экскурсию по подводной лодке!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D024CA-1D56-4F75-8CBC-73CD88278695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510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Маруся с родителями посетили </a:t>
            </a:r>
            <a:r>
              <a:rPr lang="ru-RU" dirty="0" err="1" smtClean="0"/>
              <a:t>Анапский</a:t>
            </a:r>
            <a:r>
              <a:rPr lang="ru-RU" dirty="0" smtClean="0"/>
              <a:t> Краеведческий музей!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D024CA-1D56-4F75-8CBC-73CD88278695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9125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У Славы утренняя тренировка!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D024CA-1D56-4F75-8CBC-73CD88278695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1625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E9367-4D78-4BF1-902A-0C451F32BADF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FC78-4790-4016-8561-F24AA1A516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E9367-4D78-4BF1-902A-0C451F32BADF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FC78-4790-4016-8561-F24AA1A516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E9367-4D78-4BF1-902A-0C451F32BADF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FC78-4790-4016-8561-F24AA1A5164E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E9367-4D78-4BF1-902A-0C451F32BADF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FC78-4790-4016-8561-F24AA1A5164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E9367-4D78-4BF1-902A-0C451F32BADF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FC78-4790-4016-8561-F24AA1A516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E9367-4D78-4BF1-902A-0C451F32BADF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FC78-4790-4016-8561-F24AA1A5164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E9367-4D78-4BF1-902A-0C451F32BADF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FC78-4790-4016-8561-F24AA1A516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E9367-4D78-4BF1-902A-0C451F32BADF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FC78-4790-4016-8561-F24AA1A516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E9367-4D78-4BF1-902A-0C451F32BADF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FC78-4790-4016-8561-F24AA1A516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E9367-4D78-4BF1-902A-0C451F32BADF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FC78-4790-4016-8561-F24AA1A5164E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E9367-4D78-4BF1-902A-0C451F32BADF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FC78-4790-4016-8561-F24AA1A5164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08E9367-4D78-4BF1-902A-0C451F32BADF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3A1FC78-4790-4016-8561-F24AA1A5164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Презентация проект «Маршрут выходного дня»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300192" y="4581128"/>
            <a:ext cx="20162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Подготовили:</a:t>
            </a:r>
          </a:p>
          <a:p>
            <a:r>
              <a:rPr lang="ru-RU" dirty="0"/>
              <a:t>Воспитатели </a:t>
            </a:r>
            <a:r>
              <a:rPr lang="ru-RU" dirty="0" err="1"/>
              <a:t>лог.группы</a:t>
            </a:r>
            <a:r>
              <a:rPr lang="ru-RU" dirty="0"/>
              <a:t> №8</a:t>
            </a:r>
          </a:p>
          <a:p>
            <a:r>
              <a:rPr lang="ru-RU" dirty="0"/>
              <a:t>МДОУ №10 </a:t>
            </a:r>
            <a:r>
              <a:rPr lang="ru-RU" dirty="0" err="1"/>
              <a:t>г.Фрязино</a:t>
            </a:r>
            <a:endParaRPr lang="ru-RU" dirty="0"/>
          </a:p>
          <a:p>
            <a:r>
              <a:rPr lang="ru-RU" dirty="0" err="1"/>
              <a:t>Шенгелиа</a:t>
            </a:r>
            <a:r>
              <a:rPr lang="ru-RU" dirty="0"/>
              <a:t> В.В.</a:t>
            </a:r>
          </a:p>
          <a:p>
            <a:r>
              <a:rPr lang="ru-RU" dirty="0"/>
              <a:t>Скороходова Н.Л.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492896"/>
            <a:ext cx="5899310" cy="4151459"/>
          </a:xfrm>
        </p:spPr>
      </p:pic>
    </p:spTree>
    <p:extLst>
      <p:ext uri="{BB962C8B-B14F-4D97-AF65-F5344CB8AC3E}">
        <p14:creationId xmlns:p14="http://schemas.microsoft.com/office/powerpoint/2010/main" val="31746660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2852936"/>
            <a:ext cx="4601633" cy="34512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Спортивные выходные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828836"/>
            <a:ext cx="667848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222222"/>
              </a:solidFill>
              <a:latin typeface="Trebuchet MS" panose="020B0603020202020204" pitchFamily="34" charset="0"/>
            </a:endParaRPr>
          </a:p>
          <a:p>
            <a:endParaRPr lang="ru-RU" dirty="0">
              <a:solidFill>
                <a:srgbClr val="222222"/>
              </a:solidFill>
              <a:latin typeface="Trebuchet MS" panose="020B0603020202020204" pitchFamily="34" charset="0"/>
            </a:endParaRPr>
          </a:p>
          <a:p>
            <a:endParaRPr lang="ru-RU" dirty="0" smtClean="0">
              <a:solidFill>
                <a:srgbClr val="222222"/>
              </a:solidFill>
              <a:latin typeface="Trebuchet MS" panose="020B0603020202020204" pitchFamily="34" charset="0"/>
            </a:endParaRPr>
          </a:p>
          <a:p>
            <a:r>
              <a:rPr lang="ru-RU" dirty="0" smtClean="0">
                <a:solidFill>
                  <a:srgbClr val="222222"/>
                </a:solidFill>
                <a:latin typeface="Trebuchet MS" panose="020B0603020202020204" pitchFamily="34" charset="0"/>
              </a:rPr>
              <a:t>Я с любимым конём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222222"/>
                </a:solidFill>
                <a:latin typeface="Trebuchet MS" panose="020B0603020202020204" pitchFamily="34" charset="0"/>
              </a:rPr>
              <a:t>Выйду на прогулку.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222222"/>
                </a:solidFill>
                <a:latin typeface="Trebuchet MS" panose="020B0603020202020204" pitchFamily="34" charset="0"/>
              </a:rPr>
              <a:t>Мы помчимся вдвоём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222222"/>
                </a:solidFill>
                <a:latin typeface="Trebuchet MS" panose="020B0603020202020204" pitchFamily="34" charset="0"/>
              </a:rPr>
              <a:t>Вдоль по переулку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38790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Экскурсии </a:t>
            </a:r>
            <a:endParaRPr lang="ru-RU" dirty="0"/>
          </a:p>
        </p:txBody>
      </p:sp>
      <p:pic>
        <p:nvPicPr>
          <p:cNvPr id="3074" name="Picture 2" descr="C:\Users\nicas\Desktop\IMG-20201015-WA002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852936"/>
            <a:ext cx="2804442" cy="3739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nicas\Desktop\IMG-20201015-WA003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060848"/>
            <a:ext cx="3222358" cy="4296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46934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1" y="2674938"/>
            <a:ext cx="4690864" cy="34512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Экскурсии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92080" y="2828836"/>
            <a:ext cx="288032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000000"/>
              </a:solidFill>
              <a:latin typeface="ProximaNova"/>
            </a:endParaRPr>
          </a:p>
          <a:p>
            <a:endParaRPr lang="ru-RU" dirty="0">
              <a:solidFill>
                <a:srgbClr val="000000"/>
              </a:solidFill>
              <a:latin typeface="ProximaNova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ProximaNova"/>
              </a:rPr>
              <a:t>Я </a:t>
            </a:r>
            <a:r>
              <a:rPr lang="ru-RU" dirty="0">
                <a:solidFill>
                  <a:srgbClr val="000000"/>
                </a:solidFill>
                <a:latin typeface="ProximaNova"/>
              </a:rPr>
              <a:t>построю дом степной,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ProximaNova"/>
              </a:rPr>
              <a:t>Тёплый он, переносной.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ProximaNova"/>
              </a:rPr>
              <a:t>Песенку о нём спою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ProximaNova"/>
              </a:rPr>
              <a:t>И запомню букву Ю</a:t>
            </a:r>
            <a:r>
              <a:rPr lang="ru-RU" dirty="0" smtClean="0">
                <a:solidFill>
                  <a:srgbClr val="000000"/>
                </a:solidFill>
                <a:latin typeface="ProximaNova"/>
              </a:rPr>
              <a:t>.(юрта)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8719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Поездки по России</a:t>
            </a:r>
            <a:endParaRPr lang="ru-RU" dirty="0"/>
          </a:p>
        </p:txBody>
      </p:sp>
      <p:pic>
        <p:nvPicPr>
          <p:cNvPr id="4099" name="Picture 3" descr="C:\Users\nicas\Desktop\IMG-20201015-WA003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5" y="2852936"/>
            <a:ext cx="5711958" cy="321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nicas\Desktop\IMG-20201015-WA0039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2564904"/>
            <a:ext cx="2289803" cy="4070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14556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Экскурсия по России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2636912"/>
            <a:ext cx="5143500" cy="42210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1" y="1772816"/>
            <a:ext cx="3600400" cy="526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7355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Выходные дома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132856"/>
            <a:ext cx="3384376" cy="472514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11960" y="1582341"/>
            <a:ext cx="453650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333333"/>
              </a:solidFill>
              <a:latin typeface="Verdana" panose="020B0604030504040204" pitchFamily="34" charset="0"/>
            </a:endParaRPr>
          </a:p>
          <a:p>
            <a:endParaRPr lang="ru-RU" dirty="0">
              <a:solidFill>
                <a:srgbClr val="333333"/>
              </a:solidFill>
              <a:latin typeface="Verdana" panose="020B0604030504040204" pitchFamily="34" charset="0"/>
            </a:endParaRPr>
          </a:p>
          <a:p>
            <a:endParaRPr lang="ru-RU" dirty="0" smtClean="0">
              <a:solidFill>
                <a:srgbClr val="333333"/>
              </a:solidFill>
              <a:latin typeface="Verdana" panose="020B0604030504040204" pitchFamily="34" charset="0"/>
            </a:endParaRPr>
          </a:p>
          <a:p>
            <a:endParaRPr lang="ru-RU" dirty="0">
              <a:solidFill>
                <a:srgbClr val="333333"/>
              </a:solidFill>
              <a:latin typeface="Verdana" panose="020B0604030504040204" pitchFamily="34" charset="0"/>
            </a:endParaRPr>
          </a:p>
          <a:p>
            <a:r>
              <a:rPr lang="ru-RU" dirty="0" smtClean="0">
                <a:solidFill>
                  <a:srgbClr val="333333"/>
                </a:solidFill>
                <a:latin typeface="Verdana" panose="020B0604030504040204" pitchFamily="34" charset="0"/>
              </a:rPr>
              <a:t>Приходил </a:t>
            </a:r>
            <a:r>
              <a:rPr lang="ru-RU" dirty="0">
                <a:solidFill>
                  <a:srgbClr val="333333"/>
                </a:solidFill>
                <a:latin typeface="Verdana" panose="020B0604030504040204" pitchFamily="34" charset="0"/>
              </a:rPr>
              <a:t>на </a:t>
            </a:r>
            <a:r>
              <a:rPr lang="ru-RU" dirty="0" err="1">
                <a:solidFill>
                  <a:srgbClr val="333333"/>
                </a:solidFill>
                <a:latin typeface="Verdana" panose="020B0604030504040204" pitchFamily="34" charset="0"/>
              </a:rPr>
              <a:t>Новий</a:t>
            </a:r>
            <a:r>
              <a:rPr lang="ru-RU" dirty="0">
                <a:solidFill>
                  <a:srgbClr val="333333"/>
                </a:solidFill>
                <a:latin typeface="Verdana" panose="020B0604030504040204" pitchFamily="34" charset="0"/>
              </a:rPr>
              <a:t> Год к нам</a:t>
            </a:r>
          </a:p>
          <a:p>
            <a:r>
              <a:rPr lang="ru-RU" dirty="0">
                <a:solidFill>
                  <a:srgbClr val="333333"/>
                </a:solidFill>
                <a:latin typeface="Verdana" panose="020B0604030504040204" pitchFamily="34" charset="0"/>
              </a:rPr>
              <a:t>Добрый дедушка Мороз</a:t>
            </a:r>
          </a:p>
          <a:p>
            <a:r>
              <a:rPr lang="ru-RU" dirty="0">
                <a:solidFill>
                  <a:srgbClr val="333333"/>
                </a:solidFill>
                <a:latin typeface="Verdana" panose="020B0604030504040204" pitchFamily="34" charset="0"/>
              </a:rPr>
              <a:t>И братишке он под ёлку</a:t>
            </a:r>
          </a:p>
          <a:p>
            <a:r>
              <a:rPr lang="ru-RU" dirty="0">
                <a:solidFill>
                  <a:srgbClr val="333333"/>
                </a:solidFill>
                <a:latin typeface="Verdana" panose="020B0604030504040204" pitchFamily="34" charset="0"/>
              </a:rPr>
              <a:t>Для боксера всё принёс.</a:t>
            </a:r>
          </a:p>
          <a:p>
            <a:r>
              <a:rPr lang="ru-RU" dirty="0">
                <a:solidFill>
                  <a:srgbClr val="333333"/>
                </a:solidFill>
                <a:latin typeface="Verdana" panose="020B0604030504040204" pitchFamily="34" charset="0"/>
              </a:rPr>
              <a:t> </a:t>
            </a:r>
          </a:p>
          <a:p>
            <a:r>
              <a:rPr lang="ru-RU" dirty="0">
                <a:solidFill>
                  <a:srgbClr val="333333"/>
                </a:solidFill>
                <a:latin typeface="Verdana" panose="020B0604030504040204" pitchFamily="34" charset="0"/>
              </a:rPr>
              <a:t>Груша и перчатки с ваты -</a:t>
            </a:r>
          </a:p>
          <a:p>
            <a:r>
              <a:rPr lang="ru-RU" dirty="0">
                <a:solidFill>
                  <a:srgbClr val="333333"/>
                </a:solidFill>
                <a:latin typeface="Verdana" panose="020B0604030504040204" pitchFamily="34" charset="0"/>
              </a:rPr>
              <a:t>Вот боксёрский тот набор,</a:t>
            </a:r>
          </a:p>
          <a:p>
            <a:r>
              <a:rPr lang="ru-RU" dirty="0">
                <a:solidFill>
                  <a:srgbClr val="333333"/>
                </a:solidFill>
                <a:latin typeface="Verdana" panose="020B0604030504040204" pitchFamily="34" charset="0"/>
              </a:rPr>
              <a:t>Брат вчера был рыцарь в латах, </a:t>
            </a:r>
          </a:p>
          <a:p>
            <a:r>
              <a:rPr lang="ru-RU" dirty="0">
                <a:solidFill>
                  <a:srgbClr val="333333"/>
                </a:solidFill>
                <a:latin typeface="Verdana" panose="020B0604030504040204" pitchFamily="34" charset="0"/>
              </a:rPr>
              <a:t>А сегодня он - боксёр.</a:t>
            </a:r>
            <a:br>
              <a:rPr lang="ru-RU" dirty="0">
                <a:solidFill>
                  <a:srgbClr val="333333"/>
                </a:solidFill>
                <a:latin typeface="Verdana" panose="020B0604030504040204" pitchFamily="34" charset="0"/>
              </a:rPr>
            </a:br>
            <a:endParaRPr lang="ru-RU" b="0" i="0" dirty="0">
              <a:solidFill>
                <a:srgbClr val="333333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0384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Выходные дома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2492896"/>
            <a:ext cx="6858000" cy="4149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5607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Выходные дома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564904"/>
            <a:ext cx="8640960" cy="3903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0806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Выходные с друзьями</a:t>
            </a:r>
            <a:endParaRPr lang="ru-RU" dirty="0"/>
          </a:p>
        </p:txBody>
      </p:sp>
      <p:pic>
        <p:nvPicPr>
          <p:cNvPr id="5122" name="Picture 2" descr="C:\Users\nicas\Desktop\IMG-20201016-WA002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564904"/>
            <a:ext cx="2588418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nicas\Desktop\IMG-20201016-WA001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2636912"/>
            <a:ext cx="4728525" cy="3546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49282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Выходные на природе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2636912"/>
            <a:ext cx="6131024" cy="410445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7504" y="2828836"/>
            <a:ext cx="309634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333333"/>
              </a:solidFill>
              <a:latin typeface="Trebuchet MS" panose="020B0603020202020204" pitchFamily="34" charset="0"/>
            </a:endParaRPr>
          </a:p>
          <a:p>
            <a:endParaRPr lang="ru-RU" dirty="0">
              <a:solidFill>
                <a:srgbClr val="333333"/>
              </a:solidFill>
              <a:latin typeface="Trebuchet MS" panose="020B0603020202020204" pitchFamily="34" charset="0"/>
            </a:endParaRPr>
          </a:p>
          <a:p>
            <a:r>
              <a:rPr lang="ru-RU" dirty="0" smtClean="0">
                <a:solidFill>
                  <a:srgbClr val="333333"/>
                </a:solidFill>
                <a:latin typeface="Trebuchet MS" panose="020B0603020202020204" pitchFamily="34" charset="0"/>
              </a:rPr>
              <a:t>Винтокрылый </a:t>
            </a:r>
            <a:r>
              <a:rPr lang="ru-RU" dirty="0">
                <a:solidFill>
                  <a:srgbClr val="333333"/>
                </a:solidFill>
                <a:latin typeface="Trebuchet MS" panose="020B0603020202020204" pitchFamily="34" charset="0"/>
              </a:rPr>
              <a:t>хулиган,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333333"/>
                </a:solidFill>
                <a:latin typeface="Trebuchet MS" panose="020B0603020202020204" pitchFamily="34" charset="0"/>
              </a:rPr>
              <a:t>Нам устроил ураган.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333333"/>
                </a:solidFill>
                <a:latin typeface="Trebuchet MS" panose="020B0603020202020204" pitchFamily="34" charset="0"/>
              </a:rPr>
              <a:t>Он поднял такую бучу,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333333"/>
                </a:solidFill>
                <a:latin typeface="Trebuchet MS" panose="020B0603020202020204" pitchFamily="34" charset="0"/>
              </a:rPr>
              <a:t>Что взлетели прямо к тучам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2224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 проекта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«Маршрут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выходного дня»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взаимодействие и сотрудничество воспитателей 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родителями.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Цель может быть реализована через решение следующих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 проекта: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• Обеспечить физическое, эмоциональное, патриотическое, интеллектуальное развитие ребёнка в ДОУ и семье.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• Формировать активную позицию родителей в воспитании детей, повышать их степень участия в педагогическом процессе.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и задачи проекта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17566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Выходные на природе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1" y="2204864"/>
            <a:ext cx="4536504" cy="46531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2492896"/>
            <a:ext cx="3816424" cy="4365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7543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Выходные на природе.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420888"/>
            <a:ext cx="5256584" cy="443711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796136" y="2132856"/>
            <a:ext cx="316835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111111"/>
              </a:solidFill>
              <a:latin typeface="Arial" panose="020B0604020202020204" pitchFamily="34" charset="0"/>
            </a:endParaRPr>
          </a:p>
          <a:p>
            <a:endParaRPr lang="ru-RU" dirty="0">
              <a:solidFill>
                <a:srgbClr val="111111"/>
              </a:solidFill>
              <a:latin typeface="Arial" panose="020B0604020202020204" pitchFamily="34" charset="0"/>
            </a:endParaRPr>
          </a:p>
          <a:p>
            <a:endParaRPr lang="ru-RU" dirty="0" smtClean="0">
              <a:solidFill>
                <a:srgbClr val="111111"/>
              </a:solidFill>
              <a:latin typeface="Arial" panose="020B0604020202020204" pitchFamily="34" charset="0"/>
            </a:endParaRPr>
          </a:p>
          <a:p>
            <a:endParaRPr lang="ru-RU" dirty="0">
              <a:solidFill>
                <a:srgbClr val="111111"/>
              </a:solidFill>
              <a:latin typeface="Arial" panose="020B0604020202020204" pitchFamily="34" charset="0"/>
            </a:endParaRPr>
          </a:p>
          <a:p>
            <a:r>
              <a:rPr lang="ru-RU" dirty="0" smtClean="0">
                <a:solidFill>
                  <a:srgbClr val="111111"/>
                </a:solidFill>
                <a:latin typeface="Arial" panose="020B0604020202020204" pitchFamily="34" charset="0"/>
              </a:rPr>
              <a:t>Утки 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плавают в пруду. Я поближе подойду, «</a:t>
            </a:r>
            <a:r>
              <a:rPr lang="ru-RU" dirty="0" err="1">
                <a:solidFill>
                  <a:srgbClr val="111111"/>
                </a:solidFill>
                <a:latin typeface="Arial" panose="020B0604020202020204" pitchFamily="34" charset="0"/>
              </a:rPr>
              <a:t>Ути-ути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», — им скажу, Червячков им предложу. Уточкам – по червяку. Остальное – гусаку. Чтоб он сытым, добрым стал, Малышей не обижал.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23161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Прогулка по городу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348880"/>
            <a:ext cx="4680520" cy="450912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2492896"/>
            <a:ext cx="3888432" cy="4365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0627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Прогулка по городу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047" y="2348880"/>
            <a:ext cx="3970784" cy="436510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716016" y="1166843"/>
            <a:ext cx="397078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222222"/>
              </a:solidFill>
              <a:latin typeface="Trebuchet MS" panose="020B0603020202020204" pitchFamily="34" charset="0"/>
            </a:endParaRPr>
          </a:p>
          <a:p>
            <a:endParaRPr lang="ru-RU" dirty="0">
              <a:solidFill>
                <a:srgbClr val="222222"/>
              </a:solidFill>
              <a:latin typeface="Trebuchet MS" panose="020B0603020202020204" pitchFamily="34" charset="0"/>
            </a:endParaRPr>
          </a:p>
          <a:p>
            <a:endParaRPr lang="ru-RU" dirty="0" smtClean="0">
              <a:solidFill>
                <a:srgbClr val="222222"/>
              </a:solidFill>
              <a:latin typeface="Trebuchet MS" panose="020B0603020202020204" pitchFamily="34" charset="0"/>
            </a:endParaRPr>
          </a:p>
          <a:p>
            <a:endParaRPr lang="ru-RU" dirty="0">
              <a:solidFill>
                <a:srgbClr val="222222"/>
              </a:solidFill>
              <a:latin typeface="Trebuchet MS" panose="020B0603020202020204" pitchFamily="34" charset="0"/>
            </a:endParaRPr>
          </a:p>
          <a:p>
            <a:endParaRPr lang="ru-RU" dirty="0" smtClean="0">
              <a:solidFill>
                <a:srgbClr val="222222"/>
              </a:solidFill>
              <a:latin typeface="Trebuchet MS" panose="020B0603020202020204" pitchFamily="34" charset="0"/>
            </a:endParaRPr>
          </a:p>
          <a:p>
            <a:r>
              <a:rPr lang="ru-RU" dirty="0" smtClean="0">
                <a:solidFill>
                  <a:srgbClr val="222222"/>
                </a:solidFill>
                <a:latin typeface="Trebuchet MS" panose="020B0603020202020204" pitchFamily="34" charset="0"/>
              </a:rPr>
              <a:t>Нет </a:t>
            </a:r>
            <a:r>
              <a:rPr lang="ru-RU" dirty="0">
                <a:solidFill>
                  <a:srgbClr val="222222"/>
                </a:solidFill>
                <a:latin typeface="Trebuchet MS" panose="020B0603020202020204" pitchFamily="34" charset="0"/>
              </a:rPr>
              <a:t>прекрасней школы в свете</a:t>
            </a:r>
            <a:br>
              <a:rPr lang="ru-RU" dirty="0">
                <a:solidFill>
                  <a:srgbClr val="222222"/>
                </a:solidFill>
                <a:latin typeface="Trebuchet MS" panose="020B0603020202020204" pitchFamily="34" charset="0"/>
              </a:rPr>
            </a:br>
            <a:r>
              <a:rPr lang="ru-RU" dirty="0">
                <a:solidFill>
                  <a:srgbClr val="222222"/>
                </a:solidFill>
                <a:latin typeface="Trebuchet MS" panose="020B0603020202020204" pitchFamily="34" charset="0"/>
              </a:rPr>
              <a:t>Музыкальной! На планете</a:t>
            </a:r>
            <a:br>
              <a:rPr lang="ru-RU" dirty="0">
                <a:solidFill>
                  <a:srgbClr val="222222"/>
                </a:solidFill>
                <a:latin typeface="Trebuchet MS" panose="020B0603020202020204" pitchFamily="34" charset="0"/>
              </a:rPr>
            </a:br>
            <a:r>
              <a:rPr lang="ru-RU" dirty="0">
                <a:solidFill>
                  <a:srgbClr val="222222"/>
                </a:solidFill>
                <a:latin typeface="Trebuchet MS" panose="020B0603020202020204" pitchFamily="34" charset="0"/>
              </a:rPr>
              <a:t>Много разных инструментов,</a:t>
            </a:r>
            <a:br>
              <a:rPr lang="ru-RU" dirty="0">
                <a:solidFill>
                  <a:srgbClr val="222222"/>
                </a:solidFill>
                <a:latin typeface="Trebuchet MS" panose="020B0603020202020204" pitchFamily="34" charset="0"/>
              </a:rPr>
            </a:br>
            <a:r>
              <a:rPr lang="ru-RU" dirty="0">
                <a:solidFill>
                  <a:srgbClr val="222222"/>
                </a:solidFill>
                <a:latin typeface="Trebuchet MS" panose="020B0603020202020204" pitchFamily="34" charset="0"/>
              </a:rPr>
              <a:t>Все достойны комплиментов!</a:t>
            </a:r>
            <a:br>
              <a:rPr lang="ru-RU" dirty="0">
                <a:solidFill>
                  <a:srgbClr val="222222"/>
                </a:solidFill>
                <a:latin typeface="Trebuchet MS" panose="020B0603020202020204" pitchFamily="34" charset="0"/>
              </a:rPr>
            </a:br>
            <a:r>
              <a:rPr lang="ru-RU" dirty="0">
                <a:solidFill>
                  <a:srgbClr val="222222"/>
                </a:solidFill>
                <a:latin typeface="Trebuchet MS" panose="020B0603020202020204" pitchFamily="34" charset="0"/>
              </a:rPr>
              <a:t/>
            </a:r>
            <a:br>
              <a:rPr lang="ru-RU" dirty="0">
                <a:solidFill>
                  <a:srgbClr val="222222"/>
                </a:solidFill>
                <a:latin typeface="Trebuchet MS" panose="020B0603020202020204" pitchFamily="34" charset="0"/>
              </a:rPr>
            </a:br>
            <a:r>
              <a:rPr lang="ru-RU" dirty="0">
                <a:solidFill>
                  <a:srgbClr val="222222"/>
                </a:solidFill>
                <a:latin typeface="Trebuchet MS" panose="020B0603020202020204" pitchFamily="34" charset="0"/>
              </a:rPr>
              <a:t>Здесь научат вас играть,</a:t>
            </a:r>
            <a:br>
              <a:rPr lang="ru-RU" dirty="0">
                <a:solidFill>
                  <a:srgbClr val="222222"/>
                </a:solidFill>
                <a:latin typeface="Trebuchet MS" panose="020B0603020202020204" pitchFamily="34" charset="0"/>
              </a:rPr>
            </a:br>
            <a:r>
              <a:rPr lang="ru-RU" dirty="0">
                <a:solidFill>
                  <a:srgbClr val="222222"/>
                </a:solidFill>
                <a:latin typeface="Trebuchet MS" panose="020B0603020202020204" pitchFamily="34" charset="0"/>
              </a:rPr>
              <a:t>Ноты в музыку собрать!</a:t>
            </a:r>
            <a:br>
              <a:rPr lang="ru-RU" dirty="0">
                <a:solidFill>
                  <a:srgbClr val="222222"/>
                </a:solidFill>
                <a:latin typeface="Trebuchet MS" panose="020B0603020202020204" pitchFamily="34" charset="0"/>
              </a:rPr>
            </a:br>
            <a:r>
              <a:rPr lang="ru-RU" dirty="0">
                <a:solidFill>
                  <a:srgbClr val="222222"/>
                </a:solidFill>
                <a:latin typeface="Trebuchet MS" panose="020B0603020202020204" pitchFamily="34" charset="0"/>
              </a:rPr>
              <a:t>Петь, мелодии послушать!</a:t>
            </a:r>
            <a:br>
              <a:rPr lang="ru-RU" dirty="0">
                <a:solidFill>
                  <a:srgbClr val="222222"/>
                </a:solidFill>
                <a:latin typeface="Trebuchet MS" panose="020B0603020202020204" pitchFamily="34" charset="0"/>
              </a:rPr>
            </a:br>
            <a:r>
              <a:rPr lang="ru-RU" dirty="0" err="1">
                <a:solidFill>
                  <a:srgbClr val="222222"/>
                </a:solidFill>
                <a:latin typeface="Trebuchet MS" panose="020B0603020202020204" pitchFamily="34" charset="0"/>
              </a:rPr>
              <a:t>Надо,только,вас</a:t>
            </a:r>
            <a:r>
              <a:rPr lang="ru-RU" dirty="0">
                <a:solidFill>
                  <a:srgbClr val="222222"/>
                </a:solidFill>
                <a:latin typeface="Trebuchet MS" panose="020B0603020202020204" pitchFamily="34" charset="0"/>
              </a:rPr>
              <a:t> прослушать</a:t>
            </a:r>
            <a:br>
              <a:rPr lang="ru-RU" dirty="0">
                <a:solidFill>
                  <a:srgbClr val="222222"/>
                </a:solidFill>
                <a:latin typeface="Trebuchet MS" panose="020B0603020202020204" pitchFamily="34" charset="0"/>
              </a:rPr>
            </a:br>
            <a:r>
              <a:rPr lang="ru-RU" dirty="0">
                <a:solidFill>
                  <a:srgbClr val="222222"/>
                </a:solidFill>
                <a:latin typeface="Trebuchet MS" panose="020B0603020202020204" pitchFamily="34" charset="0"/>
              </a:rPr>
              <a:t/>
            </a:r>
            <a:br>
              <a:rPr lang="ru-RU" dirty="0">
                <a:solidFill>
                  <a:srgbClr val="222222"/>
                </a:solidFill>
                <a:latin typeface="Trebuchet MS" panose="020B0603020202020204" pitchFamily="34" charset="0"/>
              </a:rPr>
            </a:br>
            <a:r>
              <a:rPr lang="ru-RU" dirty="0">
                <a:solidFill>
                  <a:srgbClr val="222222"/>
                </a:solidFill>
                <a:latin typeface="Trebuchet MS" panose="020B0603020202020204" pitchFamily="34" charset="0"/>
              </a:rPr>
              <a:t>Перед поступлением.</a:t>
            </a:r>
            <a:br>
              <a:rPr lang="ru-RU" dirty="0">
                <a:solidFill>
                  <a:srgbClr val="222222"/>
                </a:solidFill>
                <a:latin typeface="Trebuchet MS" panose="020B0603020202020204" pitchFamily="34" charset="0"/>
              </a:rPr>
            </a:br>
            <a:r>
              <a:rPr lang="ru-RU" dirty="0">
                <a:solidFill>
                  <a:srgbClr val="222222"/>
                </a:solidFill>
                <a:latin typeface="Trebuchet MS" panose="020B0603020202020204" pitchFamily="34" charset="0"/>
              </a:rPr>
              <a:t>Дальше - выступления!</a:t>
            </a:r>
            <a:br>
              <a:rPr lang="ru-RU" dirty="0">
                <a:solidFill>
                  <a:srgbClr val="222222"/>
                </a:solidFill>
                <a:latin typeface="Trebuchet MS" panose="020B0603020202020204" pitchFamily="34" charset="0"/>
              </a:rPr>
            </a:br>
            <a:r>
              <a:rPr lang="ru-RU" dirty="0">
                <a:solidFill>
                  <a:srgbClr val="222222"/>
                </a:solidFill>
                <a:latin typeface="Trebuchet MS" panose="020B0603020202020204" pitchFamily="34" charset="0"/>
              </a:rPr>
              <a:t>Инструмент для вас любой</a:t>
            </a:r>
            <a:br>
              <a:rPr lang="ru-RU" dirty="0">
                <a:solidFill>
                  <a:srgbClr val="222222"/>
                </a:solidFill>
                <a:latin typeface="Trebuchet MS" panose="020B0603020202020204" pitchFamily="34" charset="0"/>
              </a:rPr>
            </a:br>
            <a:r>
              <a:rPr lang="ru-RU" dirty="0">
                <a:solidFill>
                  <a:srgbClr val="222222"/>
                </a:solidFill>
                <a:latin typeface="Trebuchet MS" panose="020B0603020202020204" pitchFamily="34" charset="0"/>
              </a:rPr>
              <a:t>Будет сказочной игрой!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54418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родителями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866" y="2708920"/>
            <a:ext cx="8850268" cy="3500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3595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Работа с родителями : подборка дидактических игр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1" y="2348880"/>
            <a:ext cx="4392488" cy="384695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2348880"/>
            <a:ext cx="4017108" cy="384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4428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Работа с родителями : подборка дидактических игр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420888"/>
            <a:ext cx="4932040" cy="443711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2420888"/>
            <a:ext cx="3960310" cy="4434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1530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Работа с родителями : подборка дидактических игр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348880"/>
            <a:ext cx="5295900" cy="397192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2348880"/>
            <a:ext cx="3376464" cy="3971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7040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Работа с родителями : составление маршрута выходного дня.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501" y="2348880"/>
            <a:ext cx="8892480" cy="4364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0472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Работа с родителями : составление маршрута выходного дня.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564904"/>
            <a:ext cx="8229600" cy="4784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439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Известно, что семья влияет на воспитание ребёнка, приобщает его к окружающей жизни. Выходные являются для родителей теми самыми днями, которые они могут полностью посвятить своему любимому и дорогому чаду. В эти дни развлечения могут быть самими различными: все будет зависеть от того, что предпочитает ваш ребенок, и каков его возраст. Достижением положительного результата будет являться счастливая радостная улыбка на лице Вашего ребенка, его звонкий громкий неумолкаемый смех!</a:t>
            </a:r>
          </a:p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Разработка "маршрутов выходного дня" - один из эффективных и инновационных способов взаимодействия с родителями, вовлечение семьи в единое образовательное пространство. </a:t>
            </a:r>
            <a:r>
              <a:rPr lang="ru-RU" sz="2900" i="1" dirty="0">
                <a:latin typeface="Times New Roman" pitchFamily="18" charset="0"/>
                <a:cs typeface="Times New Roman" pitchFamily="18" charset="0"/>
              </a:rPr>
              <a:t>«Маршрут выходного дня»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 может разрабатываться для детей всех возрастов. Возраст ребенка определяет специфику маршрута. А тему маршрута может определять: перспективное, календарное планирование.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проекта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947950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Работа с родителями : составление маршрута выходного дня.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028" y="2418074"/>
            <a:ext cx="8639944" cy="4429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68396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Работа с родителями : составление маршрута выходного дня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060848"/>
            <a:ext cx="4466827" cy="458112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076056" y="2136339"/>
            <a:ext cx="331236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222222"/>
              </a:solidFill>
              <a:latin typeface="Trebuchet MS" panose="020B0603020202020204" pitchFamily="34" charset="0"/>
            </a:endParaRPr>
          </a:p>
          <a:p>
            <a:endParaRPr lang="ru-RU" dirty="0">
              <a:solidFill>
                <a:srgbClr val="222222"/>
              </a:solidFill>
              <a:latin typeface="Trebuchet MS" panose="020B0603020202020204" pitchFamily="34" charset="0"/>
            </a:endParaRPr>
          </a:p>
          <a:p>
            <a:r>
              <a:rPr lang="ru-RU" dirty="0" smtClean="0">
                <a:solidFill>
                  <a:srgbClr val="222222"/>
                </a:solidFill>
                <a:latin typeface="Trebuchet MS" panose="020B0603020202020204" pitchFamily="34" charset="0"/>
              </a:rPr>
              <a:t>В </a:t>
            </a:r>
            <a:r>
              <a:rPr lang="ru-RU" dirty="0">
                <a:solidFill>
                  <a:srgbClr val="222222"/>
                </a:solidFill>
                <a:latin typeface="Trebuchet MS" panose="020B0603020202020204" pitchFamily="34" charset="0"/>
              </a:rPr>
              <a:t>зоопарке я гулял,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222222"/>
                </a:solidFill>
                <a:latin typeface="Trebuchet MS" panose="020B0603020202020204" pitchFamily="34" charset="0"/>
              </a:rPr>
              <a:t>Белку рыжую видал,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222222"/>
                </a:solidFill>
                <a:latin typeface="Trebuchet MS" panose="020B0603020202020204" pitchFamily="34" charset="0"/>
              </a:rPr>
              <a:t>Не сидела белка в клетке,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222222"/>
                </a:solidFill>
                <a:latin typeface="Trebuchet MS" panose="020B0603020202020204" pitchFamily="34" charset="0"/>
              </a:rPr>
              <a:t>Белка бегала по веткам.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222222"/>
                </a:solidFill>
                <a:latin typeface="Trebuchet MS" panose="020B0603020202020204" pitchFamily="34" charset="0"/>
              </a:rPr>
              <a:t>Озорные две мартышки,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222222"/>
                </a:solidFill>
                <a:latin typeface="Trebuchet MS" panose="020B0603020202020204" pitchFamily="34" charset="0"/>
              </a:rPr>
              <a:t>Раздобыли где-то книжки,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222222"/>
                </a:solidFill>
                <a:latin typeface="Trebuchet MS" panose="020B0603020202020204" pitchFamily="34" charset="0"/>
              </a:rPr>
              <a:t>Их внимательно листают,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222222"/>
                </a:solidFill>
                <a:latin typeface="Trebuchet MS" panose="020B0603020202020204" pitchFamily="34" charset="0"/>
              </a:rPr>
              <a:t>Ну, как будто их читают.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81526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 проекта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348880"/>
            <a:ext cx="8579296" cy="450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9761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 проекта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420888"/>
            <a:ext cx="8435280" cy="4437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786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Проект краткосрочный начало1.10.20-окончание 1.11.20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Возрастная группа-подготовительная логопедическая группа №8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Кол-во участников-20 детей,15 родителей.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Воспитатель-Скороходова Н.Л.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Воспитатель-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Шенгелиа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В.В.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Реализация проекта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95355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-наглядная беседа;</a:t>
            </a:r>
          </a:p>
          <a:p>
            <a:r>
              <a:rPr lang="ru-RU" dirty="0" smtClean="0"/>
              <a:t>-фотосессии;</a:t>
            </a:r>
          </a:p>
          <a:p>
            <a:r>
              <a:rPr lang="ru-RU" dirty="0" smtClean="0"/>
              <a:t>-консультация для родителей;</a:t>
            </a:r>
          </a:p>
          <a:p>
            <a:r>
              <a:rPr lang="ru-RU" dirty="0" smtClean="0"/>
              <a:t>-составление маршрута выходного дня.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Формы и методы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2502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492896"/>
            <a:ext cx="4817657" cy="361324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Нескучные выходные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53380" y="3212976"/>
            <a:ext cx="30963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Как провести выходные дни?</a:t>
            </a:r>
          </a:p>
          <a:p>
            <a:r>
              <a:rPr lang="ru-RU" dirty="0"/>
              <a:t>-интересно</a:t>
            </a:r>
          </a:p>
          <a:p>
            <a:r>
              <a:rPr lang="ru-RU" dirty="0"/>
              <a:t>-активно</a:t>
            </a:r>
          </a:p>
          <a:p>
            <a:r>
              <a:rPr lang="ru-RU" dirty="0"/>
              <a:t>-познавательно</a:t>
            </a:r>
          </a:p>
          <a:p>
            <a:r>
              <a:rPr lang="ru-RU" dirty="0"/>
              <a:t>-весело всей семьей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3139072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рыбалку 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пойду                  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рыбалку я пойду,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Рыбку видел я в пруду,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Только чтоб её поймать,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Надо хитрость применять!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Рыбка видит червячок,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Ловко спрятан в нём крючок,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 улову не грущу,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Рыбку сразу отпущу!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Мне ведь важен сам процесс,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Солнце, воздух, пруд и лес,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Вот иду туда опять,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Чтоб здоровье укреплять!</a:t>
            </a:r>
          </a:p>
          <a:p>
            <a:endParaRPr lang="ru-RU" sz="1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Интересная рыбалка</a:t>
            </a:r>
            <a:endParaRPr lang="ru-RU" dirty="0"/>
          </a:p>
        </p:txBody>
      </p:sp>
      <p:pic>
        <p:nvPicPr>
          <p:cNvPr id="1026" name="Picture 2" descr="C:\Users\nicas\Desktop\IMG-20201016-WA003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575211"/>
            <a:ext cx="3078342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85409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2204864"/>
            <a:ext cx="3312368" cy="424847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Интересная рыбалка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80112" y="1720840"/>
            <a:ext cx="26642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>
              <a:solidFill>
                <a:srgbClr val="000000"/>
              </a:solidFill>
              <a:latin typeface="Open Sans"/>
            </a:endParaRPr>
          </a:p>
          <a:p>
            <a:pPr algn="ctr"/>
            <a:endParaRPr lang="ru-RU" dirty="0">
              <a:solidFill>
                <a:srgbClr val="000000"/>
              </a:solidFill>
              <a:latin typeface="Open Sans"/>
            </a:endParaRPr>
          </a:p>
          <a:p>
            <a:pPr algn="ctr"/>
            <a:endParaRPr lang="ru-RU" dirty="0" smtClean="0">
              <a:solidFill>
                <a:srgbClr val="000000"/>
              </a:solidFill>
              <a:latin typeface="Open Sans"/>
            </a:endParaRPr>
          </a:p>
          <a:p>
            <a:pPr algn="ctr"/>
            <a:endParaRPr lang="ru-RU" dirty="0">
              <a:solidFill>
                <a:srgbClr val="000000"/>
              </a:solidFill>
              <a:latin typeface="Open Sans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2564905"/>
            <a:ext cx="4497796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6055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Спортивные выходные</a:t>
            </a:r>
            <a:endParaRPr lang="ru-RU" dirty="0"/>
          </a:p>
        </p:txBody>
      </p:sp>
      <p:pic>
        <p:nvPicPr>
          <p:cNvPr id="2050" name="Picture 2" descr="C:\Users\nicas\Desktop\IMG-20201016-WA002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2708920"/>
            <a:ext cx="4601633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2708920"/>
            <a:ext cx="345638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Велосипед ужасно рад,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Что он быстрей, чем самокат,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Но почему-то всё же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Догнать авто не может.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Иль не хватает двух колёс?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Иль просто носом не дорос?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1" name="Picture 3" descr="C:\Users\nicas\Desktop\IMG-20201016-WA002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824" y="4509120"/>
            <a:ext cx="2555776" cy="191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39438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249</TotalTime>
  <Words>524</Words>
  <Application>Microsoft Office PowerPoint</Application>
  <PresentationFormat>Экран (4:3)</PresentationFormat>
  <Paragraphs>147</Paragraphs>
  <Slides>33</Slides>
  <Notes>22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43" baseType="lpstr">
      <vt:lpstr>Arial</vt:lpstr>
      <vt:lpstr>Calibri</vt:lpstr>
      <vt:lpstr>Candara</vt:lpstr>
      <vt:lpstr>Open Sans</vt:lpstr>
      <vt:lpstr>ProximaNova</vt:lpstr>
      <vt:lpstr>Symbol</vt:lpstr>
      <vt:lpstr>Times New Roman</vt:lpstr>
      <vt:lpstr>Trebuchet MS</vt:lpstr>
      <vt:lpstr>Verdana</vt:lpstr>
      <vt:lpstr>Волна</vt:lpstr>
      <vt:lpstr>Презентация проект «Маршрут выходного дня»</vt:lpstr>
      <vt:lpstr>Цели и задачи проекта</vt:lpstr>
      <vt:lpstr>Актуальность проекта</vt:lpstr>
      <vt:lpstr>Реализация проекта</vt:lpstr>
      <vt:lpstr>Формы и методы</vt:lpstr>
      <vt:lpstr>Нескучные выходные</vt:lpstr>
      <vt:lpstr>Интересная рыбалка</vt:lpstr>
      <vt:lpstr>Интересная рыбалка</vt:lpstr>
      <vt:lpstr>Спортивные выходные</vt:lpstr>
      <vt:lpstr>Спортивные выходные</vt:lpstr>
      <vt:lpstr>Экскурсии </vt:lpstr>
      <vt:lpstr>Экскурсии</vt:lpstr>
      <vt:lpstr>Поездки по России</vt:lpstr>
      <vt:lpstr>Экскурсия по России</vt:lpstr>
      <vt:lpstr>Выходные дома</vt:lpstr>
      <vt:lpstr>Выходные дома</vt:lpstr>
      <vt:lpstr>Выходные дома</vt:lpstr>
      <vt:lpstr>Выходные с друзьями</vt:lpstr>
      <vt:lpstr>Выходные на природе</vt:lpstr>
      <vt:lpstr>Выходные на природе</vt:lpstr>
      <vt:lpstr>Выходные на природе.</vt:lpstr>
      <vt:lpstr>Прогулка по городу</vt:lpstr>
      <vt:lpstr>Прогулка по городу</vt:lpstr>
      <vt:lpstr>Работа с родителями</vt:lpstr>
      <vt:lpstr>Работа с родителями : подборка дидактических игр</vt:lpstr>
      <vt:lpstr>Работа с родителями : подборка дидактических игр</vt:lpstr>
      <vt:lpstr>Работа с родителями : подборка дидактических игр</vt:lpstr>
      <vt:lpstr>Работа с родителями : составление маршрута выходного дня.</vt:lpstr>
      <vt:lpstr>Работа с родителями : составление маршрута выходного дня.</vt:lpstr>
      <vt:lpstr>Работа с родителями : составление маршрута выходного дня.</vt:lpstr>
      <vt:lpstr>Работа с родителями : составление маршрута выходного дня</vt:lpstr>
      <vt:lpstr>Итог проекта</vt:lpstr>
      <vt:lpstr>Итог проекта</vt:lpstr>
    </vt:vector>
  </TitlesOfParts>
  <Company>DEXP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«Маршрут выходного дня»</dc:title>
  <dc:creator>nicas</dc:creator>
  <cp:lastModifiedBy>Ника Шенгелиа</cp:lastModifiedBy>
  <cp:revision>26</cp:revision>
  <dcterms:created xsi:type="dcterms:W3CDTF">2020-10-17T13:07:07Z</dcterms:created>
  <dcterms:modified xsi:type="dcterms:W3CDTF">2021-10-21T16:11:47Z</dcterms:modified>
</cp:coreProperties>
</file>