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62" r:id="rId3"/>
    <p:sldId id="264" r:id="rId4"/>
    <p:sldId id="261" r:id="rId5"/>
    <p:sldId id="263" r:id="rId6"/>
    <p:sldId id="269" r:id="rId7"/>
    <p:sldId id="27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10/21/2021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2100" y="1918952"/>
            <a:ext cx="9068194" cy="2763111"/>
          </a:xfrm>
        </p:spPr>
        <p:txBody>
          <a:bodyPr/>
          <a:lstStyle/>
          <a:p>
            <a:r>
              <a:rPr lang="ru-RU" sz="4000"/>
              <a:t>Развитие сенсорного восприятия у детей со сложным дефектом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494728"/>
            <a:ext cx="9070848" cy="644536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/>
              <a:t>Учитель –дефектолог </a:t>
            </a:r>
          </a:p>
          <a:p>
            <a:pPr algn="r"/>
            <a:r>
              <a:rPr lang="ru-RU" sz="2000" b="1" dirty="0" smtClean="0"/>
              <a:t>Дмитриева А.С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86169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67749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Особенности </a:t>
            </a:r>
            <a:r>
              <a:rPr lang="ru-RU" dirty="0" err="1"/>
              <a:t>сенсомоторгого</a:t>
            </a:r>
            <a:r>
              <a:rPr lang="ru-RU" dirty="0"/>
              <a:t> </a:t>
            </a:r>
            <a:r>
              <a:rPr lang="ru-RU" dirty="0" smtClean="0"/>
              <a:t>развития детей со сложным дефектом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Замедленность, </a:t>
            </a:r>
            <a:r>
              <a:rPr lang="ru-RU" sz="2000" dirty="0" err="1"/>
              <a:t>недифференцированность</a:t>
            </a:r>
            <a:r>
              <a:rPr lang="ru-RU" sz="2000" dirty="0"/>
              <a:t>, узость объема восприятия;</a:t>
            </a:r>
          </a:p>
          <a:p>
            <a:r>
              <a:rPr lang="ru-RU" sz="2000" dirty="0"/>
              <a:t>Нарушение аналитико-синтетической деятельности;</a:t>
            </a:r>
          </a:p>
          <a:p>
            <a:r>
              <a:rPr lang="ru-RU" sz="2000" dirty="0"/>
              <a:t>Специфические недостатки памяти;</a:t>
            </a:r>
          </a:p>
          <a:p>
            <a:r>
              <a:rPr lang="ru-RU" sz="2000" dirty="0"/>
              <a:t>Нарушение предметно-пространственных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представлений</a:t>
            </a:r>
            <a:r>
              <a:rPr lang="ru-RU" sz="2000" dirty="0"/>
              <a:t>;</a:t>
            </a:r>
          </a:p>
          <a:p>
            <a:r>
              <a:rPr lang="ru-RU" sz="2000" dirty="0"/>
              <a:t>Недоразвитие мелкой </a:t>
            </a:r>
            <a:r>
              <a:rPr lang="ru-RU" sz="2000" dirty="0" smtClean="0"/>
              <a:t>моторики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и </a:t>
            </a:r>
            <a:r>
              <a:rPr lang="ru-RU" sz="2000" dirty="0"/>
              <a:t>зрительно-двигательной </a:t>
            </a:r>
            <a:r>
              <a:rPr lang="ru-RU" sz="2000" dirty="0" smtClean="0"/>
              <a:t>координации.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5297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задачи развития сенсорного восприятия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 Формирование умений различать предметы по величине, по цвету, по форме.</a:t>
            </a:r>
          </a:p>
          <a:p>
            <a:pPr marL="0" indent="0">
              <a:buNone/>
            </a:pPr>
            <a:r>
              <a:rPr lang="ru-RU" dirty="0"/>
              <a:t>2. Формирование слухового внимания, умения различать предметы и</a:t>
            </a:r>
          </a:p>
          <a:p>
            <a:pPr marL="0" indent="0">
              <a:buNone/>
            </a:pPr>
            <a:r>
              <a:rPr lang="ru-RU" dirty="0" smtClean="0"/>
              <a:t>    действия </a:t>
            </a:r>
            <a:r>
              <a:rPr lang="ru-RU" dirty="0"/>
              <a:t>по звуку.</a:t>
            </a:r>
          </a:p>
          <a:p>
            <a:pPr marL="0" indent="0">
              <a:buNone/>
            </a:pPr>
            <a:r>
              <a:rPr lang="ru-RU" dirty="0"/>
              <a:t>3. Обогащение и развитие сенсорного опыта с помощью игровых</a:t>
            </a:r>
          </a:p>
          <a:p>
            <a:pPr marL="0" indent="0">
              <a:buNone/>
            </a:pPr>
            <a:r>
              <a:rPr lang="ru-RU" dirty="0" smtClean="0"/>
              <a:t>    действий </a:t>
            </a:r>
            <a:r>
              <a:rPr lang="ru-RU" dirty="0"/>
              <a:t>и разнообразных видов детского творчества.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9095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принципы и правила коррекционной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1. Индивидуальный подход к каждому </a:t>
            </a:r>
            <a:r>
              <a:rPr lang="ru-RU" sz="2000" dirty="0" smtClean="0"/>
              <a:t>ребенку.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2</a:t>
            </a:r>
            <a:r>
              <a:rPr lang="ru-RU" sz="2000" dirty="0"/>
              <a:t>. Предотвращение наступления утомления, используя для этого разнообразные средства (чередование умственной и практической деятельности, преподнесение материала небольшими дозами, использование интересного и красочного дидактического материала, и средств наглядности).</a:t>
            </a:r>
          </a:p>
          <a:p>
            <a:pPr marL="0" indent="0">
              <a:buNone/>
            </a:pPr>
            <a:r>
              <a:rPr lang="ru-RU" sz="2000" dirty="0" smtClean="0"/>
              <a:t>3</a:t>
            </a:r>
            <a:r>
              <a:rPr lang="ru-RU" sz="2000" dirty="0"/>
              <a:t>. Использование методов, активизирующих познавательную деятельность учащихся, развивающих их устную и письменную речь и формирующих необходимые учебные навыки.</a:t>
            </a:r>
          </a:p>
          <a:p>
            <a:pPr marL="0" indent="0">
              <a:buNone/>
            </a:pPr>
            <a:r>
              <a:rPr lang="ru-RU" sz="2000" dirty="0" smtClean="0"/>
              <a:t>4</a:t>
            </a:r>
            <a:r>
              <a:rPr lang="ru-RU" sz="2000" dirty="0"/>
              <a:t>. </a:t>
            </a:r>
            <a:r>
              <a:rPr lang="ru-RU" sz="2000" dirty="0" smtClean="0"/>
              <a:t>Постоянное </a:t>
            </a:r>
            <a:r>
              <a:rPr lang="ru-RU" sz="2000" dirty="0"/>
              <a:t>поощрение за малейшие успехи, своевременная </a:t>
            </a:r>
            <a:r>
              <a:rPr lang="ru-RU" sz="2000" dirty="0" smtClean="0"/>
              <a:t>помощь </a:t>
            </a:r>
            <a:r>
              <a:rPr lang="ru-RU" sz="2000" dirty="0"/>
              <a:t>каждому ребёнку, развитие в нём веры в собственные силы и возможности.</a:t>
            </a:r>
          </a:p>
        </p:txBody>
      </p:sp>
    </p:spTree>
    <p:extLst>
      <p:ext uri="{BB962C8B-B14F-4D97-AF65-F5344CB8AC3E}">
        <p14:creationId xmlns:p14="http://schemas.microsoft.com/office/powerpoint/2010/main" val="3051907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859" y="346606"/>
            <a:ext cx="10058400" cy="1147569"/>
          </a:xfrm>
        </p:spPr>
        <p:txBody>
          <a:bodyPr/>
          <a:lstStyle/>
          <a:p>
            <a:r>
              <a:rPr lang="ru-RU"/>
              <a:t>Развитие сенсорного восприятия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47859" y="1587965"/>
            <a:ext cx="10058400" cy="3931920"/>
          </a:xfrm>
        </p:spPr>
        <p:txBody>
          <a:bodyPr/>
          <a:lstStyle/>
          <a:p>
            <a:r>
              <a:rPr lang="ru-RU" sz="2000"/>
              <a:t>Усвоение сенсорных эталонов;</a:t>
            </a:r>
          </a:p>
          <a:p>
            <a:r>
              <a:rPr lang="ru-RU" sz="2000"/>
              <a:t>Развитие зрительной, слуховой и тактильной чувствительности;</a:t>
            </a:r>
          </a:p>
          <a:p>
            <a:r>
              <a:rPr lang="ru-RU" sz="2000"/>
              <a:t>Развитие обоняния и вкусовых ощущений;</a:t>
            </a:r>
          </a:p>
          <a:p>
            <a:r>
              <a:rPr lang="ru-RU" sz="2000"/>
              <a:t>Развитие пространственных представлений.</a:t>
            </a:r>
          </a:p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425" y="2830330"/>
            <a:ext cx="5243014" cy="3395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69610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0774"/>
            <a:ext cx="10058400" cy="864234"/>
          </a:xfrm>
        </p:spPr>
        <p:txBody>
          <a:bodyPr/>
          <a:lstStyle/>
          <a:p>
            <a:pPr algn="ctr"/>
            <a:r>
              <a:rPr lang="ru-RU" smtClean="0"/>
              <a:t>Сенсорные коробки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" t="14633" b="12003"/>
          <a:stretch/>
        </p:blipFill>
        <p:spPr>
          <a:xfrm>
            <a:off x="961309" y="1372061"/>
            <a:ext cx="4987030" cy="28075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9" t="1377" r="4093" b="6036"/>
          <a:stretch/>
        </p:blipFill>
        <p:spPr>
          <a:xfrm>
            <a:off x="6209018" y="1275008"/>
            <a:ext cx="5061397" cy="3405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386" y="3973916"/>
            <a:ext cx="4124031" cy="3083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632" y="3928700"/>
            <a:ext cx="4068623" cy="3051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88548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494" y="754821"/>
            <a:ext cx="4240006" cy="3171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844" y="1954068"/>
            <a:ext cx="2783050" cy="42590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267" y="1147937"/>
            <a:ext cx="2989404" cy="3856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768" y="3535639"/>
            <a:ext cx="4324049" cy="2677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653477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23372</TotalTime>
  <Words>223</Words>
  <Application>Microsoft Office PowerPoint</Application>
  <PresentationFormat>Широкоэкранный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Garamond</vt:lpstr>
      <vt:lpstr>Savon</vt:lpstr>
      <vt:lpstr>Развитие сенсорного восприятия у детей со сложным дефектом</vt:lpstr>
      <vt:lpstr>Особенности сенсомоторгого развития детей со сложным дефектом</vt:lpstr>
      <vt:lpstr>Основные задачи развития сенсорного восприятия</vt:lpstr>
      <vt:lpstr>Общие принципы и правила коррекционной работы</vt:lpstr>
      <vt:lpstr>Развитие сенсорного восприятия</vt:lpstr>
      <vt:lpstr>Сенсорные коробки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Коррекционно-развивающая работа с детьми со сложным дефектом</dc:title>
  <dc:creator>Анастасия Павлова</dc:creator>
  <cp:lastModifiedBy>Анастасия Павлова</cp:lastModifiedBy>
  <cp:revision>19</cp:revision>
  <dcterms:created xsi:type="dcterms:W3CDTF">2018-04-22T07:28:08Z</dcterms:created>
  <dcterms:modified xsi:type="dcterms:W3CDTF">2021-10-21T12:02:47Z</dcterms:modified>
</cp:coreProperties>
</file>