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70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938AA"/>
    <a:srgbClr val="E8F2F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63EA-54CF-4CDF-906D-3F1E9306E0C4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792-08C4-46A9-9AE8-47355DE11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63EA-54CF-4CDF-906D-3F1E9306E0C4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792-08C4-46A9-9AE8-47355DE11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63EA-54CF-4CDF-906D-3F1E9306E0C4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792-08C4-46A9-9AE8-47355DE11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63EA-54CF-4CDF-906D-3F1E9306E0C4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792-08C4-46A9-9AE8-47355DE11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63EA-54CF-4CDF-906D-3F1E9306E0C4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792-08C4-46A9-9AE8-47355DE11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63EA-54CF-4CDF-906D-3F1E9306E0C4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792-08C4-46A9-9AE8-47355DE11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63EA-54CF-4CDF-906D-3F1E9306E0C4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792-08C4-46A9-9AE8-47355DE11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63EA-54CF-4CDF-906D-3F1E9306E0C4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792-08C4-46A9-9AE8-47355DE11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63EA-54CF-4CDF-906D-3F1E9306E0C4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792-08C4-46A9-9AE8-47355DE11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63EA-54CF-4CDF-906D-3F1E9306E0C4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792-08C4-46A9-9AE8-47355DE11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63EA-54CF-4CDF-906D-3F1E9306E0C4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4792-08C4-46A9-9AE8-47355DE11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263EA-54CF-4CDF-906D-3F1E9306E0C4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4792-08C4-46A9-9AE8-47355DE11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Тетраэдр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commons/e/e7/Tetrahedron-4-3D-ball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55776"/>
            <a:ext cx="3977392" cy="40175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7436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763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Гранями </a:t>
            </a:r>
            <a:r>
              <a:rPr lang="ru-RU" dirty="0"/>
              <a:t>тетраэдра являются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А) отрезки;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четырехугольники;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) треугольники;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Г) прямые.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540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763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В </a:t>
            </a:r>
            <a:r>
              <a:rPr lang="ru-RU" dirty="0"/>
              <a:t>тетраэдре </a:t>
            </a:r>
            <a:r>
              <a:rPr lang="en-US" dirty="0" smtClean="0"/>
              <a:t>DABC</a:t>
            </a:r>
            <a:r>
              <a:rPr lang="ru-RU" dirty="0" smtClean="0"/>
              <a:t> </a:t>
            </a:r>
            <a:r>
              <a:rPr lang="ru-RU" dirty="0"/>
              <a:t>треугольник </a:t>
            </a:r>
            <a:r>
              <a:rPr lang="en-US" dirty="0" smtClean="0"/>
              <a:t>ABC</a:t>
            </a:r>
            <a:r>
              <a:rPr lang="ru-RU" dirty="0" smtClean="0"/>
              <a:t> </a:t>
            </a:r>
            <a:r>
              <a:rPr lang="ru-RU" dirty="0"/>
              <a:t>является:</a:t>
            </a:r>
          </a:p>
          <a:p>
            <a:pPr marL="0" indent="0">
              <a:buNone/>
            </a:pPr>
            <a:r>
              <a:rPr lang="ru-RU" dirty="0"/>
              <a:t>А) боковой </a:t>
            </a:r>
            <a:r>
              <a:rPr lang="ru-RU" dirty="0" smtClean="0"/>
              <a:t>гранью; </a:t>
            </a:r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ребром;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) основанием;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</a:t>
            </a:r>
            <a:r>
              <a:rPr lang="ru-RU" dirty="0"/>
              <a:t>) вершиной.</a:t>
            </a:r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397418" y="3025414"/>
            <a:ext cx="3748784" cy="3161952"/>
            <a:chOff x="3851920" y="2996952"/>
            <a:chExt cx="3748784" cy="3161952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3851920" y="2996952"/>
              <a:ext cx="3748784" cy="3161952"/>
              <a:chOff x="2697608" y="3068960"/>
              <a:chExt cx="3748784" cy="3161952"/>
            </a:xfrm>
          </p:grpSpPr>
          <p:sp>
            <p:nvSpPr>
              <p:cNvPr id="19" name="Равнобедренный треугольник 3"/>
              <p:cNvSpPr/>
              <p:nvPr/>
            </p:nvSpPr>
            <p:spPr>
              <a:xfrm rot="11895834">
                <a:off x="3020948" y="4540810"/>
                <a:ext cx="2848303" cy="1653101"/>
              </a:xfrm>
              <a:custGeom>
                <a:avLst/>
                <a:gdLst>
                  <a:gd name="connsiteX0" fmla="*/ 0 w 1800200"/>
                  <a:gd name="connsiteY0" fmla="*/ 1656184 h 1656184"/>
                  <a:gd name="connsiteX1" fmla="*/ 900100 w 1800200"/>
                  <a:gd name="connsiteY1" fmla="*/ 0 h 1656184"/>
                  <a:gd name="connsiteX2" fmla="*/ 1800200 w 1800200"/>
                  <a:gd name="connsiteY2" fmla="*/ 1656184 h 1656184"/>
                  <a:gd name="connsiteX3" fmla="*/ 0 w 1800200"/>
                  <a:gd name="connsiteY3" fmla="*/ 1656184 h 1656184"/>
                  <a:gd name="connsiteX0" fmla="*/ 0 w 1800200"/>
                  <a:gd name="connsiteY0" fmla="*/ 1397906 h 1397906"/>
                  <a:gd name="connsiteX1" fmla="*/ 547663 w 1800200"/>
                  <a:gd name="connsiteY1" fmla="*/ 0 h 1397906"/>
                  <a:gd name="connsiteX2" fmla="*/ 1800200 w 1800200"/>
                  <a:gd name="connsiteY2" fmla="*/ 1397906 h 1397906"/>
                  <a:gd name="connsiteX3" fmla="*/ 0 w 1800200"/>
                  <a:gd name="connsiteY3" fmla="*/ 1397906 h 1397906"/>
                  <a:gd name="connsiteX0" fmla="*/ 0 w 1932291"/>
                  <a:gd name="connsiteY0" fmla="*/ 1397906 h 1397906"/>
                  <a:gd name="connsiteX1" fmla="*/ 547663 w 1932291"/>
                  <a:gd name="connsiteY1" fmla="*/ 0 h 1397906"/>
                  <a:gd name="connsiteX2" fmla="*/ 1932291 w 1932291"/>
                  <a:gd name="connsiteY2" fmla="*/ 919004 h 1397906"/>
                  <a:gd name="connsiteX3" fmla="*/ 0 w 1932291"/>
                  <a:gd name="connsiteY3" fmla="*/ 1397906 h 1397906"/>
                  <a:gd name="connsiteX0" fmla="*/ 0 w 1932291"/>
                  <a:gd name="connsiteY0" fmla="*/ 1180086 h 1180086"/>
                  <a:gd name="connsiteX1" fmla="*/ 1408373 w 1932291"/>
                  <a:gd name="connsiteY1" fmla="*/ 0 h 1180086"/>
                  <a:gd name="connsiteX2" fmla="*/ 1932291 w 1932291"/>
                  <a:gd name="connsiteY2" fmla="*/ 701184 h 1180086"/>
                  <a:gd name="connsiteX3" fmla="*/ 0 w 1932291"/>
                  <a:gd name="connsiteY3" fmla="*/ 1180086 h 1180086"/>
                  <a:gd name="connsiteX0" fmla="*/ 0 w 1932291"/>
                  <a:gd name="connsiteY0" fmla="*/ 1159312 h 1159312"/>
                  <a:gd name="connsiteX1" fmla="*/ 1185338 w 1932291"/>
                  <a:gd name="connsiteY1" fmla="*/ 0 h 1159312"/>
                  <a:gd name="connsiteX2" fmla="*/ 1932291 w 1932291"/>
                  <a:gd name="connsiteY2" fmla="*/ 680410 h 1159312"/>
                  <a:gd name="connsiteX3" fmla="*/ 0 w 1932291"/>
                  <a:gd name="connsiteY3" fmla="*/ 1159312 h 1159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2291" h="1159312">
                    <a:moveTo>
                      <a:pt x="0" y="1159312"/>
                    </a:moveTo>
                    <a:lnTo>
                      <a:pt x="1185338" y="0"/>
                    </a:lnTo>
                    <a:lnTo>
                      <a:pt x="1932291" y="680410"/>
                    </a:lnTo>
                    <a:lnTo>
                      <a:pt x="0" y="1159312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Овал 19"/>
              <p:cNvSpPr/>
              <p:nvPr/>
            </p:nvSpPr>
            <p:spPr>
              <a:xfrm flipV="1">
                <a:off x="5976168" y="4977184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Овал 20"/>
              <p:cNvSpPr/>
              <p:nvPr/>
            </p:nvSpPr>
            <p:spPr>
              <a:xfrm flipV="1">
                <a:off x="3815928" y="5971243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697608" y="4486877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443192" y="5769247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056542" y="4653135"/>
                <a:ext cx="3898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Овал 24"/>
              <p:cNvSpPr/>
              <p:nvPr/>
            </p:nvSpPr>
            <p:spPr>
              <a:xfrm flipV="1">
                <a:off x="3095848" y="4742872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 flipV="1">
                <a:off x="4733130" y="3374356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841130" y="3068960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6" name="Прямая соединительная линия 5"/>
            <p:cNvCxnSpPr>
              <a:stCxn id="26" idx="2"/>
            </p:cNvCxnSpPr>
            <p:nvPr/>
          </p:nvCxnSpPr>
          <p:spPr>
            <a:xfrm flipH="1">
              <a:off x="4295491" y="3356348"/>
              <a:ext cx="1591951" cy="1332342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>
              <a:endCxn id="21" idx="0"/>
            </p:cNvCxnSpPr>
            <p:nvPr/>
          </p:nvCxnSpPr>
          <p:spPr>
            <a:xfrm flipH="1">
              <a:off x="5024240" y="3368541"/>
              <a:ext cx="906614" cy="2638694"/>
            </a:xfrm>
            <a:prstGeom prst="line">
              <a:avLst/>
            </a:prstGeom>
            <a:ln w="28575">
              <a:solidFill>
                <a:srgbClr val="093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>
              <a:endCxn id="20" idx="3"/>
            </p:cNvCxnSpPr>
            <p:nvPr/>
          </p:nvCxnSpPr>
          <p:spPr>
            <a:xfrm>
              <a:off x="5957258" y="3368541"/>
              <a:ext cx="1189038" cy="1552451"/>
            </a:xfrm>
            <a:prstGeom prst="line">
              <a:avLst/>
            </a:prstGeom>
            <a:ln w="28575">
              <a:solidFill>
                <a:srgbClr val="093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478992" y="4740939"/>
              <a:ext cx="118512" cy="0"/>
            </a:xfrm>
            <a:prstGeom prst="line">
              <a:avLst/>
            </a:prstGeom>
            <a:ln w="3810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4716016" y="476202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4964984" y="476202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5508104" y="4832500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5220072" y="4778864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5768930" y="4832500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012160" y="4853011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6284414" y="4876534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6516216" y="490857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6829752" y="4941168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323890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29" name="Объект 28"/>
          <p:cNvSpPr>
            <a:spLocks noGrp="1"/>
          </p:cNvSpPr>
          <p:nvPr>
            <p:ph idx="1"/>
          </p:nvPr>
        </p:nvSpPr>
        <p:spPr>
          <a:xfrm>
            <a:off x="539552" y="1236808"/>
            <a:ext cx="8229600" cy="5130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Решите задачу: Все </a:t>
            </a:r>
            <a:r>
              <a:rPr lang="ru-RU" dirty="0" smtClean="0"/>
              <a:t>ребра</a:t>
            </a:r>
            <a:r>
              <a:rPr lang="en-US" dirty="0" smtClean="0"/>
              <a:t> </a:t>
            </a:r>
            <a:r>
              <a:rPr lang="ru-RU" dirty="0" smtClean="0"/>
              <a:t>тетраэдра</a:t>
            </a:r>
            <a:r>
              <a:rPr lang="en-US" dirty="0"/>
              <a:t> </a:t>
            </a:r>
            <a:r>
              <a:rPr lang="en-US" i="1" dirty="0"/>
              <a:t>D</a:t>
            </a:r>
            <a:r>
              <a:rPr lang="ru-RU" i="1" dirty="0" smtClean="0"/>
              <a:t>ABC</a:t>
            </a:r>
            <a:r>
              <a:rPr lang="en-US" i="1" dirty="0" smtClean="0"/>
              <a:t> </a:t>
            </a:r>
            <a:r>
              <a:rPr lang="ru-RU" dirty="0" smtClean="0"/>
              <a:t>равны</a:t>
            </a:r>
            <a:r>
              <a:rPr lang="ru-RU" dirty="0"/>
              <a:t>, точка </a:t>
            </a:r>
            <a:r>
              <a:rPr lang="ru-RU" i="1" dirty="0"/>
              <a:t>L </a:t>
            </a:r>
            <a:r>
              <a:rPr lang="ru-RU" dirty="0"/>
              <a:t>— середина ребра </a:t>
            </a:r>
            <a:r>
              <a:rPr lang="ru-RU" i="1" dirty="0"/>
              <a:t>AC</a:t>
            </a:r>
            <a:r>
              <a:rPr lang="ru-RU" dirty="0"/>
              <a:t>, </a:t>
            </a:r>
            <a:r>
              <a:rPr lang="ru-RU" i="1" dirty="0"/>
              <a:t>S </a:t>
            </a:r>
            <a:r>
              <a:rPr lang="ru-RU" dirty="0"/>
              <a:t>— вершина. Известно, что </a:t>
            </a:r>
            <a:r>
              <a:rPr lang="ru-RU" i="1" dirty="0"/>
              <a:t>BC </a:t>
            </a:r>
            <a:r>
              <a:rPr lang="ru-RU" dirty="0"/>
              <a:t>= 6, а </a:t>
            </a:r>
            <a:r>
              <a:rPr lang="en-US" i="1" dirty="0" smtClean="0"/>
              <a:t>D</a:t>
            </a:r>
            <a:r>
              <a:rPr lang="ru-RU" i="1" dirty="0" smtClean="0"/>
              <a:t>L</a:t>
            </a:r>
            <a:r>
              <a:rPr lang="ru-RU" i="1" dirty="0"/>
              <a:t> </a:t>
            </a:r>
            <a:r>
              <a:rPr lang="ru-RU" dirty="0"/>
              <a:t>= 5. Найдите площадь всех боковых граней тетраэдра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ru-RU" dirty="0"/>
              <a:t>А) 90;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36;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) 45;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Г</a:t>
            </a:r>
            <a:r>
              <a:rPr lang="ru-RU" dirty="0"/>
              <a:t>) 150.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4904218" y="3356992"/>
            <a:ext cx="3748784" cy="3161952"/>
            <a:chOff x="3851920" y="2996952"/>
            <a:chExt cx="3748784" cy="3161952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3851920" y="2996952"/>
              <a:ext cx="3748784" cy="3161952"/>
              <a:chOff x="2697608" y="3068960"/>
              <a:chExt cx="3748784" cy="3161952"/>
            </a:xfrm>
          </p:grpSpPr>
          <p:sp>
            <p:nvSpPr>
              <p:cNvPr id="19" name="Равнобедренный треугольник 3"/>
              <p:cNvSpPr/>
              <p:nvPr/>
            </p:nvSpPr>
            <p:spPr>
              <a:xfrm rot="11895834">
                <a:off x="3020948" y="4540810"/>
                <a:ext cx="2848303" cy="1653101"/>
              </a:xfrm>
              <a:custGeom>
                <a:avLst/>
                <a:gdLst>
                  <a:gd name="connsiteX0" fmla="*/ 0 w 1800200"/>
                  <a:gd name="connsiteY0" fmla="*/ 1656184 h 1656184"/>
                  <a:gd name="connsiteX1" fmla="*/ 900100 w 1800200"/>
                  <a:gd name="connsiteY1" fmla="*/ 0 h 1656184"/>
                  <a:gd name="connsiteX2" fmla="*/ 1800200 w 1800200"/>
                  <a:gd name="connsiteY2" fmla="*/ 1656184 h 1656184"/>
                  <a:gd name="connsiteX3" fmla="*/ 0 w 1800200"/>
                  <a:gd name="connsiteY3" fmla="*/ 1656184 h 1656184"/>
                  <a:gd name="connsiteX0" fmla="*/ 0 w 1800200"/>
                  <a:gd name="connsiteY0" fmla="*/ 1397906 h 1397906"/>
                  <a:gd name="connsiteX1" fmla="*/ 547663 w 1800200"/>
                  <a:gd name="connsiteY1" fmla="*/ 0 h 1397906"/>
                  <a:gd name="connsiteX2" fmla="*/ 1800200 w 1800200"/>
                  <a:gd name="connsiteY2" fmla="*/ 1397906 h 1397906"/>
                  <a:gd name="connsiteX3" fmla="*/ 0 w 1800200"/>
                  <a:gd name="connsiteY3" fmla="*/ 1397906 h 1397906"/>
                  <a:gd name="connsiteX0" fmla="*/ 0 w 1932291"/>
                  <a:gd name="connsiteY0" fmla="*/ 1397906 h 1397906"/>
                  <a:gd name="connsiteX1" fmla="*/ 547663 w 1932291"/>
                  <a:gd name="connsiteY1" fmla="*/ 0 h 1397906"/>
                  <a:gd name="connsiteX2" fmla="*/ 1932291 w 1932291"/>
                  <a:gd name="connsiteY2" fmla="*/ 919004 h 1397906"/>
                  <a:gd name="connsiteX3" fmla="*/ 0 w 1932291"/>
                  <a:gd name="connsiteY3" fmla="*/ 1397906 h 1397906"/>
                  <a:gd name="connsiteX0" fmla="*/ 0 w 1932291"/>
                  <a:gd name="connsiteY0" fmla="*/ 1180086 h 1180086"/>
                  <a:gd name="connsiteX1" fmla="*/ 1408373 w 1932291"/>
                  <a:gd name="connsiteY1" fmla="*/ 0 h 1180086"/>
                  <a:gd name="connsiteX2" fmla="*/ 1932291 w 1932291"/>
                  <a:gd name="connsiteY2" fmla="*/ 701184 h 1180086"/>
                  <a:gd name="connsiteX3" fmla="*/ 0 w 1932291"/>
                  <a:gd name="connsiteY3" fmla="*/ 1180086 h 1180086"/>
                  <a:gd name="connsiteX0" fmla="*/ 0 w 1932291"/>
                  <a:gd name="connsiteY0" fmla="*/ 1159312 h 1159312"/>
                  <a:gd name="connsiteX1" fmla="*/ 1185338 w 1932291"/>
                  <a:gd name="connsiteY1" fmla="*/ 0 h 1159312"/>
                  <a:gd name="connsiteX2" fmla="*/ 1932291 w 1932291"/>
                  <a:gd name="connsiteY2" fmla="*/ 680410 h 1159312"/>
                  <a:gd name="connsiteX3" fmla="*/ 0 w 1932291"/>
                  <a:gd name="connsiteY3" fmla="*/ 1159312 h 1159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2291" h="1159312">
                    <a:moveTo>
                      <a:pt x="0" y="1159312"/>
                    </a:moveTo>
                    <a:lnTo>
                      <a:pt x="1185338" y="0"/>
                    </a:lnTo>
                    <a:lnTo>
                      <a:pt x="1932291" y="680410"/>
                    </a:lnTo>
                    <a:lnTo>
                      <a:pt x="0" y="1159312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Овал 19"/>
              <p:cNvSpPr/>
              <p:nvPr/>
            </p:nvSpPr>
            <p:spPr>
              <a:xfrm flipV="1">
                <a:off x="5976168" y="4977184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Овал 20"/>
              <p:cNvSpPr/>
              <p:nvPr/>
            </p:nvSpPr>
            <p:spPr>
              <a:xfrm flipV="1">
                <a:off x="3815928" y="5971243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697608" y="4486877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443192" y="5769247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056542" y="4653135"/>
                <a:ext cx="3898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Овал 24"/>
              <p:cNvSpPr/>
              <p:nvPr/>
            </p:nvSpPr>
            <p:spPr>
              <a:xfrm flipV="1">
                <a:off x="3095848" y="4742872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 flipV="1">
                <a:off x="4733130" y="3374356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841130" y="3068960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6" name="Прямая соединительная линия 5"/>
            <p:cNvCxnSpPr>
              <a:stCxn id="26" idx="2"/>
            </p:cNvCxnSpPr>
            <p:nvPr/>
          </p:nvCxnSpPr>
          <p:spPr>
            <a:xfrm flipH="1">
              <a:off x="4295491" y="3356348"/>
              <a:ext cx="1591951" cy="1332342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>
              <a:endCxn id="21" idx="0"/>
            </p:cNvCxnSpPr>
            <p:nvPr/>
          </p:nvCxnSpPr>
          <p:spPr>
            <a:xfrm flipH="1">
              <a:off x="5024240" y="3368541"/>
              <a:ext cx="906614" cy="2638694"/>
            </a:xfrm>
            <a:prstGeom prst="line">
              <a:avLst/>
            </a:prstGeom>
            <a:ln w="28575">
              <a:solidFill>
                <a:srgbClr val="093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>
              <a:endCxn id="20" idx="3"/>
            </p:cNvCxnSpPr>
            <p:nvPr/>
          </p:nvCxnSpPr>
          <p:spPr>
            <a:xfrm>
              <a:off x="5957258" y="3368541"/>
              <a:ext cx="1189038" cy="1552451"/>
            </a:xfrm>
            <a:prstGeom prst="line">
              <a:avLst/>
            </a:prstGeom>
            <a:ln w="28575">
              <a:solidFill>
                <a:srgbClr val="093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478992" y="4740939"/>
              <a:ext cx="118512" cy="0"/>
            </a:xfrm>
            <a:prstGeom prst="line">
              <a:avLst/>
            </a:prstGeom>
            <a:ln w="3810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4716016" y="476202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4964984" y="476202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5508104" y="4832500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5220072" y="4778864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5768930" y="4832500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012160" y="4853011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6284414" y="4876534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6516216" y="490857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6829752" y="4941168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Прямая соединительная линия 30"/>
          <p:cNvCxnSpPr/>
          <p:nvPr/>
        </p:nvCxnSpPr>
        <p:spPr>
          <a:xfrm flipH="1">
            <a:off x="5689778" y="3689253"/>
            <a:ext cx="1289938" cy="1973210"/>
          </a:xfrm>
          <a:prstGeom prst="line">
            <a:avLst/>
          </a:prstGeom>
          <a:ln w="28575">
            <a:solidFill>
              <a:srgbClr val="0938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" name="Овал 2047"/>
          <p:cNvSpPr/>
          <p:nvPr/>
        </p:nvSpPr>
        <p:spPr>
          <a:xfrm>
            <a:off x="5652120" y="558924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49" name="TextBox 2048"/>
          <p:cNvSpPr txBox="1"/>
          <p:nvPr/>
        </p:nvSpPr>
        <p:spPr>
          <a:xfrm>
            <a:off x="5324261" y="5452506"/>
            <a:ext cx="332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724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48884"/>
            <a:ext cx="8229600" cy="190080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произвольный треугольник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ABC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точку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не лежащую в плоскости этого треугольника.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2915816" y="2852936"/>
            <a:ext cx="3748784" cy="3161952"/>
            <a:chOff x="2697608" y="3068960"/>
            <a:chExt cx="3748784" cy="3161952"/>
          </a:xfrm>
        </p:grpSpPr>
        <p:sp>
          <p:nvSpPr>
            <p:cNvPr id="4" name="Равнобедренный треугольник 3"/>
            <p:cNvSpPr/>
            <p:nvPr/>
          </p:nvSpPr>
          <p:spPr>
            <a:xfrm rot="11895834">
              <a:off x="3020948" y="4540810"/>
              <a:ext cx="2848303" cy="1653101"/>
            </a:xfrm>
            <a:custGeom>
              <a:avLst/>
              <a:gdLst>
                <a:gd name="connsiteX0" fmla="*/ 0 w 1800200"/>
                <a:gd name="connsiteY0" fmla="*/ 1656184 h 1656184"/>
                <a:gd name="connsiteX1" fmla="*/ 900100 w 1800200"/>
                <a:gd name="connsiteY1" fmla="*/ 0 h 1656184"/>
                <a:gd name="connsiteX2" fmla="*/ 1800200 w 1800200"/>
                <a:gd name="connsiteY2" fmla="*/ 1656184 h 1656184"/>
                <a:gd name="connsiteX3" fmla="*/ 0 w 1800200"/>
                <a:gd name="connsiteY3" fmla="*/ 1656184 h 1656184"/>
                <a:gd name="connsiteX0" fmla="*/ 0 w 1800200"/>
                <a:gd name="connsiteY0" fmla="*/ 1397906 h 1397906"/>
                <a:gd name="connsiteX1" fmla="*/ 547663 w 1800200"/>
                <a:gd name="connsiteY1" fmla="*/ 0 h 1397906"/>
                <a:gd name="connsiteX2" fmla="*/ 1800200 w 1800200"/>
                <a:gd name="connsiteY2" fmla="*/ 1397906 h 1397906"/>
                <a:gd name="connsiteX3" fmla="*/ 0 w 1800200"/>
                <a:gd name="connsiteY3" fmla="*/ 1397906 h 1397906"/>
                <a:gd name="connsiteX0" fmla="*/ 0 w 1932291"/>
                <a:gd name="connsiteY0" fmla="*/ 1397906 h 1397906"/>
                <a:gd name="connsiteX1" fmla="*/ 547663 w 1932291"/>
                <a:gd name="connsiteY1" fmla="*/ 0 h 1397906"/>
                <a:gd name="connsiteX2" fmla="*/ 1932291 w 1932291"/>
                <a:gd name="connsiteY2" fmla="*/ 919004 h 1397906"/>
                <a:gd name="connsiteX3" fmla="*/ 0 w 1932291"/>
                <a:gd name="connsiteY3" fmla="*/ 1397906 h 1397906"/>
                <a:gd name="connsiteX0" fmla="*/ 0 w 1932291"/>
                <a:gd name="connsiteY0" fmla="*/ 1180086 h 1180086"/>
                <a:gd name="connsiteX1" fmla="*/ 1408373 w 1932291"/>
                <a:gd name="connsiteY1" fmla="*/ 0 h 1180086"/>
                <a:gd name="connsiteX2" fmla="*/ 1932291 w 1932291"/>
                <a:gd name="connsiteY2" fmla="*/ 701184 h 1180086"/>
                <a:gd name="connsiteX3" fmla="*/ 0 w 1932291"/>
                <a:gd name="connsiteY3" fmla="*/ 1180086 h 1180086"/>
                <a:gd name="connsiteX0" fmla="*/ 0 w 1932291"/>
                <a:gd name="connsiteY0" fmla="*/ 1159312 h 1159312"/>
                <a:gd name="connsiteX1" fmla="*/ 1185338 w 1932291"/>
                <a:gd name="connsiteY1" fmla="*/ 0 h 1159312"/>
                <a:gd name="connsiteX2" fmla="*/ 1932291 w 1932291"/>
                <a:gd name="connsiteY2" fmla="*/ 680410 h 1159312"/>
                <a:gd name="connsiteX3" fmla="*/ 0 w 1932291"/>
                <a:gd name="connsiteY3" fmla="*/ 1159312 h 1159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2291" h="1159312">
                  <a:moveTo>
                    <a:pt x="0" y="1159312"/>
                  </a:moveTo>
                  <a:lnTo>
                    <a:pt x="1185338" y="0"/>
                  </a:lnTo>
                  <a:lnTo>
                    <a:pt x="1932291" y="680410"/>
                  </a:lnTo>
                  <a:lnTo>
                    <a:pt x="0" y="1159312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 flipV="1">
              <a:off x="5976168" y="4977184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 flipV="1">
              <a:off x="3815928" y="5971243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97608" y="4486877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43192" y="5769247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56542" y="4653135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 flipV="1">
              <a:off x="3095848" y="4742872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 flipV="1">
              <a:off x="4733130" y="3374356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41130" y="3068960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1663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448" y="476648"/>
            <a:ext cx="8229600" cy="24085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Соединим точку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отрезками с вершинами треугольника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ABC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Поверхность, составленная их четырёх треугольников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ABC, DAB, DBC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DCA,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тетраэдром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обозначается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DABC.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478992" y="4725144"/>
            <a:ext cx="118512" cy="0"/>
          </a:xfrm>
          <a:prstGeom prst="line">
            <a:avLst/>
          </a:prstGeom>
          <a:ln w="38100">
            <a:solidFill>
              <a:srgbClr val="E8F2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Группа 39"/>
          <p:cNvGrpSpPr/>
          <p:nvPr/>
        </p:nvGrpSpPr>
        <p:grpSpPr>
          <a:xfrm>
            <a:off x="3851920" y="2996952"/>
            <a:ext cx="3748784" cy="3161952"/>
            <a:chOff x="3851920" y="2996952"/>
            <a:chExt cx="3748784" cy="3161952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3851920" y="2996952"/>
              <a:ext cx="3748784" cy="3161952"/>
              <a:chOff x="2697608" y="3068960"/>
              <a:chExt cx="3748784" cy="3161952"/>
            </a:xfrm>
          </p:grpSpPr>
          <p:sp>
            <p:nvSpPr>
              <p:cNvPr id="4" name="Равнобедренный треугольник 3"/>
              <p:cNvSpPr/>
              <p:nvPr/>
            </p:nvSpPr>
            <p:spPr>
              <a:xfrm rot="11895834">
                <a:off x="3020948" y="4540810"/>
                <a:ext cx="2848303" cy="1653101"/>
              </a:xfrm>
              <a:custGeom>
                <a:avLst/>
                <a:gdLst>
                  <a:gd name="connsiteX0" fmla="*/ 0 w 1800200"/>
                  <a:gd name="connsiteY0" fmla="*/ 1656184 h 1656184"/>
                  <a:gd name="connsiteX1" fmla="*/ 900100 w 1800200"/>
                  <a:gd name="connsiteY1" fmla="*/ 0 h 1656184"/>
                  <a:gd name="connsiteX2" fmla="*/ 1800200 w 1800200"/>
                  <a:gd name="connsiteY2" fmla="*/ 1656184 h 1656184"/>
                  <a:gd name="connsiteX3" fmla="*/ 0 w 1800200"/>
                  <a:gd name="connsiteY3" fmla="*/ 1656184 h 1656184"/>
                  <a:gd name="connsiteX0" fmla="*/ 0 w 1800200"/>
                  <a:gd name="connsiteY0" fmla="*/ 1397906 h 1397906"/>
                  <a:gd name="connsiteX1" fmla="*/ 547663 w 1800200"/>
                  <a:gd name="connsiteY1" fmla="*/ 0 h 1397906"/>
                  <a:gd name="connsiteX2" fmla="*/ 1800200 w 1800200"/>
                  <a:gd name="connsiteY2" fmla="*/ 1397906 h 1397906"/>
                  <a:gd name="connsiteX3" fmla="*/ 0 w 1800200"/>
                  <a:gd name="connsiteY3" fmla="*/ 1397906 h 1397906"/>
                  <a:gd name="connsiteX0" fmla="*/ 0 w 1932291"/>
                  <a:gd name="connsiteY0" fmla="*/ 1397906 h 1397906"/>
                  <a:gd name="connsiteX1" fmla="*/ 547663 w 1932291"/>
                  <a:gd name="connsiteY1" fmla="*/ 0 h 1397906"/>
                  <a:gd name="connsiteX2" fmla="*/ 1932291 w 1932291"/>
                  <a:gd name="connsiteY2" fmla="*/ 919004 h 1397906"/>
                  <a:gd name="connsiteX3" fmla="*/ 0 w 1932291"/>
                  <a:gd name="connsiteY3" fmla="*/ 1397906 h 1397906"/>
                  <a:gd name="connsiteX0" fmla="*/ 0 w 1932291"/>
                  <a:gd name="connsiteY0" fmla="*/ 1180086 h 1180086"/>
                  <a:gd name="connsiteX1" fmla="*/ 1408373 w 1932291"/>
                  <a:gd name="connsiteY1" fmla="*/ 0 h 1180086"/>
                  <a:gd name="connsiteX2" fmla="*/ 1932291 w 1932291"/>
                  <a:gd name="connsiteY2" fmla="*/ 701184 h 1180086"/>
                  <a:gd name="connsiteX3" fmla="*/ 0 w 1932291"/>
                  <a:gd name="connsiteY3" fmla="*/ 1180086 h 1180086"/>
                  <a:gd name="connsiteX0" fmla="*/ 0 w 1932291"/>
                  <a:gd name="connsiteY0" fmla="*/ 1159312 h 1159312"/>
                  <a:gd name="connsiteX1" fmla="*/ 1185338 w 1932291"/>
                  <a:gd name="connsiteY1" fmla="*/ 0 h 1159312"/>
                  <a:gd name="connsiteX2" fmla="*/ 1932291 w 1932291"/>
                  <a:gd name="connsiteY2" fmla="*/ 680410 h 1159312"/>
                  <a:gd name="connsiteX3" fmla="*/ 0 w 1932291"/>
                  <a:gd name="connsiteY3" fmla="*/ 1159312 h 1159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2291" h="1159312">
                    <a:moveTo>
                      <a:pt x="0" y="1159312"/>
                    </a:moveTo>
                    <a:lnTo>
                      <a:pt x="1185338" y="0"/>
                    </a:lnTo>
                    <a:lnTo>
                      <a:pt x="1932291" y="680410"/>
                    </a:lnTo>
                    <a:lnTo>
                      <a:pt x="0" y="1159312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Овал 5"/>
              <p:cNvSpPr/>
              <p:nvPr/>
            </p:nvSpPr>
            <p:spPr>
              <a:xfrm flipV="1">
                <a:off x="5976168" y="4977184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 flipV="1">
                <a:off x="3815928" y="5971243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697608" y="4486877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443192" y="5769247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056542" y="4653135"/>
                <a:ext cx="3898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Овал 11"/>
              <p:cNvSpPr/>
              <p:nvPr/>
            </p:nvSpPr>
            <p:spPr>
              <a:xfrm flipV="1">
                <a:off x="3095848" y="4742872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Овал 12"/>
              <p:cNvSpPr/>
              <p:nvPr/>
            </p:nvSpPr>
            <p:spPr>
              <a:xfrm flipV="1">
                <a:off x="4733130" y="3374356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841130" y="3068960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" name="Прямая соединительная линия 4"/>
            <p:cNvCxnSpPr>
              <a:stCxn id="13" idx="2"/>
            </p:cNvCxnSpPr>
            <p:nvPr/>
          </p:nvCxnSpPr>
          <p:spPr>
            <a:xfrm flipH="1">
              <a:off x="4295491" y="3356348"/>
              <a:ext cx="1591951" cy="1332342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endCxn id="7" idx="0"/>
            </p:cNvCxnSpPr>
            <p:nvPr/>
          </p:nvCxnSpPr>
          <p:spPr>
            <a:xfrm flipH="1">
              <a:off x="5024240" y="3368541"/>
              <a:ext cx="906614" cy="2638694"/>
            </a:xfrm>
            <a:prstGeom prst="line">
              <a:avLst/>
            </a:prstGeom>
            <a:ln w="28575">
              <a:solidFill>
                <a:srgbClr val="093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endCxn id="6" idx="3"/>
            </p:cNvCxnSpPr>
            <p:nvPr/>
          </p:nvCxnSpPr>
          <p:spPr>
            <a:xfrm>
              <a:off x="5957258" y="3368541"/>
              <a:ext cx="1189038" cy="1552451"/>
            </a:xfrm>
            <a:prstGeom prst="line">
              <a:avLst/>
            </a:prstGeom>
            <a:ln w="28575">
              <a:solidFill>
                <a:srgbClr val="093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4478992" y="4740939"/>
              <a:ext cx="118512" cy="0"/>
            </a:xfrm>
            <a:prstGeom prst="line">
              <a:avLst/>
            </a:prstGeom>
            <a:ln w="3810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716016" y="476202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4964984" y="476202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508104" y="4832500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5220072" y="4778864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5768930" y="4832500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6012160" y="4853011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6284414" y="4876534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6516216" y="490857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6829752" y="4941168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319698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2704" y="517129"/>
            <a:ext cx="8229600" cy="3218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Треугольники, из которых состоит тетраэдр, называется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гранями.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треугольников называется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рёбрами.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Вершины треугольников называются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вершинами тетраэдра.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478992" y="4725144"/>
            <a:ext cx="118512" cy="0"/>
          </a:xfrm>
          <a:prstGeom prst="line">
            <a:avLst/>
          </a:prstGeom>
          <a:ln w="38100">
            <a:solidFill>
              <a:srgbClr val="E8F2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Группа 39"/>
          <p:cNvGrpSpPr/>
          <p:nvPr/>
        </p:nvGrpSpPr>
        <p:grpSpPr>
          <a:xfrm>
            <a:off x="3851920" y="2996952"/>
            <a:ext cx="3748784" cy="3161952"/>
            <a:chOff x="3851920" y="2996952"/>
            <a:chExt cx="3748784" cy="3161952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3851920" y="2996952"/>
              <a:ext cx="3748784" cy="3161952"/>
              <a:chOff x="2697608" y="3068960"/>
              <a:chExt cx="3748784" cy="3161952"/>
            </a:xfrm>
          </p:grpSpPr>
          <p:sp>
            <p:nvSpPr>
              <p:cNvPr id="4" name="Равнобедренный треугольник 3"/>
              <p:cNvSpPr/>
              <p:nvPr/>
            </p:nvSpPr>
            <p:spPr>
              <a:xfrm rot="11895834">
                <a:off x="3020948" y="4540810"/>
                <a:ext cx="2848303" cy="1653101"/>
              </a:xfrm>
              <a:custGeom>
                <a:avLst/>
                <a:gdLst>
                  <a:gd name="connsiteX0" fmla="*/ 0 w 1800200"/>
                  <a:gd name="connsiteY0" fmla="*/ 1656184 h 1656184"/>
                  <a:gd name="connsiteX1" fmla="*/ 900100 w 1800200"/>
                  <a:gd name="connsiteY1" fmla="*/ 0 h 1656184"/>
                  <a:gd name="connsiteX2" fmla="*/ 1800200 w 1800200"/>
                  <a:gd name="connsiteY2" fmla="*/ 1656184 h 1656184"/>
                  <a:gd name="connsiteX3" fmla="*/ 0 w 1800200"/>
                  <a:gd name="connsiteY3" fmla="*/ 1656184 h 1656184"/>
                  <a:gd name="connsiteX0" fmla="*/ 0 w 1800200"/>
                  <a:gd name="connsiteY0" fmla="*/ 1397906 h 1397906"/>
                  <a:gd name="connsiteX1" fmla="*/ 547663 w 1800200"/>
                  <a:gd name="connsiteY1" fmla="*/ 0 h 1397906"/>
                  <a:gd name="connsiteX2" fmla="*/ 1800200 w 1800200"/>
                  <a:gd name="connsiteY2" fmla="*/ 1397906 h 1397906"/>
                  <a:gd name="connsiteX3" fmla="*/ 0 w 1800200"/>
                  <a:gd name="connsiteY3" fmla="*/ 1397906 h 1397906"/>
                  <a:gd name="connsiteX0" fmla="*/ 0 w 1932291"/>
                  <a:gd name="connsiteY0" fmla="*/ 1397906 h 1397906"/>
                  <a:gd name="connsiteX1" fmla="*/ 547663 w 1932291"/>
                  <a:gd name="connsiteY1" fmla="*/ 0 h 1397906"/>
                  <a:gd name="connsiteX2" fmla="*/ 1932291 w 1932291"/>
                  <a:gd name="connsiteY2" fmla="*/ 919004 h 1397906"/>
                  <a:gd name="connsiteX3" fmla="*/ 0 w 1932291"/>
                  <a:gd name="connsiteY3" fmla="*/ 1397906 h 1397906"/>
                  <a:gd name="connsiteX0" fmla="*/ 0 w 1932291"/>
                  <a:gd name="connsiteY0" fmla="*/ 1180086 h 1180086"/>
                  <a:gd name="connsiteX1" fmla="*/ 1408373 w 1932291"/>
                  <a:gd name="connsiteY1" fmla="*/ 0 h 1180086"/>
                  <a:gd name="connsiteX2" fmla="*/ 1932291 w 1932291"/>
                  <a:gd name="connsiteY2" fmla="*/ 701184 h 1180086"/>
                  <a:gd name="connsiteX3" fmla="*/ 0 w 1932291"/>
                  <a:gd name="connsiteY3" fmla="*/ 1180086 h 1180086"/>
                  <a:gd name="connsiteX0" fmla="*/ 0 w 1932291"/>
                  <a:gd name="connsiteY0" fmla="*/ 1159312 h 1159312"/>
                  <a:gd name="connsiteX1" fmla="*/ 1185338 w 1932291"/>
                  <a:gd name="connsiteY1" fmla="*/ 0 h 1159312"/>
                  <a:gd name="connsiteX2" fmla="*/ 1932291 w 1932291"/>
                  <a:gd name="connsiteY2" fmla="*/ 680410 h 1159312"/>
                  <a:gd name="connsiteX3" fmla="*/ 0 w 1932291"/>
                  <a:gd name="connsiteY3" fmla="*/ 1159312 h 1159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2291" h="1159312">
                    <a:moveTo>
                      <a:pt x="0" y="1159312"/>
                    </a:moveTo>
                    <a:lnTo>
                      <a:pt x="1185338" y="0"/>
                    </a:lnTo>
                    <a:lnTo>
                      <a:pt x="1932291" y="680410"/>
                    </a:lnTo>
                    <a:lnTo>
                      <a:pt x="0" y="1159312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Овал 5"/>
              <p:cNvSpPr/>
              <p:nvPr/>
            </p:nvSpPr>
            <p:spPr>
              <a:xfrm flipV="1">
                <a:off x="5976168" y="4977184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 flipV="1">
                <a:off x="3815928" y="5971243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697608" y="4486877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443192" y="5769247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056542" y="4653135"/>
                <a:ext cx="3898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Овал 11"/>
              <p:cNvSpPr/>
              <p:nvPr/>
            </p:nvSpPr>
            <p:spPr>
              <a:xfrm flipV="1">
                <a:off x="3095848" y="4742872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Овал 12"/>
              <p:cNvSpPr/>
              <p:nvPr/>
            </p:nvSpPr>
            <p:spPr>
              <a:xfrm flipV="1">
                <a:off x="4733130" y="3374356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841130" y="3068960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" name="Прямая соединительная линия 4"/>
            <p:cNvCxnSpPr>
              <a:stCxn id="13" idx="2"/>
            </p:cNvCxnSpPr>
            <p:nvPr/>
          </p:nvCxnSpPr>
          <p:spPr>
            <a:xfrm flipH="1">
              <a:off x="4295491" y="3356348"/>
              <a:ext cx="1591951" cy="1332342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endCxn id="7" idx="0"/>
            </p:cNvCxnSpPr>
            <p:nvPr/>
          </p:nvCxnSpPr>
          <p:spPr>
            <a:xfrm flipH="1">
              <a:off x="5024240" y="3368541"/>
              <a:ext cx="906614" cy="2638694"/>
            </a:xfrm>
            <a:prstGeom prst="line">
              <a:avLst/>
            </a:prstGeom>
            <a:ln w="28575">
              <a:solidFill>
                <a:srgbClr val="093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endCxn id="6" idx="3"/>
            </p:cNvCxnSpPr>
            <p:nvPr/>
          </p:nvCxnSpPr>
          <p:spPr>
            <a:xfrm>
              <a:off x="5957258" y="3368541"/>
              <a:ext cx="1189038" cy="1552451"/>
            </a:xfrm>
            <a:prstGeom prst="line">
              <a:avLst/>
            </a:prstGeom>
            <a:ln w="28575">
              <a:solidFill>
                <a:srgbClr val="093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4478992" y="4740939"/>
              <a:ext cx="118512" cy="0"/>
            </a:xfrm>
            <a:prstGeom prst="line">
              <a:avLst/>
            </a:prstGeom>
            <a:ln w="3810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716016" y="476202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4964984" y="476202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508104" y="4832500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5220072" y="4778864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5768930" y="4832500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6012160" y="4853011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6284414" y="4876534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6516216" y="490857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6829752" y="4941168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70738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2704" y="517129"/>
            <a:ext cx="8229600" cy="2368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Граней – 4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Рёбер – 6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Вершин – 4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478992" y="4725144"/>
            <a:ext cx="118512" cy="0"/>
          </a:xfrm>
          <a:prstGeom prst="line">
            <a:avLst/>
          </a:prstGeom>
          <a:ln w="38100">
            <a:solidFill>
              <a:srgbClr val="E8F2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Группа 39"/>
          <p:cNvGrpSpPr/>
          <p:nvPr/>
        </p:nvGrpSpPr>
        <p:grpSpPr>
          <a:xfrm>
            <a:off x="4580933" y="3036318"/>
            <a:ext cx="3748784" cy="3161952"/>
            <a:chOff x="3851920" y="2996952"/>
            <a:chExt cx="3748784" cy="3161952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3851920" y="2996952"/>
              <a:ext cx="3748784" cy="3161952"/>
              <a:chOff x="2697608" y="3068960"/>
              <a:chExt cx="3748784" cy="3161952"/>
            </a:xfrm>
          </p:grpSpPr>
          <p:sp>
            <p:nvSpPr>
              <p:cNvPr id="4" name="Равнобедренный треугольник 3"/>
              <p:cNvSpPr/>
              <p:nvPr/>
            </p:nvSpPr>
            <p:spPr>
              <a:xfrm rot="11895834">
                <a:off x="3020948" y="4540810"/>
                <a:ext cx="2848303" cy="1653101"/>
              </a:xfrm>
              <a:custGeom>
                <a:avLst/>
                <a:gdLst>
                  <a:gd name="connsiteX0" fmla="*/ 0 w 1800200"/>
                  <a:gd name="connsiteY0" fmla="*/ 1656184 h 1656184"/>
                  <a:gd name="connsiteX1" fmla="*/ 900100 w 1800200"/>
                  <a:gd name="connsiteY1" fmla="*/ 0 h 1656184"/>
                  <a:gd name="connsiteX2" fmla="*/ 1800200 w 1800200"/>
                  <a:gd name="connsiteY2" fmla="*/ 1656184 h 1656184"/>
                  <a:gd name="connsiteX3" fmla="*/ 0 w 1800200"/>
                  <a:gd name="connsiteY3" fmla="*/ 1656184 h 1656184"/>
                  <a:gd name="connsiteX0" fmla="*/ 0 w 1800200"/>
                  <a:gd name="connsiteY0" fmla="*/ 1397906 h 1397906"/>
                  <a:gd name="connsiteX1" fmla="*/ 547663 w 1800200"/>
                  <a:gd name="connsiteY1" fmla="*/ 0 h 1397906"/>
                  <a:gd name="connsiteX2" fmla="*/ 1800200 w 1800200"/>
                  <a:gd name="connsiteY2" fmla="*/ 1397906 h 1397906"/>
                  <a:gd name="connsiteX3" fmla="*/ 0 w 1800200"/>
                  <a:gd name="connsiteY3" fmla="*/ 1397906 h 1397906"/>
                  <a:gd name="connsiteX0" fmla="*/ 0 w 1932291"/>
                  <a:gd name="connsiteY0" fmla="*/ 1397906 h 1397906"/>
                  <a:gd name="connsiteX1" fmla="*/ 547663 w 1932291"/>
                  <a:gd name="connsiteY1" fmla="*/ 0 h 1397906"/>
                  <a:gd name="connsiteX2" fmla="*/ 1932291 w 1932291"/>
                  <a:gd name="connsiteY2" fmla="*/ 919004 h 1397906"/>
                  <a:gd name="connsiteX3" fmla="*/ 0 w 1932291"/>
                  <a:gd name="connsiteY3" fmla="*/ 1397906 h 1397906"/>
                  <a:gd name="connsiteX0" fmla="*/ 0 w 1932291"/>
                  <a:gd name="connsiteY0" fmla="*/ 1180086 h 1180086"/>
                  <a:gd name="connsiteX1" fmla="*/ 1408373 w 1932291"/>
                  <a:gd name="connsiteY1" fmla="*/ 0 h 1180086"/>
                  <a:gd name="connsiteX2" fmla="*/ 1932291 w 1932291"/>
                  <a:gd name="connsiteY2" fmla="*/ 701184 h 1180086"/>
                  <a:gd name="connsiteX3" fmla="*/ 0 w 1932291"/>
                  <a:gd name="connsiteY3" fmla="*/ 1180086 h 1180086"/>
                  <a:gd name="connsiteX0" fmla="*/ 0 w 1932291"/>
                  <a:gd name="connsiteY0" fmla="*/ 1159312 h 1159312"/>
                  <a:gd name="connsiteX1" fmla="*/ 1185338 w 1932291"/>
                  <a:gd name="connsiteY1" fmla="*/ 0 h 1159312"/>
                  <a:gd name="connsiteX2" fmla="*/ 1932291 w 1932291"/>
                  <a:gd name="connsiteY2" fmla="*/ 680410 h 1159312"/>
                  <a:gd name="connsiteX3" fmla="*/ 0 w 1932291"/>
                  <a:gd name="connsiteY3" fmla="*/ 1159312 h 1159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2291" h="1159312">
                    <a:moveTo>
                      <a:pt x="0" y="1159312"/>
                    </a:moveTo>
                    <a:lnTo>
                      <a:pt x="1185338" y="0"/>
                    </a:lnTo>
                    <a:lnTo>
                      <a:pt x="1932291" y="680410"/>
                    </a:lnTo>
                    <a:lnTo>
                      <a:pt x="0" y="1159312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Овал 5"/>
              <p:cNvSpPr/>
              <p:nvPr/>
            </p:nvSpPr>
            <p:spPr>
              <a:xfrm flipV="1">
                <a:off x="5976168" y="4977184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 flipV="1">
                <a:off x="3815928" y="5971243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697608" y="4486877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443192" y="5769247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056542" y="4653135"/>
                <a:ext cx="3898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Овал 11"/>
              <p:cNvSpPr/>
              <p:nvPr/>
            </p:nvSpPr>
            <p:spPr>
              <a:xfrm flipV="1">
                <a:off x="3095848" y="4742872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Овал 12"/>
              <p:cNvSpPr/>
              <p:nvPr/>
            </p:nvSpPr>
            <p:spPr>
              <a:xfrm flipV="1">
                <a:off x="4733130" y="3374356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841130" y="3068960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" name="Прямая соединительная линия 4"/>
            <p:cNvCxnSpPr>
              <a:stCxn id="13" idx="2"/>
            </p:cNvCxnSpPr>
            <p:nvPr/>
          </p:nvCxnSpPr>
          <p:spPr>
            <a:xfrm flipH="1">
              <a:off x="4295491" y="3356348"/>
              <a:ext cx="1591951" cy="1332342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endCxn id="7" idx="0"/>
            </p:cNvCxnSpPr>
            <p:nvPr/>
          </p:nvCxnSpPr>
          <p:spPr>
            <a:xfrm flipH="1">
              <a:off x="5024240" y="3368541"/>
              <a:ext cx="906614" cy="2638694"/>
            </a:xfrm>
            <a:prstGeom prst="line">
              <a:avLst/>
            </a:prstGeom>
            <a:ln w="28575">
              <a:solidFill>
                <a:srgbClr val="093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endCxn id="6" idx="3"/>
            </p:cNvCxnSpPr>
            <p:nvPr/>
          </p:nvCxnSpPr>
          <p:spPr>
            <a:xfrm>
              <a:off x="5957258" y="3368541"/>
              <a:ext cx="1189038" cy="1552451"/>
            </a:xfrm>
            <a:prstGeom prst="line">
              <a:avLst/>
            </a:prstGeom>
            <a:ln w="28575">
              <a:solidFill>
                <a:srgbClr val="093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4478992" y="4740939"/>
              <a:ext cx="118512" cy="0"/>
            </a:xfrm>
            <a:prstGeom prst="line">
              <a:avLst/>
            </a:prstGeom>
            <a:ln w="3810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716016" y="476202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4964984" y="476202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508104" y="4832500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5220072" y="4778864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5768930" y="4832500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6012160" y="4853011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6284414" y="4876534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6516216" y="490857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6829752" y="4941168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444928" y="3364136"/>
            <a:ext cx="54376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все грани, рёбра и вершины данного тетраэдра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494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4478992" y="4725144"/>
            <a:ext cx="118512" cy="0"/>
          </a:xfrm>
          <a:prstGeom prst="line">
            <a:avLst/>
          </a:prstGeom>
          <a:ln w="38100">
            <a:solidFill>
              <a:srgbClr val="E8F2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Группа 39"/>
          <p:cNvGrpSpPr/>
          <p:nvPr/>
        </p:nvGrpSpPr>
        <p:grpSpPr>
          <a:xfrm>
            <a:off x="4397418" y="3025414"/>
            <a:ext cx="3748784" cy="3161952"/>
            <a:chOff x="3851920" y="2996952"/>
            <a:chExt cx="3748784" cy="3161952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3851920" y="2996952"/>
              <a:ext cx="3748784" cy="3161952"/>
              <a:chOff x="2697608" y="3068960"/>
              <a:chExt cx="3748784" cy="3161952"/>
            </a:xfrm>
          </p:grpSpPr>
          <p:sp>
            <p:nvSpPr>
              <p:cNvPr id="4" name="Равнобедренный треугольник 3"/>
              <p:cNvSpPr/>
              <p:nvPr/>
            </p:nvSpPr>
            <p:spPr>
              <a:xfrm rot="11895834">
                <a:off x="3020948" y="4540810"/>
                <a:ext cx="2848303" cy="1653101"/>
              </a:xfrm>
              <a:custGeom>
                <a:avLst/>
                <a:gdLst>
                  <a:gd name="connsiteX0" fmla="*/ 0 w 1800200"/>
                  <a:gd name="connsiteY0" fmla="*/ 1656184 h 1656184"/>
                  <a:gd name="connsiteX1" fmla="*/ 900100 w 1800200"/>
                  <a:gd name="connsiteY1" fmla="*/ 0 h 1656184"/>
                  <a:gd name="connsiteX2" fmla="*/ 1800200 w 1800200"/>
                  <a:gd name="connsiteY2" fmla="*/ 1656184 h 1656184"/>
                  <a:gd name="connsiteX3" fmla="*/ 0 w 1800200"/>
                  <a:gd name="connsiteY3" fmla="*/ 1656184 h 1656184"/>
                  <a:gd name="connsiteX0" fmla="*/ 0 w 1800200"/>
                  <a:gd name="connsiteY0" fmla="*/ 1397906 h 1397906"/>
                  <a:gd name="connsiteX1" fmla="*/ 547663 w 1800200"/>
                  <a:gd name="connsiteY1" fmla="*/ 0 h 1397906"/>
                  <a:gd name="connsiteX2" fmla="*/ 1800200 w 1800200"/>
                  <a:gd name="connsiteY2" fmla="*/ 1397906 h 1397906"/>
                  <a:gd name="connsiteX3" fmla="*/ 0 w 1800200"/>
                  <a:gd name="connsiteY3" fmla="*/ 1397906 h 1397906"/>
                  <a:gd name="connsiteX0" fmla="*/ 0 w 1932291"/>
                  <a:gd name="connsiteY0" fmla="*/ 1397906 h 1397906"/>
                  <a:gd name="connsiteX1" fmla="*/ 547663 w 1932291"/>
                  <a:gd name="connsiteY1" fmla="*/ 0 h 1397906"/>
                  <a:gd name="connsiteX2" fmla="*/ 1932291 w 1932291"/>
                  <a:gd name="connsiteY2" fmla="*/ 919004 h 1397906"/>
                  <a:gd name="connsiteX3" fmla="*/ 0 w 1932291"/>
                  <a:gd name="connsiteY3" fmla="*/ 1397906 h 1397906"/>
                  <a:gd name="connsiteX0" fmla="*/ 0 w 1932291"/>
                  <a:gd name="connsiteY0" fmla="*/ 1180086 h 1180086"/>
                  <a:gd name="connsiteX1" fmla="*/ 1408373 w 1932291"/>
                  <a:gd name="connsiteY1" fmla="*/ 0 h 1180086"/>
                  <a:gd name="connsiteX2" fmla="*/ 1932291 w 1932291"/>
                  <a:gd name="connsiteY2" fmla="*/ 701184 h 1180086"/>
                  <a:gd name="connsiteX3" fmla="*/ 0 w 1932291"/>
                  <a:gd name="connsiteY3" fmla="*/ 1180086 h 1180086"/>
                  <a:gd name="connsiteX0" fmla="*/ 0 w 1932291"/>
                  <a:gd name="connsiteY0" fmla="*/ 1159312 h 1159312"/>
                  <a:gd name="connsiteX1" fmla="*/ 1185338 w 1932291"/>
                  <a:gd name="connsiteY1" fmla="*/ 0 h 1159312"/>
                  <a:gd name="connsiteX2" fmla="*/ 1932291 w 1932291"/>
                  <a:gd name="connsiteY2" fmla="*/ 680410 h 1159312"/>
                  <a:gd name="connsiteX3" fmla="*/ 0 w 1932291"/>
                  <a:gd name="connsiteY3" fmla="*/ 1159312 h 1159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2291" h="1159312">
                    <a:moveTo>
                      <a:pt x="0" y="1159312"/>
                    </a:moveTo>
                    <a:lnTo>
                      <a:pt x="1185338" y="0"/>
                    </a:lnTo>
                    <a:lnTo>
                      <a:pt x="1932291" y="680410"/>
                    </a:lnTo>
                    <a:lnTo>
                      <a:pt x="0" y="1159312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Овал 5"/>
              <p:cNvSpPr/>
              <p:nvPr/>
            </p:nvSpPr>
            <p:spPr>
              <a:xfrm flipV="1">
                <a:off x="5976168" y="4977184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 flipV="1">
                <a:off x="3815928" y="5971243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697608" y="4486877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443192" y="5769247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056542" y="4653135"/>
                <a:ext cx="3898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Овал 11"/>
              <p:cNvSpPr/>
              <p:nvPr/>
            </p:nvSpPr>
            <p:spPr>
              <a:xfrm flipV="1">
                <a:off x="3095848" y="4742872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Овал 12"/>
              <p:cNvSpPr/>
              <p:nvPr/>
            </p:nvSpPr>
            <p:spPr>
              <a:xfrm flipV="1">
                <a:off x="4733130" y="3374356"/>
                <a:ext cx="108000" cy="108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841130" y="3068960"/>
                <a:ext cx="40748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" name="Прямая соединительная линия 4"/>
            <p:cNvCxnSpPr>
              <a:stCxn id="13" idx="2"/>
            </p:cNvCxnSpPr>
            <p:nvPr/>
          </p:nvCxnSpPr>
          <p:spPr>
            <a:xfrm flipH="1">
              <a:off x="4295491" y="3356348"/>
              <a:ext cx="1591951" cy="1332342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endCxn id="7" idx="0"/>
            </p:cNvCxnSpPr>
            <p:nvPr/>
          </p:nvCxnSpPr>
          <p:spPr>
            <a:xfrm flipH="1">
              <a:off x="5024240" y="3368541"/>
              <a:ext cx="906614" cy="2638694"/>
            </a:xfrm>
            <a:prstGeom prst="line">
              <a:avLst/>
            </a:prstGeom>
            <a:ln w="28575">
              <a:solidFill>
                <a:srgbClr val="093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endCxn id="6" idx="3"/>
            </p:cNvCxnSpPr>
            <p:nvPr/>
          </p:nvCxnSpPr>
          <p:spPr>
            <a:xfrm>
              <a:off x="5957258" y="3368541"/>
              <a:ext cx="1189038" cy="1552451"/>
            </a:xfrm>
            <a:prstGeom prst="line">
              <a:avLst/>
            </a:prstGeom>
            <a:ln w="28575">
              <a:solidFill>
                <a:srgbClr val="093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4478992" y="4740939"/>
              <a:ext cx="118512" cy="0"/>
            </a:xfrm>
            <a:prstGeom prst="line">
              <a:avLst/>
            </a:prstGeom>
            <a:ln w="3810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716016" y="476202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4964984" y="476202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508104" y="4832500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5220072" y="4778864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5768930" y="4832500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6012160" y="4853011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6284414" y="4876534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6516216" y="4908577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6829752" y="4941168"/>
              <a:ext cx="118512" cy="0"/>
            </a:xfrm>
            <a:prstGeom prst="line">
              <a:avLst/>
            </a:prstGeom>
            <a:ln w="57150">
              <a:solidFill>
                <a:srgbClr val="E8F2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432308" y="470869"/>
            <a:ext cx="86091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ребра тетраэдра, не имеющих общих вершин, называют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противоположными</a:t>
            </a:r>
          </a:p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Одну грань называют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три другие –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боковыми гранями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6389" y="3377538"/>
            <a:ext cx="54376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основания и боковые грани данного тетраэдра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694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4965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В тетраэдре DАВС </a:t>
            </a:r>
            <a:r>
              <a:rPr lang="ru-RU" sz="3600" dirty="0" smtClean="0"/>
              <a:t>угол </a:t>
            </a:r>
            <a:r>
              <a:rPr lang="ru-RU" sz="3600" dirty="0"/>
              <a:t>АDВ = 30</a:t>
            </a:r>
            <a:r>
              <a:rPr lang="ru-RU" sz="3600" baseline="30000" dirty="0"/>
              <a:t>0</a:t>
            </a:r>
            <a:r>
              <a:rPr lang="ru-RU" sz="3600" dirty="0"/>
              <a:t>, угол ВDС = 60</a:t>
            </a:r>
            <a:r>
              <a:rPr lang="ru-RU" sz="3600" baseline="30000" dirty="0"/>
              <a:t>0</a:t>
            </a:r>
            <a:r>
              <a:rPr lang="ru-RU" sz="3600" dirty="0"/>
              <a:t>, угол СDА = 90</a:t>
            </a:r>
            <a:r>
              <a:rPr lang="ru-RU" sz="3600" baseline="30000" dirty="0"/>
              <a:t>0</a:t>
            </a:r>
            <a:r>
              <a:rPr lang="ru-RU" sz="3600" dirty="0"/>
              <a:t>, DА = 20 см, ВD = 21 см, DС = 18 см. </a:t>
            </a:r>
            <a:r>
              <a:rPr lang="ru-RU" sz="3600" dirty="0" smtClean="0"/>
              <a:t>Найдите </a:t>
            </a:r>
            <a:r>
              <a:rPr lang="ru-RU" sz="3600" dirty="0"/>
              <a:t>площади всех боковых граней.</a:t>
            </a:r>
          </a:p>
        </p:txBody>
      </p:sp>
    </p:spTree>
    <p:extLst>
      <p:ext uri="{BB962C8B-B14F-4D97-AF65-F5344CB8AC3E}">
        <p14:creationId xmlns="" xmlns:p14="http://schemas.microsoft.com/office/powerpoint/2010/main" val="224495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763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Тетраэдр </a:t>
            </a:r>
            <a:r>
              <a:rPr lang="ru-RU" dirty="0"/>
              <a:t>- поверхность, составленная из…</a:t>
            </a:r>
          </a:p>
          <a:p>
            <a:pPr marL="0" indent="0">
              <a:buNone/>
            </a:pPr>
            <a:r>
              <a:rPr lang="ru-RU" dirty="0"/>
              <a:t>А) 4 треугольников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3 треугольников</a:t>
            </a:r>
          </a:p>
          <a:p>
            <a:pPr marL="0" indent="0">
              <a:buNone/>
            </a:pPr>
            <a:r>
              <a:rPr lang="ru-RU" dirty="0"/>
              <a:t>В) 5 треугольников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</a:t>
            </a:r>
            <a:r>
              <a:rPr lang="ru-RU" dirty="0"/>
              <a:t>) 4 четырехугольников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632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763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Концы </a:t>
            </a:r>
            <a:r>
              <a:rPr lang="ru-RU" dirty="0"/>
              <a:t>ребер многоугольника называют….</a:t>
            </a:r>
          </a:p>
          <a:p>
            <a:pPr marL="0" indent="0">
              <a:buNone/>
            </a:pPr>
            <a:r>
              <a:rPr lang="ru-RU" dirty="0"/>
              <a:t>А) грани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Б) </a:t>
            </a:r>
            <a:r>
              <a:rPr lang="ru-RU" dirty="0"/>
              <a:t>ребра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В) </a:t>
            </a:r>
            <a:r>
              <a:rPr lang="ru-RU" dirty="0"/>
              <a:t>вершины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Г) </a:t>
            </a:r>
            <a:r>
              <a:rPr lang="ru-RU" dirty="0"/>
              <a:t>диагонали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7473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</TotalTime>
  <Words>260</Words>
  <Application>Microsoft Office PowerPoint</Application>
  <PresentationFormat>Экран (4:3)</PresentationFormat>
  <Paragraphs>76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Тетраэдр</vt:lpstr>
      <vt:lpstr>Слайд 2</vt:lpstr>
      <vt:lpstr>Слайд 3</vt:lpstr>
      <vt:lpstr>Слайд 4</vt:lpstr>
      <vt:lpstr>Слайд 5</vt:lpstr>
      <vt:lpstr>Слайд 6</vt:lpstr>
      <vt:lpstr>Решите задачу</vt:lpstr>
      <vt:lpstr>Тест</vt:lpstr>
      <vt:lpstr>Тест</vt:lpstr>
      <vt:lpstr>Тест</vt:lpstr>
      <vt:lpstr>Тест</vt:lpstr>
      <vt:lpstr>Тест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ADMIN</cp:lastModifiedBy>
  <cp:revision>17</cp:revision>
  <dcterms:created xsi:type="dcterms:W3CDTF">2015-03-11T10:51:30Z</dcterms:created>
  <dcterms:modified xsi:type="dcterms:W3CDTF">2021-10-21T02:56:46Z</dcterms:modified>
</cp:coreProperties>
</file>