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8" r:id="rId2"/>
    <p:sldId id="257" r:id="rId3"/>
    <p:sldId id="259" r:id="rId4"/>
    <p:sldId id="261" r:id="rId5"/>
    <p:sldId id="263" r:id="rId6"/>
    <p:sldId id="264" r:id="rId7"/>
    <p:sldId id="265" r:id="rId8"/>
    <p:sldId id="266" r:id="rId9"/>
    <p:sldId id="271" r:id="rId10"/>
    <p:sldId id="267" r:id="rId11"/>
    <p:sldId id="270" r:id="rId12"/>
    <p:sldId id="278" r:id="rId13"/>
    <p:sldId id="279" r:id="rId14"/>
    <p:sldId id="272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BC8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AD369-01FB-4560-AE1E-8571E47634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7E982-B3A0-416D-8434-751430AFDA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0987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725144"/>
            <a:ext cx="6172200" cy="93610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Arno Pro Smbd Caption" pitchFamily="18" charset="0"/>
              </a:rPr>
              <a:t>«УМЕЛЫЕ РУЧКИ!»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Arno Pro Smbd Captio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949280"/>
            <a:ext cx="6172200" cy="72008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Воспитатель Данилко И. С.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Михайлова М.Б.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J:\ghtptynfwbz\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4158897" cy="2952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C:\Documents and Settings\Admin\Мои документы\Downloads\1350501999_foto_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844824"/>
            <a:ext cx="4021040" cy="2736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3879051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467600" cy="545861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III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блок.  Ознакомление с приемами выполнения различного вида предметно-практической деятельности, развивающих тактильную чувствительность и мелкую  моторику</a:t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(обкалывание, штриховка, аппликация, лепка, рисование, дорисовка, соединение точек, совмещение контуров и т.д.)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623326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My Works\работа\родительское собрание\2019-20учг Родит. Соб\третье род. собр. мелкая моторика\к собр. мел моторика\IMG-20200303-WA0031.jpg"/>
          <p:cNvPicPr>
            <a:picLocks noChangeAspect="1" noChangeArrowheads="1"/>
          </p:cNvPicPr>
          <p:nvPr/>
        </p:nvPicPr>
        <p:blipFill>
          <a:blip r:embed="rId2" cstate="print"/>
          <a:srcRect t="12001" b="19184"/>
          <a:stretch>
            <a:fillRect/>
          </a:stretch>
        </p:blipFill>
        <p:spPr bwMode="auto">
          <a:xfrm>
            <a:off x="4932040" y="188640"/>
            <a:ext cx="3374625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My Works\работа\родительское собрание\2019-20учг Родит. Соб\третье род. собр. мелкая моторика\к собр. мел моторика\IMG-20200303-WA0028.jpg"/>
          <p:cNvPicPr>
            <a:picLocks noChangeAspect="1" noChangeArrowheads="1"/>
          </p:cNvPicPr>
          <p:nvPr/>
        </p:nvPicPr>
        <p:blipFill>
          <a:blip r:embed="rId3" cstate="print"/>
          <a:srcRect t="2750" b="7240"/>
          <a:stretch>
            <a:fillRect/>
          </a:stretch>
        </p:blipFill>
        <p:spPr bwMode="auto">
          <a:xfrm>
            <a:off x="1187624" y="3429000"/>
            <a:ext cx="4954839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D:\My Works\работа\родительское собрание\2019-20учг Родит. Соб\третье род. собр. мелкая моторика\к собр. мел моторика\IMG-20200303-WA0021.jpg"/>
          <p:cNvPicPr>
            <a:picLocks noChangeAspect="1" noChangeArrowheads="1"/>
          </p:cNvPicPr>
          <p:nvPr/>
        </p:nvPicPr>
        <p:blipFill>
          <a:blip r:embed="rId4" cstate="print"/>
          <a:srcRect t="10001"/>
          <a:stretch>
            <a:fillRect/>
          </a:stretch>
        </p:blipFill>
        <p:spPr bwMode="auto">
          <a:xfrm>
            <a:off x="6732240" y="3501008"/>
            <a:ext cx="1701563" cy="3239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D:\My Works\работа\родительское собрание\2019-20учг Родит. Соб\третье род. собр. мелкая моторика\к собр. мел моторика\IMG_20200304_174625.jpg"/>
          <p:cNvPicPr>
            <a:picLocks noChangeAspect="1" noChangeArrowheads="1"/>
          </p:cNvPicPr>
          <p:nvPr/>
        </p:nvPicPr>
        <p:blipFill>
          <a:blip r:embed="rId5" cstate="print"/>
          <a:srcRect l="6001" t="2750" r="15991" b="9240"/>
          <a:stretch>
            <a:fillRect/>
          </a:stretch>
        </p:blipFill>
        <p:spPr bwMode="auto">
          <a:xfrm>
            <a:off x="539552" y="188640"/>
            <a:ext cx="3744416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0623326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511256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Варианты пособий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556792"/>
            <a:ext cx="4368000" cy="32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3789040"/>
            <a:ext cx="4370071" cy="29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7"/>
          <p:cNvSpPr txBox="1">
            <a:spLocks/>
          </p:cNvSpPr>
          <p:nvPr/>
        </p:nvSpPr>
        <p:spPr>
          <a:xfrm>
            <a:off x="395536" y="3356992"/>
            <a:ext cx="3960440" cy="262515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603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Calibri" pitchFamily="34" charset="0"/>
              </a:rPr>
              <a:t>Замочки и ключики</a:t>
            </a:r>
          </a:p>
          <a:p>
            <a:pPr marL="4603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6600CC"/>
              </a:solidFill>
              <a:effectLst/>
              <a:uLnTx/>
              <a:uFillTx/>
              <a:latin typeface="Comic Sans MS" pitchFamily="66" charset="0"/>
              <a:ea typeface="+mn-ea"/>
              <a:cs typeface="Calibri" pitchFamily="34" charset="0"/>
            </a:endParaRPr>
          </a:p>
          <a:p>
            <a:pPr marL="4603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6600CC"/>
              </a:solidFill>
              <a:effectLst/>
              <a:uLnTx/>
              <a:uFillTx/>
              <a:latin typeface="Comic Sans MS" pitchFamily="66" charset="0"/>
              <a:ea typeface="+mn-ea"/>
              <a:cs typeface="Calibri" pitchFamily="34" charset="0"/>
            </a:endParaRPr>
          </a:p>
        </p:txBody>
      </p:sp>
      <p:sp>
        <p:nvSpPr>
          <p:cNvPr id="10" name="Объект 7"/>
          <p:cNvSpPr txBox="1">
            <a:spLocks/>
          </p:cNvSpPr>
          <p:nvPr/>
        </p:nvSpPr>
        <p:spPr>
          <a:xfrm>
            <a:off x="4860032" y="1196752"/>
            <a:ext cx="3960440" cy="2625153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6037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omic Sans MS" pitchFamily="66" charset="0"/>
                <a:ea typeface="+mn-ea"/>
                <a:cs typeface="Calibri" pitchFamily="34" charset="0"/>
              </a:rPr>
              <a:t>Игры с пробками от бутылок</a:t>
            </a:r>
          </a:p>
          <a:p>
            <a:pPr marL="4603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6600CC"/>
              </a:solidFill>
              <a:effectLst/>
              <a:uLnTx/>
              <a:uFillTx/>
              <a:latin typeface="Comic Sans MS" pitchFamily="66" charset="0"/>
              <a:ea typeface="+mn-ea"/>
              <a:cs typeface="Calibri" pitchFamily="34" charset="0"/>
            </a:endParaRPr>
          </a:p>
          <a:p>
            <a:pPr marL="4603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6600CC"/>
              </a:solidFill>
              <a:effectLst/>
              <a:uLnTx/>
              <a:uFillTx/>
              <a:latin typeface="Comic Sans MS" pitchFamily="66" charset="0"/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473621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32656"/>
            <a:ext cx="4032448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682499"/>
            <a:ext cx="3960440" cy="4887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-252536" y="4725144"/>
            <a:ext cx="56880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46037" indent="0" algn="ctr">
              <a:buFont typeface="Wingdings 2"/>
              <a:buNone/>
            </a:pPr>
            <a:r>
              <a:rPr lang="ru-RU" sz="2800" b="1" dirty="0" smtClean="0">
                <a:solidFill>
                  <a:srgbClr val="6600CC"/>
                </a:solidFill>
                <a:latin typeface="Comic Sans MS" pitchFamily="66" charset="0"/>
                <a:cs typeface="Calibri" pitchFamily="34" charset="0"/>
              </a:rPr>
              <a:t>Волшебная ниточка</a:t>
            </a:r>
          </a:p>
          <a:p>
            <a:endParaRPr lang="ru-RU" alt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23928" y="908720"/>
            <a:ext cx="56880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46037" indent="0" algn="ctr">
              <a:buFont typeface="Wingdings 2"/>
              <a:buNone/>
            </a:pPr>
            <a:r>
              <a:rPr lang="ru-RU" sz="2800" b="1" dirty="0" smtClean="0">
                <a:solidFill>
                  <a:srgbClr val="6600CC"/>
                </a:solidFill>
                <a:latin typeface="Comic Sans MS" pitchFamily="66" charset="0"/>
                <a:cs typeface="Calibri" pitchFamily="34" charset="0"/>
              </a:rPr>
              <a:t>Сортировщик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761276011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26" t="2776" r="1981" b="3598"/>
          <a:stretch>
            <a:fillRect/>
          </a:stretch>
        </p:blipFill>
        <p:spPr>
          <a:xfrm>
            <a:off x="179512" y="188640"/>
            <a:ext cx="3888432" cy="2862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9512" y="3068960"/>
            <a:ext cx="56880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ru-RU" altLang="ru-RU" sz="2800" b="1" dirty="0">
                <a:solidFill>
                  <a:srgbClr val="7030A0"/>
                </a:solidFill>
                <a:latin typeface="Comic Sans MS" pitchFamily="66" charset="0"/>
              </a:rPr>
              <a:t>Пальчиковый театр</a:t>
            </a:r>
          </a:p>
          <a:p>
            <a:endParaRPr lang="ru-RU" alt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43212" y="4117141"/>
            <a:ext cx="3473203" cy="2601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0" y="3514587"/>
            <a:ext cx="4005634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r"/>
            <a:r>
              <a:rPr lang="ru-RU" altLang="ru-RU" sz="2800" b="1" dirty="0">
                <a:solidFill>
                  <a:srgbClr val="7030A0"/>
                </a:solidFill>
                <a:latin typeface="Comic Sans MS" pitchFamily="66" charset="0"/>
              </a:rPr>
              <a:t>Игры с прищепками</a:t>
            </a:r>
          </a:p>
          <a:p>
            <a:pPr algn="r"/>
            <a:endParaRPr lang="ru-RU" alt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42" t="3238" r="2109" b="3333"/>
          <a:stretch>
            <a:fillRect/>
          </a:stretch>
        </p:blipFill>
        <p:spPr bwMode="auto">
          <a:xfrm>
            <a:off x="5225347" y="4298247"/>
            <a:ext cx="3240360" cy="23777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Объект 2"/>
          <p:cNvSpPr>
            <a:spLocks noGrp="1"/>
          </p:cNvSpPr>
          <p:nvPr>
            <p:ph sz="quarter" idx="4294967295"/>
          </p:nvPr>
        </p:nvSpPr>
        <p:spPr>
          <a:xfrm>
            <a:off x="4709701" y="3181309"/>
            <a:ext cx="4176713" cy="1871663"/>
          </a:xfrm>
          <a:prstGeom prst="rect">
            <a:avLst/>
          </a:prstGeom>
        </p:spPr>
        <p:txBody>
          <a:bodyPr/>
          <a:lstStyle/>
          <a:p>
            <a:pPr marL="44450" indent="0" algn="r">
              <a:buFont typeface="Georgia" pitchFamily="18" charset="0"/>
              <a:buNone/>
            </a:pPr>
            <a:r>
              <a:rPr lang="ru-RU" alt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Нанизывание бусин</a:t>
            </a:r>
          </a:p>
          <a:p>
            <a:pPr marL="44450" indent="0">
              <a:buFont typeface="Georgia" pitchFamily="18" charset="0"/>
              <a:buNone/>
            </a:pPr>
            <a:r>
              <a:rPr lang="ru-RU" alt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         Шнуровки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4640" y="176388"/>
            <a:ext cx="4081774" cy="28925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2104608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750"/>
                            </p:stCondLst>
                            <p:childTnLst>
                              <p:par>
                                <p:cTn id="2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750"/>
                            </p:stCondLst>
                            <p:childTnLst>
                              <p:par>
                                <p:cTn id="28" presetID="4" presetClass="entr" presetSubtype="3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maam.ru/upload/blogs/4e105bf11c38319b2b2338aa0ac057b7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6" y="257525"/>
            <a:ext cx="4969246" cy="37269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7"/>
          <p:cNvSpPr>
            <a:spLocks noGrp="1"/>
          </p:cNvSpPr>
          <p:nvPr>
            <p:ph sz="quarter" idx="4294967295"/>
          </p:nvPr>
        </p:nvSpPr>
        <p:spPr>
          <a:xfrm>
            <a:off x="5224830" y="-603448"/>
            <a:ext cx="3600400" cy="2625153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46037" indent="0">
              <a:buNone/>
            </a:pPr>
            <a:r>
              <a:rPr lang="ru-RU" sz="2800" b="1" dirty="0" smtClean="0">
                <a:solidFill>
                  <a:srgbClr val="6600CC"/>
                </a:solidFill>
                <a:latin typeface="Comic Sans MS" pitchFamily="66" charset="0"/>
                <a:cs typeface="Calibri" pitchFamily="34" charset="0"/>
              </a:rPr>
              <a:t>Наматывание ленточек</a:t>
            </a:r>
            <a:endParaRPr lang="ru-RU" sz="2800" b="1" dirty="0">
              <a:solidFill>
                <a:srgbClr val="6600CC"/>
              </a:solidFill>
              <a:latin typeface="Comic Sans MS" pitchFamily="66" charset="0"/>
              <a:cs typeface="Calibri" pitchFamily="34" charset="0"/>
            </a:endParaRPr>
          </a:p>
          <a:p>
            <a:pPr marL="46037" indent="0">
              <a:buNone/>
            </a:pPr>
            <a:endParaRPr lang="ru-RU" sz="2800" b="1" dirty="0" smtClean="0">
              <a:solidFill>
                <a:srgbClr val="6600CC"/>
              </a:solidFill>
              <a:latin typeface="Comic Sans MS" pitchFamily="66" charset="0"/>
              <a:cs typeface="Calibri" pitchFamily="34" charset="0"/>
            </a:endParaRPr>
          </a:p>
          <a:p>
            <a:pPr marL="46037" indent="0">
              <a:buNone/>
            </a:pPr>
            <a:endParaRPr lang="ru-RU" sz="2800" b="1" dirty="0" smtClean="0">
              <a:solidFill>
                <a:srgbClr val="6600CC"/>
              </a:solidFill>
              <a:latin typeface="Comic Sans MS" pitchFamily="66" charset="0"/>
              <a:cs typeface="Calibri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59466"/>
            <a:ext cx="4249167" cy="2734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>
            <a:spLocks noGrp="1"/>
          </p:cNvSpPr>
          <p:nvPr>
            <p:ph sz="quarter" idx="4294967295"/>
          </p:nvPr>
        </p:nvSpPr>
        <p:spPr>
          <a:xfrm>
            <a:off x="1042474" y="6381328"/>
            <a:ext cx="3697287" cy="1863725"/>
          </a:xfrm>
          <a:prstGeom prst="rect">
            <a:avLst/>
          </a:prstGeom>
        </p:spPr>
        <p:txBody>
          <a:bodyPr/>
          <a:lstStyle/>
          <a:p>
            <a:pPr marL="44450" indent="0">
              <a:buFont typeface="Georgia" pitchFamily="18" charset="0"/>
              <a:buNone/>
            </a:pPr>
            <a:r>
              <a:rPr lang="ru-RU" alt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Игры с крупой</a:t>
            </a:r>
          </a:p>
          <a:p>
            <a:pPr marL="44450" indent="0">
              <a:buFont typeface="Georgia" pitchFamily="18" charset="0"/>
              <a:buNone/>
            </a:pPr>
            <a:endParaRPr lang="ru-RU" altLang="ru-RU" dirty="0" smtClean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30" t="2332" r="1775" b="3394"/>
          <a:stretch>
            <a:fillRect/>
          </a:stretch>
        </p:blipFill>
        <p:spPr bwMode="auto">
          <a:xfrm>
            <a:off x="5387086" y="2348880"/>
            <a:ext cx="3548478" cy="2612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>
            <a:spLocks noGrp="1"/>
          </p:cNvSpPr>
          <p:nvPr>
            <p:ph sz="quarter" idx="4294967295"/>
          </p:nvPr>
        </p:nvSpPr>
        <p:spPr>
          <a:xfrm>
            <a:off x="5580112" y="5126964"/>
            <a:ext cx="3697287" cy="1863725"/>
          </a:xfrm>
          <a:prstGeom prst="rect">
            <a:avLst/>
          </a:prstGeom>
        </p:spPr>
        <p:txBody>
          <a:bodyPr/>
          <a:lstStyle/>
          <a:p>
            <a:pPr marL="44450" indent="0">
              <a:buFont typeface="Georgia" pitchFamily="18" charset="0"/>
              <a:buNone/>
            </a:pPr>
            <a:r>
              <a:rPr lang="ru-RU" alt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Игры с водой</a:t>
            </a:r>
          </a:p>
        </p:txBody>
      </p:sp>
    </p:spTree>
    <p:extLst>
      <p:ext uri="{BB962C8B-B14F-4D97-AF65-F5344CB8AC3E}">
        <p14:creationId xmlns:p14="http://schemas.microsoft.com/office/powerpoint/2010/main" xmlns="" val="4152104608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4" presetClass="entr" presetSubtype="3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750"/>
                            </p:stCondLst>
                            <p:childTnLst>
                              <p:par>
                                <p:cTn id="2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6" descr="DSCF3167.JPG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/>
          <a:srcRect l="4280" t="55809" r="2336" b="2197"/>
          <a:stretch/>
        </p:blipFill>
        <p:spPr>
          <a:xfrm>
            <a:off x="1115616" y="4221088"/>
            <a:ext cx="6961625" cy="2447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4" descr="Игры по системе Монтессори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954" y="301299"/>
            <a:ext cx="3826768" cy="2952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Объект 7"/>
          <p:cNvSpPr txBox="1">
            <a:spLocks/>
          </p:cNvSpPr>
          <p:nvPr/>
        </p:nvSpPr>
        <p:spPr>
          <a:xfrm>
            <a:off x="4788024" y="764704"/>
            <a:ext cx="3893190" cy="324036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46037" indent="0">
              <a:buFont typeface="Wingdings 2"/>
              <a:buNone/>
            </a:pPr>
            <a:endParaRPr lang="ru-RU" sz="4200" b="1" dirty="0">
              <a:solidFill>
                <a:srgbClr val="6600CC"/>
              </a:solidFill>
              <a:latin typeface="Comic Sans MS" pitchFamily="66" charset="0"/>
              <a:cs typeface="Calibri" pitchFamily="34" charset="0"/>
            </a:endParaRPr>
          </a:p>
          <a:p>
            <a:pPr marL="46037" indent="0">
              <a:buFont typeface="Wingdings 2"/>
              <a:buNone/>
            </a:pPr>
            <a:r>
              <a:rPr lang="ru-RU" sz="2800" b="1" dirty="0" smtClean="0">
                <a:solidFill>
                  <a:srgbClr val="6600CC"/>
                </a:solidFill>
                <a:latin typeface="Comic Sans MS" pitchFamily="66" charset="0"/>
                <a:cs typeface="Calibri" pitchFamily="34" charset="0"/>
              </a:rPr>
              <a:t>Игры с счетными палочками</a:t>
            </a:r>
          </a:p>
          <a:p>
            <a:pPr marL="46037" indent="0">
              <a:buFont typeface="Wingdings 2"/>
              <a:buNone/>
            </a:pPr>
            <a:endParaRPr lang="ru-RU" sz="4200" b="1" dirty="0">
              <a:solidFill>
                <a:srgbClr val="6600CC"/>
              </a:solidFill>
              <a:latin typeface="Comic Sans MS" pitchFamily="66" charset="0"/>
              <a:cs typeface="Calibri" pitchFamily="34" charset="0"/>
            </a:endParaRPr>
          </a:p>
          <a:p>
            <a:pPr marL="46037" indent="0">
              <a:buFont typeface="Wingdings 2"/>
              <a:buNone/>
            </a:pPr>
            <a:endParaRPr lang="ru-RU" sz="2800" b="1" dirty="0">
              <a:solidFill>
                <a:srgbClr val="6600CC"/>
              </a:solidFill>
              <a:latin typeface="Comic Sans MS" pitchFamily="66" charset="0"/>
              <a:cs typeface="Calibri" pitchFamily="34" charset="0"/>
            </a:endParaRPr>
          </a:p>
          <a:p>
            <a:pPr marL="46037" indent="0">
              <a:buFont typeface="Wingdings 2"/>
              <a:buNone/>
            </a:pPr>
            <a:endParaRPr lang="ru-RU" sz="2800" b="1" dirty="0" smtClean="0">
              <a:solidFill>
                <a:srgbClr val="6600CC"/>
              </a:solidFill>
              <a:latin typeface="Comic Sans MS" pitchFamily="66" charset="0"/>
              <a:cs typeface="Calibri" pitchFamily="34" charset="0"/>
            </a:endParaRPr>
          </a:p>
          <a:p>
            <a:pPr marL="46037" indent="0">
              <a:buFont typeface="Wingdings 2"/>
              <a:buNone/>
            </a:pPr>
            <a:endParaRPr lang="ru-RU" sz="2800" b="1" dirty="0" smtClean="0">
              <a:solidFill>
                <a:srgbClr val="6600CC"/>
              </a:solidFill>
              <a:latin typeface="Comic Sans MS" pitchFamily="66" charset="0"/>
              <a:cs typeface="Calibri" pitchFamily="34" charset="0"/>
            </a:endParaRPr>
          </a:p>
          <a:p>
            <a:pPr marL="46037" indent="0">
              <a:buFont typeface="Wingdings 2"/>
              <a:buNone/>
            </a:pPr>
            <a:endParaRPr lang="ru-RU" sz="2800" b="1" dirty="0" smtClean="0">
              <a:solidFill>
                <a:srgbClr val="6600CC"/>
              </a:solidFill>
              <a:latin typeface="Comic Sans MS" pitchFamily="66" charset="0"/>
              <a:cs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860032" y="980728"/>
            <a:ext cx="568801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46037" indent="0">
              <a:buFont typeface="Wingdings 2"/>
              <a:buNone/>
            </a:pPr>
            <a:r>
              <a:rPr lang="ru-RU" sz="2800" b="1" dirty="0" smtClean="0">
                <a:solidFill>
                  <a:srgbClr val="6600CC"/>
                </a:solidFill>
                <a:latin typeface="Comic Sans MS" pitchFamily="66" charset="0"/>
                <a:cs typeface="Calibri" pitchFamily="34" charset="0"/>
              </a:rPr>
              <a:t>Сосуд с узким</a:t>
            </a:r>
          </a:p>
          <a:p>
            <a:pPr marL="46037" indent="0">
              <a:buFont typeface="Wingdings 2"/>
              <a:buNone/>
            </a:pPr>
            <a:r>
              <a:rPr lang="ru-RU" sz="2800" b="1" dirty="0" smtClean="0">
                <a:solidFill>
                  <a:srgbClr val="6600CC"/>
                </a:solidFill>
                <a:latin typeface="Comic Sans MS" pitchFamily="66" charset="0"/>
                <a:cs typeface="Calibri" pitchFamily="34" charset="0"/>
              </a:rPr>
              <a:t> горлышком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4152104608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2104608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011882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«истоки способностей и дарований детей находятся на кончиках их пальцев. От них, образно говоря, идут тончайшие ручейки, которые питают источник творческой. Чем больше мастерства в детской руке, тем ребёнок умнее».</a:t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Сухомлинский В.А.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36904" cy="2592288"/>
          </a:xfrm>
        </p:spPr>
        <p:txBody>
          <a:bodyPr>
            <a:normAutofit/>
          </a:bodyPr>
          <a:lstStyle/>
          <a:p>
            <a:pPr algn="ctr"/>
            <a:r>
              <a:rPr lang="ru-RU" sz="3200" i="1" u="sng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Мелкая </a:t>
            </a:r>
            <a:r>
              <a:rPr lang="ru-RU" sz="3200" i="1" u="sng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моторика </a:t>
            </a:r>
            <a:r>
              <a:rPr lang="ru-RU" sz="3200" i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- это </a:t>
            </a:r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двигательная </a:t>
            </a:r>
            <a:r>
              <a:rPr lang="ru-RU" sz="3200" i="1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деятельность, которая обуславливается скоординированной работой мелких мышц руки и глаза</a:t>
            </a:r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.</a:t>
            </a:r>
            <a:endParaRPr lang="ru-RU" sz="3200" i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395536" y="2780928"/>
            <a:ext cx="82296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Базовые навыки мелкой моторики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Объект 3"/>
          <p:cNvSpPr txBox="1">
            <a:spLocks/>
          </p:cNvSpPr>
          <p:nvPr/>
        </p:nvSpPr>
        <p:spPr>
          <a:xfrm>
            <a:off x="395536" y="4005064"/>
            <a:ext cx="8229600" cy="30209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Умение смотреть;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Умение хватать;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Умение класть или ставить предмет в нужное место;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Умение манипулировать предметами;   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Рисование, лепка.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1249847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56" t="1712" r="1254" b="6962"/>
          <a:stretch>
            <a:fillRect/>
          </a:stretch>
        </p:blipFill>
        <p:spPr bwMode="auto">
          <a:xfrm>
            <a:off x="179512" y="3645024"/>
            <a:ext cx="4320480" cy="2952328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892"/>
          <a:stretch>
            <a:fillRect/>
          </a:stretch>
        </p:blipFill>
        <p:spPr bwMode="auto">
          <a:xfrm>
            <a:off x="4788024" y="260648"/>
            <a:ext cx="4137471" cy="3062066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310063" cy="3054350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Содержимое 11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879"/>
          <a:stretch>
            <a:fillRect/>
          </a:stretch>
        </p:blipFill>
        <p:spPr bwMode="auto">
          <a:xfrm>
            <a:off x="4788024" y="3645024"/>
            <a:ext cx="4110608" cy="2952328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48176954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355160" cy="614129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Помогает  </a:t>
            </a:r>
            <a:r>
              <a:rPr lang="ru-RU" b="1" dirty="0"/>
              <a:t>ребенку   исследовать,   сравнивать,   классифицировать окружающие его вещи, и тем самым позволяют ему лучше понять мир, в котором он живет;</a:t>
            </a:r>
          </a:p>
          <a:p>
            <a:pPr lvl="0" algn="just"/>
            <a:r>
              <a:rPr lang="ru-RU" b="1" dirty="0" smtClean="0"/>
              <a:t>Помогает </a:t>
            </a:r>
            <a:r>
              <a:rPr lang="ru-RU" b="1" dirty="0"/>
              <a:t>ребенку самостоятельно обслуживать себя;</a:t>
            </a:r>
          </a:p>
          <a:p>
            <a:pPr lvl="0" algn="just"/>
            <a:r>
              <a:rPr lang="ru-RU" b="1" dirty="0" smtClean="0"/>
              <a:t>Позволяет </a:t>
            </a:r>
            <a:r>
              <a:rPr lang="ru-RU" b="1" dirty="0"/>
              <a:t>ребенку выразить себя через творчество - игру, пластику</a:t>
            </a:r>
            <a:r>
              <a:rPr lang="ru-RU" b="1" dirty="0" smtClean="0"/>
              <a:t>;</a:t>
            </a:r>
            <a:endParaRPr lang="ru-RU" b="1" dirty="0"/>
          </a:p>
          <a:p>
            <a:pPr lvl="0" algn="just"/>
            <a:r>
              <a:rPr lang="ru-RU" b="1" dirty="0" smtClean="0"/>
              <a:t>Способствуют </a:t>
            </a:r>
            <a:r>
              <a:rPr lang="ru-RU" b="1" dirty="0"/>
              <a:t>повышению самооценки ребенка. Навыки </a:t>
            </a:r>
            <a:r>
              <a:rPr lang="ru-RU" b="1" dirty="0" smtClean="0"/>
              <a:t>тонкой моторики </a:t>
            </a:r>
            <a:r>
              <a:rPr lang="ru-RU" b="1" dirty="0"/>
              <a:t>облегчают ему участие в играх и (в школьном возрасте) </a:t>
            </a:r>
            <a:r>
              <a:rPr lang="ru-RU" b="1" dirty="0" smtClean="0"/>
              <a:t>в работе</a:t>
            </a:r>
            <a:r>
              <a:rPr lang="ru-RU" b="1" dirty="0"/>
              <a:t>, то есть дают возможность приобрести социальный опыт;</a:t>
            </a:r>
          </a:p>
          <a:p>
            <a:pPr algn="just"/>
            <a:r>
              <a:rPr lang="ru-RU" b="1" dirty="0" smtClean="0"/>
              <a:t>Способствуют </a:t>
            </a:r>
            <a:r>
              <a:rPr lang="ru-RU" b="1" dirty="0"/>
              <a:t>общему развитию ребенка (психических процессов) </a:t>
            </a:r>
            <a:r>
              <a:rPr lang="ru-RU" b="1" dirty="0" smtClean="0"/>
              <a:t>и особенно </a:t>
            </a:r>
            <a:r>
              <a:rPr lang="ru-RU" b="1" dirty="0"/>
              <a:t>развитию его речи;</a:t>
            </a:r>
          </a:p>
          <a:p>
            <a:pPr lvl="0" algn="just"/>
            <a:r>
              <a:rPr lang="ru-RU" b="1" dirty="0"/>
              <a:t>Помогают ребенку овладеть </a:t>
            </a:r>
            <a:r>
              <a:rPr lang="ru-RU" b="1" dirty="0" smtClean="0"/>
              <a:t>письмом </a:t>
            </a:r>
            <a:r>
              <a:rPr lang="ru-RU" b="1" dirty="0"/>
              <a:t>(</a:t>
            </a:r>
            <a:r>
              <a:rPr lang="ru-RU" b="1" dirty="0" smtClean="0"/>
              <a:t>провести прямую </a:t>
            </a:r>
            <a:r>
              <a:rPr lang="ru-RU" b="1" dirty="0"/>
              <a:t>линию, остановить движение в нужной точке, вести ручку </a:t>
            </a:r>
            <a:r>
              <a:rPr lang="ru-RU" b="1" dirty="0" smtClean="0"/>
              <a:t>по определенной </a:t>
            </a:r>
            <a:r>
              <a:rPr lang="ru-RU" b="1" dirty="0"/>
              <a:t>траектории и т.д.).</a:t>
            </a:r>
          </a:p>
        </p:txBody>
      </p:sp>
    </p:spTree>
    <p:extLst>
      <p:ext uri="{BB962C8B-B14F-4D97-AF65-F5344CB8AC3E}">
        <p14:creationId xmlns:p14="http://schemas.microsoft.com/office/powerpoint/2010/main" xmlns="" val="204775584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332656"/>
            <a:ext cx="7467600" cy="553062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>
                <a:solidFill>
                  <a:schemeClr val="tx2">
                    <a:lumMod val="50000"/>
                  </a:schemeClr>
                </a:solidFill>
              </a:rPr>
              <a:t>Графический навык 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– это определенные, привычные положения и движения пишущей руки, позволяющей изобразить письменные знаки и их соединения.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352247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15672" cy="583264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tx2">
                    <a:lumMod val="50000"/>
                  </a:schemeClr>
                </a:solidFill>
              </a:rPr>
              <a:t>I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блок. Упражнения для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рук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ru-RU" sz="3200" b="1" i="1" dirty="0">
                <a:solidFill>
                  <a:schemeClr val="tx2">
                    <a:lumMod val="50000"/>
                  </a:schemeClr>
                </a:solidFill>
              </a:rPr>
              <a:t>самомассаж и пальчиковые 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игры)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4" name="Picture 2" descr="D:\My Works\работа\родительское собрание\2019-20учг Родит. Соб\третье род. собр. мелкая моторика\к собр. мел моторика\IMG-20200303-WA0027.jpg"/>
          <p:cNvPicPr>
            <a:picLocks noChangeAspect="1" noChangeArrowheads="1"/>
          </p:cNvPicPr>
          <p:nvPr/>
        </p:nvPicPr>
        <p:blipFill>
          <a:blip r:embed="rId2" cstate="print"/>
          <a:srcRect l="3750" t="18335" r="1239" b="11656"/>
          <a:stretch>
            <a:fillRect/>
          </a:stretch>
        </p:blipFill>
        <p:spPr bwMode="auto">
          <a:xfrm>
            <a:off x="683568" y="1772816"/>
            <a:ext cx="7817143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1926509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6322714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chemeClr val="tx2">
                    <a:lumMod val="50000"/>
                  </a:schemeClr>
                </a:solidFill>
              </a:rPr>
              <a:t>II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 блок. Развитие навыков осязательного восприятия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(СОРТИРОВКА, ОБСЛЕДОВАНИЕ, ОБВЕДЕНИЕ ПАЛЬЦЕМ ПО КРАЮ ТРАФАРЕТА)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47" t="2422" r="1849" b="3761"/>
          <a:stretch>
            <a:fillRect/>
          </a:stretch>
        </p:blipFill>
        <p:spPr bwMode="auto">
          <a:xfrm>
            <a:off x="2339752" y="2204864"/>
            <a:ext cx="4311650" cy="3155950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7279218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D:\My Works\работа\родительское собрание\2019-20учг Родит. Соб\третье род. собр. мелкая моторика\к собр. мел моторика\IMG_20200304_173758.jpg"/>
          <p:cNvPicPr>
            <a:picLocks noChangeAspect="1" noChangeArrowheads="1"/>
          </p:cNvPicPr>
          <p:nvPr/>
        </p:nvPicPr>
        <p:blipFill>
          <a:blip r:embed="rId2" cstate="print"/>
          <a:srcRect t="11258"/>
          <a:stretch>
            <a:fillRect/>
          </a:stretch>
        </p:blipFill>
        <p:spPr bwMode="auto">
          <a:xfrm>
            <a:off x="5004048" y="4437112"/>
            <a:ext cx="3384376" cy="22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My Works\работа\родительское собрание\2019-20учг Родит. Соб\третье род. собр. мелкая моторика\к собр. мел моторика\IMG_20200304_174012.jpg"/>
          <p:cNvPicPr>
            <a:picLocks noChangeAspect="1" noChangeArrowheads="1"/>
          </p:cNvPicPr>
          <p:nvPr/>
        </p:nvPicPr>
        <p:blipFill>
          <a:blip r:embed="rId3" cstate="print"/>
          <a:srcRect t="10001"/>
          <a:stretch>
            <a:fillRect/>
          </a:stretch>
        </p:blipFill>
        <p:spPr bwMode="auto">
          <a:xfrm>
            <a:off x="899592" y="4581128"/>
            <a:ext cx="3024336" cy="2041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D:\My Works\работа\родительское собрание\2019-20учг Родит. Соб\третье род. собр. мелкая моторика\к собр. мел моторика\IMG_20200304_174351.jpg"/>
          <p:cNvPicPr>
            <a:picLocks noChangeAspect="1" noChangeArrowheads="1"/>
          </p:cNvPicPr>
          <p:nvPr/>
        </p:nvPicPr>
        <p:blipFill>
          <a:blip r:embed="rId4" cstate="print"/>
          <a:srcRect t="21951"/>
          <a:stretch>
            <a:fillRect/>
          </a:stretch>
        </p:blipFill>
        <p:spPr bwMode="auto">
          <a:xfrm>
            <a:off x="395536" y="188640"/>
            <a:ext cx="4104456" cy="4271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D:\My Works\работа\родительское собрание\IMG_20200316_162241.jpg"/>
          <p:cNvPicPr>
            <a:picLocks noChangeAspect="1" noChangeArrowheads="1"/>
          </p:cNvPicPr>
          <p:nvPr/>
        </p:nvPicPr>
        <p:blipFill>
          <a:blip r:embed="rId5" cstate="print"/>
          <a:srcRect t="12001" b="7990"/>
          <a:stretch>
            <a:fillRect/>
          </a:stretch>
        </p:blipFill>
        <p:spPr bwMode="auto">
          <a:xfrm>
            <a:off x="4644008" y="188640"/>
            <a:ext cx="3996144" cy="4263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0623326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1949</TotalTime>
  <Words>300</Words>
  <Application>Microsoft Office PowerPoint</Application>
  <PresentationFormat>Экран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«УМЕЛЫЕ РУЧКИ!»</vt:lpstr>
      <vt:lpstr>«истоки способностей и дарований детей находятся на кончиках их пальцев. От них, образно говоря, идут тончайшие ручейки, которые питают источник творческой. Чем больше мастерства в детской руке, тем ребёнок умнее».   Сухомлинский В.А.</vt:lpstr>
      <vt:lpstr>Мелкая моторика - это двигательная деятельность, которая обуславливается скоординированной работой мелких мышц руки и глаза.</vt:lpstr>
      <vt:lpstr>Слайд 4</vt:lpstr>
      <vt:lpstr>Слайд 5</vt:lpstr>
      <vt:lpstr>Графический навык – это определенные, привычные положения и движения пишущей руки, позволяющей изобразить письменные знаки и их соединения. </vt:lpstr>
      <vt:lpstr>I блок. Упражнения для рук         (самомассаж и пальчиковые игры)</vt:lpstr>
      <vt:lpstr>II блок. Развитие навыков осязательного восприятия.        (СОРТИРОВКА, ОБСЛЕДОВАНИЕ, ОБВЕДЕНИЕ ПАЛЬЦЕМ ПО КРАЮ ТРАФАРЕТА) </vt:lpstr>
      <vt:lpstr>Слайд 9</vt:lpstr>
      <vt:lpstr>III блок.  Ознакомление с приемами выполнения различного вида предметно-практической деятельности, развивающих тактильную чувствительность и мелкую  моторику  (обкалывание, штриховка, аппликация, лепка, рисование, дорисовка, соединение точек, совмещение контуров и т.д.)</vt:lpstr>
      <vt:lpstr>Слайд 11</vt:lpstr>
      <vt:lpstr>Варианты пособий</vt:lpstr>
      <vt:lpstr>Слайд 13</vt:lpstr>
      <vt:lpstr>Слайд 14</vt:lpstr>
      <vt:lpstr>Слайд 15</vt:lpstr>
      <vt:lpstr>Слайд 16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у детей младшего дошкольного возраста.</dc:title>
  <dc:creator>Роман Сорокин</dc:creator>
  <cp:lastModifiedBy>User</cp:lastModifiedBy>
  <cp:revision>197</cp:revision>
  <dcterms:modified xsi:type="dcterms:W3CDTF">2020-09-30T01:34:50Z</dcterms:modified>
</cp:coreProperties>
</file>