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71" r:id="rId6"/>
    <p:sldId id="267" r:id="rId7"/>
    <p:sldId id="269" r:id="rId8"/>
    <p:sldId id="268" r:id="rId9"/>
    <p:sldId id="274" r:id="rId10"/>
    <p:sldId id="275" r:id="rId11"/>
    <p:sldId id="276" r:id="rId12"/>
    <p:sldId id="278" r:id="rId13"/>
    <p:sldId id="279" r:id="rId14"/>
    <p:sldId id="280" r:id="rId15"/>
    <p:sldId id="281" r:id="rId16"/>
    <p:sldId id="282" r:id="rId17"/>
    <p:sldId id="283" r:id="rId18"/>
    <p:sldId id="284" r:id="rId19"/>
    <p:sldId id="285" r:id="rId20"/>
    <p:sldId id="286" r:id="rId21"/>
    <p:sldId id="294" r:id="rId22"/>
    <p:sldId id="265" r:id="rId23"/>
    <p:sldId id="270" r:id="rId24"/>
    <p:sldId id="272" r:id="rId25"/>
    <p:sldId id="293" r:id="rId26"/>
    <p:sldId id="287" r:id="rId27"/>
    <p:sldId id="288" r:id="rId28"/>
    <p:sldId id="289" r:id="rId29"/>
    <p:sldId id="291" r:id="rId30"/>
    <p:sldId id="290" r:id="rId31"/>
    <p:sldId id="292"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BB0B7C"/>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71" autoAdjust="0"/>
  </p:normalViewPr>
  <p:slideViewPr>
    <p:cSldViewPr>
      <p:cViewPr varScale="1">
        <p:scale>
          <a:sx n="108" d="100"/>
          <a:sy n="108" d="100"/>
        </p:scale>
        <p:origin x="-166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33.jpe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56.jpeg"/></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3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64.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img2.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571472" y="2143116"/>
            <a:ext cx="8358246" cy="1785950"/>
          </a:xfrm>
        </p:spPr>
        <p:txBody>
          <a:bodyPr>
            <a:normAutofit fontScale="90000"/>
          </a:bodyPr>
          <a:lstStyle/>
          <a:p>
            <a:r>
              <a:rPr lang="ru-RU" sz="2000" b="1" dirty="0" smtClean="0">
                <a:solidFill>
                  <a:srgbClr val="FF0000"/>
                </a:solidFill>
                <a:latin typeface="Times New Roman" pitchFamily="18" charset="0"/>
                <a:cs typeface="Times New Roman" pitchFamily="18" charset="0"/>
              </a:rPr>
              <a:t>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sz="2200" b="1" dirty="0" smtClean="0">
                <a:solidFill>
                  <a:srgbClr val="00B050"/>
                </a:solidFill>
                <a:latin typeface="Times New Roman" pitchFamily="18" charset="0"/>
                <a:cs typeface="Times New Roman" pitchFamily="18" charset="0"/>
              </a:rPr>
              <a:t>детский сад «Алёнушка» СП МКДОУ детского сада «Теремок»</a:t>
            </a:r>
            <a:br>
              <a:rPr lang="ru-RU" sz="2200" b="1" dirty="0" smtClean="0">
                <a:solidFill>
                  <a:srgbClr val="00B050"/>
                </a:solidFill>
                <a:latin typeface="Times New Roman" pitchFamily="18" charset="0"/>
                <a:cs typeface="Times New Roman" pitchFamily="18" charset="0"/>
              </a:rPr>
            </a:br>
            <a:r>
              <a:rPr lang="ru-RU" sz="2200" b="1" dirty="0" smtClean="0">
                <a:solidFill>
                  <a:srgbClr val="00B050"/>
                </a:solidFill>
                <a:latin typeface="Times New Roman" pitchFamily="18" charset="0"/>
                <a:cs typeface="Times New Roman" pitchFamily="18" charset="0"/>
              </a:rPr>
              <a:t/>
            </a:r>
            <a:br>
              <a:rPr lang="ru-RU" sz="2200" b="1" dirty="0" smtClean="0">
                <a:solidFill>
                  <a:srgbClr val="00B050"/>
                </a:solidFill>
                <a:latin typeface="Times New Roman" pitchFamily="18" charset="0"/>
                <a:cs typeface="Times New Roman" pitchFamily="18" charset="0"/>
              </a:rPr>
            </a:br>
            <a:r>
              <a:rPr lang="ru-RU" sz="2000" b="1" dirty="0" smtClean="0">
                <a:solidFill>
                  <a:srgbClr val="00B050"/>
                </a:solidFill>
                <a:latin typeface="Times New Roman" pitchFamily="18" charset="0"/>
                <a:cs typeface="Times New Roman" pitchFamily="18" charset="0"/>
              </a:rPr>
              <a:t/>
            </a:r>
            <a:br>
              <a:rPr lang="ru-RU" sz="2000" b="1" dirty="0" smtClean="0">
                <a:solidFill>
                  <a:srgbClr val="00B050"/>
                </a:solidFill>
                <a:latin typeface="Times New Roman" pitchFamily="18" charset="0"/>
                <a:cs typeface="Times New Roman" pitchFamily="18" charset="0"/>
              </a:rPr>
            </a:br>
            <a:r>
              <a:rPr lang="ru-RU" sz="2000" b="1" dirty="0" smtClean="0">
                <a:solidFill>
                  <a:srgbClr val="00B050"/>
                </a:solidFill>
                <a:latin typeface="Times New Roman" pitchFamily="18" charset="0"/>
                <a:cs typeface="Times New Roman" pitchFamily="18" charset="0"/>
              </a:rPr>
              <a:t/>
            </a:r>
            <a:br>
              <a:rPr lang="ru-RU" sz="2000" b="1" dirty="0" smtClean="0">
                <a:solidFill>
                  <a:srgbClr val="00B050"/>
                </a:solidFill>
                <a:latin typeface="Times New Roman" pitchFamily="18" charset="0"/>
                <a:cs typeface="Times New Roman" pitchFamily="18" charset="0"/>
              </a:rPr>
            </a:br>
            <a:r>
              <a:rPr lang="ru-RU" sz="3100" b="1" dirty="0" smtClean="0">
                <a:solidFill>
                  <a:srgbClr val="FF0000"/>
                </a:solidFill>
                <a:latin typeface="Times New Roman" pitchFamily="18" charset="0"/>
                <a:cs typeface="Times New Roman" pitchFamily="18" charset="0"/>
              </a:rPr>
              <a:t>Математический проект</a:t>
            </a:r>
            <a:r>
              <a:rPr lang="ru-RU" sz="2000" b="1" dirty="0" smtClean="0">
                <a:solidFill>
                  <a:srgbClr val="FF0000"/>
                </a:solidFill>
                <a:latin typeface="Times New Roman" pitchFamily="18" charset="0"/>
                <a:cs typeface="Times New Roman" pitchFamily="18" charset="0"/>
              </a:rPr>
              <a:t/>
            </a:r>
            <a:br>
              <a:rPr lang="ru-RU" sz="2000"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«Уроки Зайки - </a:t>
            </a:r>
            <a:r>
              <a:rPr lang="ru-RU" b="1" dirty="0" err="1" smtClean="0">
                <a:solidFill>
                  <a:srgbClr val="FF0000"/>
                </a:solidFill>
                <a:latin typeface="Times New Roman" pitchFamily="18" charset="0"/>
                <a:cs typeface="Times New Roman" pitchFamily="18" charset="0"/>
              </a:rPr>
              <a:t>Любознайки</a:t>
            </a:r>
            <a:r>
              <a:rPr lang="ru-RU" b="1" dirty="0" smtClean="0">
                <a:solidFill>
                  <a:srgbClr val="FF0000"/>
                </a:solidFill>
                <a:latin typeface="Times New Roman" pitchFamily="18" charset="0"/>
                <a:cs typeface="Times New Roman" pitchFamily="18" charset="0"/>
              </a:rPr>
              <a:t>»</a:t>
            </a: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r>
              <a:rPr lang="ru-RU" sz="1800" b="1" dirty="0" smtClean="0">
                <a:solidFill>
                  <a:srgbClr val="FF0000"/>
                </a:solidFill>
                <a:latin typeface="Times New Roman" pitchFamily="18" charset="0"/>
                <a:cs typeface="Times New Roman" pitchFamily="18" charset="0"/>
              </a:rPr>
              <a:t>                                                    </a:t>
            </a:r>
            <a:r>
              <a:rPr lang="ru-RU" sz="1800" b="1" dirty="0" smtClean="0">
                <a:solidFill>
                  <a:srgbClr val="0070C0"/>
                </a:solidFill>
                <a:latin typeface="Times New Roman" pitchFamily="18" charset="0"/>
                <a:cs typeface="Times New Roman" pitchFamily="18" charset="0"/>
              </a:rPr>
              <a:t>                                             Выполнила: старший воспитатель          </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Железко Лариса Александровна</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с. Родино                                                                              </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2020-2021г.</a:t>
            </a:r>
            <a:br>
              <a:rPr lang="ru-RU" sz="1800" b="1" dirty="0" smtClean="0">
                <a:solidFill>
                  <a:srgbClr val="0070C0"/>
                </a:solidFill>
                <a:latin typeface="Times New Roman" pitchFamily="18" charset="0"/>
                <a:cs typeface="Times New Roman" pitchFamily="18" charset="0"/>
              </a:rPr>
            </a:br>
            <a:r>
              <a:rPr lang="ru-RU" sz="3600" b="1" dirty="0" smtClean="0">
                <a:solidFill>
                  <a:srgbClr val="0070C0"/>
                </a:solidFill>
                <a:latin typeface="Arial Black" pitchFamily="34" charset="0"/>
              </a:rPr>
              <a:t/>
            </a:r>
            <a:br>
              <a:rPr lang="ru-RU" sz="3600" b="1" dirty="0" smtClean="0">
                <a:solidFill>
                  <a:srgbClr val="0070C0"/>
                </a:solidFill>
                <a:latin typeface="Arial Black" pitchFamily="34" charset="0"/>
              </a:rPr>
            </a:br>
            <a:r>
              <a:rPr lang="ru-RU" sz="3600" b="1" dirty="0" smtClean="0">
                <a:solidFill>
                  <a:srgbClr val="FF0000"/>
                </a:solidFill>
                <a:latin typeface="Times New Roman" pitchFamily="18" charset="0"/>
                <a:cs typeface="Times New Roman" pitchFamily="18" charset="0"/>
              </a:rPr>
              <a:t/>
            </a:r>
            <a:br>
              <a:rPr lang="ru-RU" sz="3600" b="1" dirty="0" smtClean="0">
                <a:solidFill>
                  <a:srgbClr val="FF0000"/>
                </a:solidFill>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pic>
        <p:nvPicPr>
          <p:cNvPr id="1026" name="Picture 2" descr="C:\Users\ADM\Pictures\математика\66530214.1l5jmazdyf.W665.png"/>
          <p:cNvPicPr>
            <a:picLocks noChangeAspect="1" noChangeArrowheads="1"/>
          </p:cNvPicPr>
          <p:nvPr/>
        </p:nvPicPr>
        <p:blipFill>
          <a:blip r:embed="rId3" cstate="email">
            <a:extLst>
              <a:ext uri="{28A0092B-C50C-407E-A947-70E740481C1C}">
                <a14:useLocalDpi xmlns:a14="http://schemas.microsoft.com/office/drawing/2010/main"/>
              </a:ext>
            </a:extLst>
          </a:blip>
          <a:srcRect l="3662" r="4800"/>
          <a:stretch>
            <a:fillRect/>
          </a:stretch>
        </p:blipFill>
        <p:spPr bwMode="auto">
          <a:xfrm>
            <a:off x="714348" y="2643182"/>
            <a:ext cx="2855618" cy="3744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285728"/>
            <a:ext cx="8229600" cy="642942"/>
          </a:xfrm>
        </p:spPr>
        <p:txBody>
          <a:bodyPr>
            <a:noAutofit/>
          </a:bodyPr>
          <a:lstStyle/>
          <a:p>
            <a:r>
              <a:rPr lang="ru-RU" sz="3200" b="1" u="sng" dirty="0" smtClean="0">
                <a:solidFill>
                  <a:srgbClr val="FF0000"/>
                </a:solidFill>
                <a:latin typeface="Cambria Math" pitchFamily="18" charset="0"/>
                <a:ea typeface="Cambria Math" pitchFamily="18" charset="0"/>
              </a:rPr>
              <a:t>Подвижные игры</a:t>
            </a:r>
            <a:endParaRPr lang="ru-RU" sz="3200" b="1" u="sng" dirty="0">
              <a:solidFill>
                <a:srgbClr val="FF0000"/>
              </a:solidFill>
              <a:latin typeface="Cambria Math" pitchFamily="18" charset="0"/>
              <a:ea typeface="Cambria Math" pitchFamily="18" charset="0"/>
            </a:endParaRPr>
          </a:p>
        </p:txBody>
      </p:sp>
      <p:pic>
        <p:nvPicPr>
          <p:cNvPr id="4098" name="Picture 2" descr="C:\Users\ADM\Pictures\Конкурс Бийск 2021\P_20210528_154249_00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034" y="857232"/>
            <a:ext cx="4320000" cy="2676984"/>
          </a:xfrm>
          <a:prstGeom prst="rect">
            <a:avLst/>
          </a:prstGeom>
          <a:ln>
            <a:noFill/>
          </a:ln>
          <a:effectLst>
            <a:softEdge rad="112500"/>
          </a:effectLst>
        </p:spPr>
      </p:pic>
      <p:pic>
        <p:nvPicPr>
          <p:cNvPr id="4099" name="Picture 3" descr="C:\Users\ADM\Pictures\Конкурс Бийск 2021\P_20210528_15282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29058" y="3643314"/>
            <a:ext cx="4824000" cy="2745968"/>
          </a:xfrm>
          <a:prstGeom prst="rect">
            <a:avLst/>
          </a:prstGeom>
          <a:ln>
            <a:noFill/>
          </a:ln>
          <a:effectLst>
            <a:softEdge rad="112500"/>
          </a:effectLst>
        </p:spPr>
      </p:pic>
      <p:pic>
        <p:nvPicPr>
          <p:cNvPr id="4100" name="Picture 4" descr="C:\Users\ADM\Pictures\Конкурс Бийск 2021\P_20210528_15344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1472" y="3500438"/>
            <a:ext cx="3240000" cy="2914851"/>
          </a:xfrm>
          <a:prstGeom prst="rect">
            <a:avLst/>
          </a:prstGeom>
          <a:ln>
            <a:noFill/>
          </a:ln>
          <a:effectLst>
            <a:softEdge rad="112500"/>
          </a:effectLst>
        </p:spPr>
      </p:pic>
      <p:pic>
        <p:nvPicPr>
          <p:cNvPr id="4101" name="Picture 5" descr="C:\Users\ADM\Pictures\Конкурс Бийск 2021\P_20210528_153507.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072066" y="785794"/>
            <a:ext cx="3528000" cy="28287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71480"/>
            <a:ext cx="8229600" cy="571504"/>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Игры  с песком</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pic>
        <p:nvPicPr>
          <p:cNvPr id="5122" name="Picture 2" descr="C:\Users\ADM\Pictures\Конкурс Бийск 2021\P_20210210_17252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19311" y="480699"/>
            <a:ext cx="3124817" cy="2592000"/>
          </a:xfrm>
          <a:prstGeom prst="rect">
            <a:avLst/>
          </a:prstGeom>
          <a:ln>
            <a:noFill/>
          </a:ln>
          <a:effectLst>
            <a:outerShdw blurRad="292100" dist="139700" dir="2700000" algn="tl" rotWithShape="0">
              <a:srgbClr val="333333">
                <a:alpha val="65000"/>
              </a:srgbClr>
            </a:outerShdw>
          </a:effectLst>
        </p:spPr>
      </p:pic>
      <p:pic>
        <p:nvPicPr>
          <p:cNvPr id="5123" name="Picture 3" descr="C:\Users\ADM\Pictures\Конкурс Бийск 2021\P_20210210_17302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98096" y="3741378"/>
            <a:ext cx="3312000" cy="2544368"/>
          </a:xfrm>
          <a:prstGeom prst="rect">
            <a:avLst/>
          </a:prstGeom>
          <a:ln>
            <a:noFill/>
          </a:ln>
          <a:effectLst>
            <a:outerShdw blurRad="292100" dist="139700" dir="2700000" algn="tl" rotWithShape="0">
              <a:srgbClr val="333333">
                <a:alpha val="65000"/>
              </a:srgbClr>
            </a:outerShdw>
          </a:effectLst>
        </p:spPr>
      </p:pic>
      <p:pic>
        <p:nvPicPr>
          <p:cNvPr id="5124" name="Picture 4" descr="C:\Users\ADM\Pictures\Конкурс Бийск 2021\P_20210526_15383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72198" y="285728"/>
            <a:ext cx="2714644" cy="2835000"/>
          </a:xfrm>
          <a:prstGeom prst="rect">
            <a:avLst/>
          </a:prstGeom>
          <a:ln>
            <a:noFill/>
          </a:ln>
          <a:effectLst>
            <a:outerShdw blurRad="292100" dist="139700" dir="2700000" algn="tl" rotWithShape="0">
              <a:srgbClr val="333333">
                <a:alpha val="65000"/>
              </a:srgbClr>
            </a:outerShdw>
          </a:effectLst>
        </p:spPr>
      </p:pic>
      <p:pic>
        <p:nvPicPr>
          <p:cNvPr id="5125" name="Picture 5" descr="C:\Users\ADM\Pictures\Конкурс Бийск 2021\P_20210526_15385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57554" y="857232"/>
            <a:ext cx="2143140" cy="2632500"/>
          </a:xfrm>
          <a:prstGeom prst="rect">
            <a:avLst/>
          </a:prstGeom>
          <a:noFill/>
        </p:spPr>
      </p:pic>
      <p:pic>
        <p:nvPicPr>
          <p:cNvPr id="5126" name="Picture 6" descr="C:\Users\ADM\Pictures\Конкурс Бийск 2021\P_20210526_154306.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214810" y="3571876"/>
            <a:ext cx="4680000" cy="308251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Сюжетно-ролевые игры</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pic>
        <p:nvPicPr>
          <p:cNvPr id="6146" name="Picture 2" descr="C:\Users\ADM\Pictures\Конкурс Бийск 2021\P_20191111_17385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857232"/>
            <a:ext cx="4248000" cy="3371617"/>
          </a:xfrm>
          <a:prstGeom prst="rect">
            <a:avLst/>
          </a:prstGeom>
          <a:ln>
            <a:noFill/>
          </a:ln>
          <a:effectLst>
            <a:softEdge rad="112500"/>
          </a:effectLst>
        </p:spPr>
      </p:pic>
      <p:pic>
        <p:nvPicPr>
          <p:cNvPr id="6147" name="Picture 3" descr="C:\Users\ADM\Pictures\Конкурс Бийск 2021\P_20191206_170504_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86248" y="3143248"/>
            <a:ext cx="4752000" cy="3308455"/>
          </a:xfrm>
          <a:prstGeom prst="rect">
            <a:avLst/>
          </a:prstGeom>
          <a:ln>
            <a:noFill/>
          </a:ln>
          <a:effectLst>
            <a:softEdge rad="112500"/>
          </a:effectLst>
        </p:spPr>
      </p:pic>
      <p:sp>
        <p:nvSpPr>
          <p:cNvPr id="8" name="Прямоугольник 7"/>
          <p:cNvSpPr/>
          <p:nvPr/>
        </p:nvSpPr>
        <p:spPr>
          <a:xfrm>
            <a:off x="357158" y="4429132"/>
            <a:ext cx="3714776" cy="11287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Накрываем на стол</a:t>
            </a:r>
          </a:p>
          <a:p>
            <a:pPr algn="ctr"/>
            <a:r>
              <a:rPr lang="ru-RU" b="1" dirty="0" smtClean="0">
                <a:solidFill>
                  <a:srgbClr val="FFFF00"/>
                </a:solidFill>
                <a:latin typeface="Times New Roman" pitchFamily="18" charset="0"/>
                <a:cs typeface="Times New Roman" pitchFamily="18" charset="0"/>
              </a:rPr>
              <a:t>Закрепляем  количество, форму и величину</a:t>
            </a:r>
            <a:endParaRPr lang="ru-RU" b="1" dirty="0">
              <a:solidFill>
                <a:srgbClr val="FFFF00"/>
              </a:solidFill>
              <a:latin typeface="Times New Roman" pitchFamily="18" charset="0"/>
              <a:cs typeface="Times New Roman" pitchFamily="18" charset="0"/>
            </a:endParaRPr>
          </a:p>
        </p:txBody>
      </p:sp>
      <p:sp>
        <p:nvSpPr>
          <p:cNvPr id="9" name="Прямоугольник 8"/>
          <p:cNvSpPr/>
          <p:nvPr/>
        </p:nvSpPr>
        <p:spPr>
          <a:xfrm>
            <a:off x="4786314" y="2000240"/>
            <a:ext cx="3929090"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Вызываем ветврача</a:t>
            </a:r>
          </a:p>
          <a:p>
            <a:pPr algn="ctr"/>
            <a:r>
              <a:rPr lang="ru-RU" b="1" dirty="0" smtClean="0">
                <a:solidFill>
                  <a:srgbClr val="FFFF00"/>
                </a:solidFill>
                <a:latin typeface="Times New Roman" pitchFamily="18" charset="0"/>
                <a:cs typeface="Times New Roman" pitchFamily="18" charset="0"/>
              </a:rPr>
              <a:t>Закрепляем количество, величину,   ориентировку во времени</a:t>
            </a:r>
            <a:endParaRPr lang="ru-RU"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71480"/>
            <a:ext cx="8229600" cy="428628"/>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Прогулки</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pic>
        <p:nvPicPr>
          <p:cNvPr id="7170" name="Picture 2" descr="C:\Users\ADM\Pictures\Конкурс Бийск 2021\P_20200821_11085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398294" y="1041180"/>
            <a:ext cx="3857652" cy="2632500"/>
          </a:xfrm>
          <a:prstGeom prst="roundRect">
            <a:avLst/>
          </a:prstGeom>
          <a:noFill/>
        </p:spPr>
      </p:pic>
      <p:sp>
        <p:nvSpPr>
          <p:cNvPr id="10" name="Прямоугольник 9"/>
          <p:cNvSpPr/>
          <p:nvPr/>
        </p:nvSpPr>
        <p:spPr>
          <a:xfrm>
            <a:off x="214282" y="4429132"/>
            <a:ext cx="2643206" cy="1071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2060"/>
                </a:solidFill>
                <a:latin typeface="Times New Roman" pitchFamily="18" charset="0"/>
                <a:cs typeface="Times New Roman" pitchFamily="18" charset="0"/>
              </a:rPr>
              <a:t>Наблюдение за зеленым жучком</a:t>
            </a:r>
          </a:p>
          <a:p>
            <a:pPr algn="ctr"/>
            <a:r>
              <a:rPr lang="ru-RU" b="1" dirty="0" smtClean="0">
                <a:solidFill>
                  <a:srgbClr val="002060"/>
                </a:solidFill>
                <a:latin typeface="Times New Roman" pitchFamily="18" charset="0"/>
                <a:cs typeface="Times New Roman" pitchFamily="18" charset="0"/>
              </a:rPr>
              <a:t>Закрепляем цвет, величину</a:t>
            </a:r>
            <a:endParaRPr lang="ru-RU" b="1" dirty="0">
              <a:solidFill>
                <a:srgbClr val="002060"/>
              </a:solidFill>
              <a:latin typeface="Times New Roman" pitchFamily="18" charset="0"/>
              <a:cs typeface="Times New Roman" pitchFamily="18" charset="0"/>
            </a:endParaRPr>
          </a:p>
        </p:txBody>
      </p:sp>
      <p:pic>
        <p:nvPicPr>
          <p:cNvPr id="7174" name="Picture 6" descr="C:\Users\ADM\Pictures\Конкурс Бийск 2021\P_20191003_17093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5682707" y="746657"/>
            <a:ext cx="3636000" cy="2999894"/>
          </a:xfrm>
          <a:prstGeom prst="rect">
            <a:avLst/>
          </a:prstGeom>
          <a:ln>
            <a:noFill/>
          </a:ln>
          <a:effectLst>
            <a:softEdge rad="112500"/>
          </a:effectLst>
        </p:spPr>
      </p:pic>
      <p:sp>
        <p:nvSpPr>
          <p:cNvPr id="15" name="Прямоугольник 14"/>
          <p:cNvSpPr/>
          <p:nvPr/>
        </p:nvSpPr>
        <p:spPr>
          <a:xfrm>
            <a:off x="6143636" y="4143380"/>
            <a:ext cx="2786082"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2060"/>
                </a:solidFill>
                <a:latin typeface="Times New Roman" pitchFamily="18" charset="0"/>
                <a:cs typeface="Times New Roman" pitchFamily="18" charset="0"/>
              </a:rPr>
              <a:t>Собрали камешки </a:t>
            </a:r>
          </a:p>
          <a:p>
            <a:pPr algn="ctr"/>
            <a:r>
              <a:rPr lang="ru-RU" b="1" dirty="0" smtClean="0">
                <a:solidFill>
                  <a:srgbClr val="002060"/>
                </a:solidFill>
                <a:latin typeface="Times New Roman" pitchFamily="18" charset="0"/>
                <a:cs typeface="Times New Roman" pitchFamily="18" charset="0"/>
              </a:rPr>
              <a:t>Закрепляем количество, величину</a:t>
            </a:r>
            <a:endParaRPr lang="ru-RU" b="1" dirty="0">
              <a:solidFill>
                <a:srgbClr val="002060"/>
              </a:solidFill>
              <a:latin typeface="Times New Roman" pitchFamily="18" charset="0"/>
              <a:cs typeface="Times New Roman" pitchFamily="18" charset="0"/>
            </a:endParaRPr>
          </a:p>
        </p:txBody>
      </p:sp>
      <p:pic>
        <p:nvPicPr>
          <p:cNvPr id="7176" name="Picture 8" descr="C:\Users\ADM\Pictures\Конкурс Бийск 2021\P_20191023_10372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7488" y="714356"/>
            <a:ext cx="3168000" cy="2485379"/>
          </a:xfrm>
          <a:prstGeom prst="rect">
            <a:avLst/>
          </a:prstGeom>
          <a:ln>
            <a:noFill/>
          </a:ln>
          <a:effectLst>
            <a:softEdge rad="112500"/>
          </a:effectLst>
        </p:spPr>
      </p:pic>
      <p:pic>
        <p:nvPicPr>
          <p:cNvPr id="7177" name="Picture 9" descr="C:\Users\ADM\Pictures\Конкурс Бийск 2021\P_20191220_11013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928926" y="4357694"/>
            <a:ext cx="3071834" cy="2287124"/>
          </a:xfrm>
          <a:prstGeom prst="rect">
            <a:avLst/>
          </a:prstGeom>
          <a:noFill/>
        </p:spPr>
      </p:pic>
      <p:sp>
        <p:nvSpPr>
          <p:cNvPr id="18" name="Прямоугольник 17"/>
          <p:cNvSpPr/>
          <p:nvPr/>
        </p:nvSpPr>
        <p:spPr>
          <a:xfrm>
            <a:off x="3000364" y="3286124"/>
            <a:ext cx="3000396"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Times New Roman" pitchFamily="18" charset="0"/>
                <a:cs typeface="Times New Roman" pitchFamily="18" charset="0"/>
              </a:rPr>
              <a:t>На какую фигура похожа льдинка? Снежная крепость высокая или низкая?</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Экскурсия на огород</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pic>
        <p:nvPicPr>
          <p:cNvPr id="8194" name="Picture 2" descr="C:\Users\ADM\Pictures\Конкурс Бийск 2021\P_20200831_10410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559435" y="1559511"/>
            <a:ext cx="4179934" cy="2632500"/>
          </a:xfrm>
          <a:prstGeom prst="rect">
            <a:avLst/>
          </a:prstGeom>
          <a:ln>
            <a:noFill/>
          </a:ln>
          <a:effectLst>
            <a:softEdge rad="112500"/>
          </a:effectLst>
        </p:spPr>
      </p:pic>
      <p:sp>
        <p:nvSpPr>
          <p:cNvPr id="7" name="Прямоугольник 6"/>
          <p:cNvSpPr/>
          <p:nvPr/>
        </p:nvSpPr>
        <p:spPr>
          <a:xfrm>
            <a:off x="285720" y="5143512"/>
            <a:ext cx="2500330"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2060"/>
                </a:solidFill>
                <a:latin typeface="Times New Roman" pitchFamily="18" charset="0"/>
                <a:cs typeface="Times New Roman" pitchFamily="18" charset="0"/>
              </a:rPr>
              <a:t>Высокая выросла кукуруза!</a:t>
            </a:r>
            <a:endParaRPr lang="ru-RU" b="1" dirty="0">
              <a:solidFill>
                <a:srgbClr val="002060"/>
              </a:solidFill>
              <a:latin typeface="Times New Roman" pitchFamily="18" charset="0"/>
              <a:cs typeface="Times New Roman" pitchFamily="18" charset="0"/>
            </a:endParaRPr>
          </a:p>
        </p:txBody>
      </p:sp>
      <p:pic>
        <p:nvPicPr>
          <p:cNvPr id="8195" name="Picture 3" descr="C:\Users\ADM\Pictures\Конкурс Бийск 2021\P_20200831_10391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86512" y="785794"/>
            <a:ext cx="2632500" cy="4214842"/>
          </a:xfrm>
          <a:prstGeom prst="rect">
            <a:avLst/>
          </a:prstGeom>
          <a:ln>
            <a:noFill/>
          </a:ln>
          <a:effectLst>
            <a:softEdge rad="112500"/>
          </a:effectLst>
        </p:spPr>
      </p:pic>
      <p:sp>
        <p:nvSpPr>
          <p:cNvPr id="9" name="Прямоугольник 8"/>
          <p:cNvSpPr/>
          <p:nvPr/>
        </p:nvSpPr>
        <p:spPr>
          <a:xfrm>
            <a:off x="6429388" y="5072074"/>
            <a:ext cx="2500330" cy="92869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2060"/>
                </a:solidFill>
                <a:latin typeface="Times New Roman" pitchFamily="18" charset="0"/>
                <a:cs typeface="Times New Roman" pitchFamily="18" charset="0"/>
              </a:rPr>
              <a:t>Каким цветом, величиной и формой синьоры-помидоры?</a:t>
            </a:r>
            <a:endParaRPr lang="ru-RU" b="1" dirty="0">
              <a:solidFill>
                <a:srgbClr val="002060"/>
              </a:solidFill>
              <a:latin typeface="Times New Roman" pitchFamily="18" charset="0"/>
              <a:cs typeface="Times New Roman" pitchFamily="18" charset="0"/>
            </a:endParaRPr>
          </a:p>
        </p:txBody>
      </p:sp>
      <p:pic>
        <p:nvPicPr>
          <p:cNvPr id="8197" name="Picture 5" descr="C:\Users\ADM\Pictures\Конкурс Бийск 2021\P_20200831_103758.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57554" y="1428736"/>
            <a:ext cx="2430000" cy="335758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Художественное творчество</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357158" y="4071942"/>
            <a:ext cx="3714776"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«Золотая осень»</a:t>
            </a:r>
          </a:p>
          <a:p>
            <a:pPr algn="ctr"/>
            <a:r>
              <a:rPr lang="ru-RU" b="1" dirty="0" smtClean="0">
                <a:solidFill>
                  <a:srgbClr val="FFFF00"/>
                </a:solidFill>
                <a:latin typeface="Times New Roman" pitchFamily="18" charset="0"/>
                <a:cs typeface="Times New Roman" pitchFamily="18" charset="0"/>
              </a:rPr>
              <a:t>Закрепляем  количество, цвет и величину</a:t>
            </a:r>
            <a:endParaRPr lang="ru-RU" b="1" dirty="0">
              <a:solidFill>
                <a:srgbClr val="FFFF00"/>
              </a:solidFill>
              <a:latin typeface="Times New Roman" pitchFamily="18" charset="0"/>
              <a:cs typeface="Times New Roman" pitchFamily="18" charset="0"/>
            </a:endParaRPr>
          </a:p>
        </p:txBody>
      </p:sp>
      <p:sp>
        <p:nvSpPr>
          <p:cNvPr id="9" name="Прямоугольник 8"/>
          <p:cNvSpPr/>
          <p:nvPr/>
        </p:nvSpPr>
        <p:spPr>
          <a:xfrm>
            <a:off x="4786314" y="1571612"/>
            <a:ext cx="3929090"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«Наряжаем ёлочку»</a:t>
            </a:r>
          </a:p>
          <a:p>
            <a:pPr algn="ctr"/>
            <a:r>
              <a:rPr lang="ru-RU" b="1" dirty="0" smtClean="0">
                <a:solidFill>
                  <a:srgbClr val="FFFF00"/>
                </a:solidFill>
                <a:latin typeface="Times New Roman" pitchFamily="18" charset="0"/>
                <a:cs typeface="Times New Roman" pitchFamily="18" charset="0"/>
              </a:rPr>
              <a:t>Закрепляем количество, величину,   цвет, форму</a:t>
            </a:r>
            <a:endParaRPr lang="ru-RU" b="1" dirty="0">
              <a:solidFill>
                <a:srgbClr val="FFFF00"/>
              </a:solidFill>
              <a:latin typeface="Times New Roman" pitchFamily="18" charset="0"/>
              <a:cs typeface="Times New Roman" pitchFamily="18" charset="0"/>
            </a:endParaRPr>
          </a:p>
        </p:txBody>
      </p:sp>
      <p:pic>
        <p:nvPicPr>
          <p:cNvPr id="9218" name="Picture 2" descr="C:\Users\ADM\Pictures\Конкурс Бийск 2021\P_20191029_16344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720" y="1142984"/>
            <a:ext cx="4214842" cy="2632500"/>
          </a:xfrm>
          <a:prstGeom prst="rect">
            <a:avLst/>
          </a:prstGeom>
          <a:noFill/>
        </p:spPr>
      </p:pic>
      <p:pic>
        <p:nvPicPr>
          <p:cNvPr id="9219" name="Picture 3" descr="C:\Users\ADM\Pictures\Конкурс Бийск 2021\P_20191205_17485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3000372"/>
            <a:ext cx="4357686" cy="26325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428604"/>
            <a:ext cx="8229600" cy="785818"/>
          </a:xfrm>
        </p:spPr>
        <p:txBody>
          <a:bodyPr>
            <a:noAutofit/>
          </a:bodyPr>
          <a:lstStyle/>
          <a:p>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1714480" y="428604"/>
            <a:ext cx="5929354"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Коллективное панно</a:t>
            </a:r>
          </a:p>
          <a:p>
            <a:pPr algn="ctr"/>
            <a:r>
              <a:rPr lang="ru-RU" b="1" dirty="0" smtClean="0">
                <a:solidFill>
                  <a:srgbClr val="FFFF00"/>
                </a:solidFill>
                <a:latin typeface="Times New Roman" pitchFamily="18" charset="0"/>
                <a:cs typeface="Times New Roman" pitchFamily="18" charset="0"/>
              </a:rPr>
              <a:t>«Морские обитатели»</a:t>
            </a:r>
          </a:p>
          <a:p>
            <a:pPr algn="ctr"/>
            <a:r>
              <a:rPr lang="ru-RU" b="1" dirty="0" smtClean="0">
                <a:solidFill>
                  <a:srgbClr val="FFFF00"/>
                </a:solidFill>
                <a:latin typeface="Times New Roman" pitchFamily="18" charset="0"/>
                <a:cs typeface="Times New Roman" pitchFamily="18" charset="0"/>
              </a:rPr>
              <a:t>Закрепляем  количество, цвет, форму и величину</a:t>
            </a:r>
            <a:endParaRPr lang="ru-RU" b="1" dirty="0">
              <a:solidFill>
                <a:srgbClr val="FFFF00"/>
              </a:solidFill>
              <a:latin typeface="Times New Roman" pitchFamily="18" charset="0"/>
              <a:cs typeface="Times New Roman" pitchFamily="18" charset="0"/>
            </a:endParaRPr>
          </a:p>
        </p:txBody>
      </p:sp>
      <p:pic>
        <p:nvPicPr>
          <p:cNvPr id="11266" name="Picture 2" descr="C:\Users\ADM\Pictures\Конкурс Бийск 2021\P_20190805_09374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57752" y="3857628"/>
            <a:ext cx="4140000" cy="27242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67" name="Picture 3" descr="C:\Users\ADM\Documents\панно морские обитатели\SAM_913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2844" y="1500175"/>
            <a:ext cx="4860000" cy="28384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«Говорящие»   стены</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500034" y="4071942"/>
            <a:ext cx="3786214"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«Речные обитатели»</a:t>
            </a:r>
          </a:p>
          <a:p>
            <a:pPr algn="ctr"/>
            <a:r>
              <a:rPr lang="ru-RU" b="1" dirty="0" smtClean="0">
                <a:solidFill>
                  <a:srgbClr val="FFFF00"/>
                </a:solidFill>
                <a:latin typeface="Times New Roman" pitchFamily="18" charset="0"/>
                <a:cs typeface="Times New Roman" pitchFamily="18" charset="0"/>
              </a:rPr>
              <a:t>Закрепляем  количество, цвет и величину</a:t>
            </a:r>
            <a:endParaRPr lang="ru-RU" b="1" dirty="0">
              <a:solidFill>
                <a:srgbClr val="FFFF00"/>
              </a:solidFill>
              <a:latin typeface="Times New Roman" pitchFamily="18" charset="0"/>
              <a:cs typeface="Times New Roman" pitchFamily="18" charset="0"/>
            </a:endParaRPr>
          </a:p>
        </p:txBody>
      </p:sp>
      <p:sp>
        <p:nvSpPr>
          <p:cNvPr id="9" name="Прямоугольник 8"/>
          <p:cNvSpPr/>
          <p:nvPr/>
        </p:nvSpPr>
        <p:spPr>
          <a:xfrm>
            <a:off x="4929190" y="2357430"/>
            <a:ext cx="4000528"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«Морские обитатели»</a:t>
            </a:r>
          </a:p>
          <a:p>
            <a:pPr algn="ctr"/>
            <a:r>
              <a:rPr lang="ru-RU" b="1" dirty="0" smtClean="0">
                <a:solidFill>
                  <a:srgbClr val="FFFF00"/>
                </a:solidFill>
                <a:latin typeface="Times New Roman" pitchFamily="18" charset="0"/>
                <a:cs typeface="Times New Roman" pitchFamily="18" charset="0"/>
              </a:rPr>
              <a:t>Закрепляем количество, величину,   цвет, форму</a:t>
            </a:r>
            <a:endParaRPr lang="ru-RU" b="1" dirty="0">
              <a:solidFill>
                <a:srgbClr val="FFFF00"/>
              </a:solidFill>
              <a:latin typeface="Times New Roman" pitchFamily="18" charset="0"/>
              <a:cs typeface="Times New Roman" pitchFamily="18" charset="0"/>
            </a:endParaRPr>
          </a:p>
        </p:txBody>
      </p:sp>
      <p:pic>
        <p:nvPicPr>
          <p:cNvPr id="12290" name="Picture 2" descr="C:\Users\ADM\Pictures\Конкурс Бийск 2021\P_20210526_15581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928666"/>
            <a:ext cx="4536000" cy="2940500"/>
          </a:xfrm>
          <a:prstGeom prst="rect">
            <a:avLst/>
          </a:prstGeom>
          <a:noFill/>
        </p:spPr>
      </p:pic>
      <p:pic>
        <p:nvPicPr>
          <p:cNvPr id="12291" name="Picture 3" descr="C:\Users\ADM\Pictures\Конкурс Бийск 2021\P_20210526_15564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86314" y="3571876"/>
            <a:ext cx="4212000" cy="286546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357158" y="5429264"/>
            <a:ext cx="8501122"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«Звездное небо»</a:t>
            </a:r>
          </a:p>
          <a:p>
            <a:pPr algn="ctr"/>
            <a:r>
              <a:rPr lang="ru-RU" b="1" dirty="0" smtClean="0">
                <a:solidFill>
                  <a:srgbClr val="FFFF00"/>
                </a:solidFill>
                <a:latin typeface="Times New Roman" pitchFamily="18" charset="0"/>
                <a:cs typeface="Times New Roman" pitchFamily="18" charset="0"/>
              </a:rPr>
              <a:t>С помощью лазерной указки дети показывают самую маленькую, большую планеты, называют их форму, количество, цвет и т.д.</a:t>
            </a:r>
            <a:endParaRPr lang="ru-RU" b="1" dirty="0">
              <a:solidFill>
                <a:srgbClr val="FFFF00"/>
              </a:solidFill>
              <a:latin typeface="Times New Roman" pitchFamily="18" charset="0"/>
              <a:cs typeface="Times New Roman" pitchFamily="18" charset="0"/>
            </a:endParaRPr>
          </a:p>
        </p:txBody>
      </p:sp>
      <p:pic>
        <p:nvPicPr>
          <p:cNvPr id="13314" name="Picture 2" descr="C:\Users\ADM\Pictures\Конкурс Бийск 2021\IMG-20210412-WA0041.jpg"/>
          <p:cNvPicPr>
            <a:picLocks noChangeAspect="1" noChangeArrowheads="1"/>
          </p:cNvPicPr>
          <p:nvPr/>
        </p:nvPicPr>
        <p:blipFill>
          <a:blip r:embed="rId3" cstate="email">
            <a:extLst>
              <a:ext uri="{28A0092B-C50C-407E-A947-70E740481C1C}">
                <a14:useLocalDpi xmlns:a14="http://schemas.microsoft.com/office/drawing/2010/main"/>
              </a:ext>
            </a:extLst>
          </a:blip>
          <a:srcRect r="4749"/>
          <a:stretch>
            <a:fillRect/>
          </a:stretch>
        </p:blipFill>
        <p:spPr bwMode="auto">
          <a:xfrm>
            <a:off x="642910" y="142852"/>
            <a:ext cx="3744000" cy="5240909"/>
          </a:xfrm>
          <a:prstGeom prst="rect">
            <a:avLst/>
          </a:prstGeom>
          <a:noFill/>
        </p:spPr>
      </p:pic>
      <p:pic>
        <p:nvPicPr>
          <p:cNvPr id="13315" name="Picture 3" descr="C:\Users\ADM\Pictures\Конкурс Бийск 2021\IMG-20210412-WA0060.jpg"/>
          <p:cNvPicPr>
            <a:picLocks noChangeAspect="1" noChangeArrowheads="1"/>
          </p:cNvPicPr>
          <p:nvPr/>
        </p:nvPicPr>
        <p:blipFill>
          <a:blip r:embed="rId4" cstate="email">
            <a:extLst>
              <a:ext uri="{28A0092B-C50C-407E-A947-70E740481C1C}">
                <a14:useLocalDpi xmlns:a14="http://schemas.microsoft.com/office/drawing/2010/main"/>
              </a:ext>
            </a:extLst>
          </a:blip>
          <a:srcRect l="1917"/>
          <a:stretch>
            <a:fillRect/>
          </a:stretch>
        </p:blipFill>
        <p:spPr bwMode="auto">
          <a:xfrm>
            <a:off x="4714876" y="142852"/>
            <a:ext cx="3839939" cy="5220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Макеты</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14282" y="4429132"/>
            <a:ext cx="4500594"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FF00"/>
                </a:solidFill>
                <a:latin typeface="Times New Roman" pitchFamily="18" charset="0"/>
                <a:cs typeface="Times New Roman" pitchFamily="18" charset="0"/>
              </a:rPr>
              <a:t>«Что в лесу растёт? Кто в лесу живёт?»</a:t>
            </a:r>
          </a:p>
          <a:p>
            <a:pPr algn="ctr"/>
            <a:r>
              <a:rPr lang="ru-RU" sz="1600" b="1" dirty="0" smtClean="0">
                <a:solidFill>
                  <a:srgbClr val="FFFF00"/>
                </a:solidFill>
                <a:latin typeface="Times New Roman" pitchFamily="18" charset="0"/>
                <a:cs typeface="Times New Roman" pitchFamily="18" charset="0"/>
              </a:rPr>
              <a:t>Закрепляем  количество, ориентировку в пространстве  и величину</a:t>
            </a:r>
            <a:endParaRPr lang="ru-RU" sz="1600" b="1" dirty="0">
              <a:solidFill>
                <a:srgbClr val="FFFF00"/>
              </a:solidFill>
              <a:latin typeface="Times New Roman" pitchFamily="18" charset="0"/>
              <a:cs typeface="Times New Roman" pitchFamily="18" charset="0"/>
            </a:endParaRPr>
          </a:p>
        </p:txBody>
      </p:sp>
      <p:sp>
        <p:nvSpPr>
          <p:cNvPr id="9" name="Прямоугольник 8"/>
          <p:cNvSpPr/>
          <p:nvPr/>
        </p:nvSpPr>
        <p:spPr>
          <a:xfrm>
            <a:off x="4857752" y="4429132"/>
            <a:ext cx="4071966"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FF00"/>
                </a:solidFill>
                <a:latin typeface="Times New Roman" pitchFamily="18" charset="0"/>
                <a:cs typeface="Times New Roman" pitchFamily="18" charset="0"/>
              </a:rPr>
              <a:t>«Путешествие капельки»</a:t>
            </a:r>
          </a:p>
          <a:p>
            <a:pPr algn="ctr"/>
            <a:r>
              <a:rPr lang="ru-RU" sz="1600" b="1" dirty="0" smtClean="0">
                <a:solidFill>
                  <a:srgbClr val="FFFF00"/>
                </a:solidFill>
                <a:latin typeface="Times New Roman" pitchFamily="18" charset="0"/>
                <a:cs typeface="Times New Roman" pitchFamily="18" charset="0"/>
              </a:rPr>
              <a:t>Закрепляем количество, величину,   цвет, форму, ориентировку в пространстве</a:t>
            </a:r>
            <a:endParaRPr lang="ru-RU" sz="1600" b="1" dirty="0">
              <a:solidFill>
                <a:srgbClr val="FFFF00"/>
              </a:solidFill>
              <a:latin typeface="Times New Roman" pitchFamily="18" charset="0"/>
              <a:cs typeface="Times New Roman" pitchFamily="18" charset="0"/>
            </a:endParaRPr>
          </a:p>
        </p:txBody>
      </p:sp>
      <p:pic>
        <p:nvPicPr>
          <p:cNvPr id="14338" name="Picture 2" descr="C:\Users\ADM\Pictures\Конкурс Бийск 2021\P_20210528_16193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1571612"/>
            <a:ext cx="4308630" cy="2700000"/>
          </a:xfrm>
          <a:prstGeom prst="rect">
            <a:avLst/>
          </a:prstGeom>
          <a:noFill/>
        </p:spPr>
      </p:pic>
      <p:pic>
        <p:nvPicPr>
          <p:cNvPr id="14339" name="Picture 3" descr="C:\Users\ADM\Pictures\Конкурс Бийск 2021\P_20210528_16223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43438" y="1571612"/>
            <a:ext cx="4356000" cy="26459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g1 (5).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285720" y="285728"/>
            <a:ext cx="8643998" cy="6000792"/>
          </a:xfrm>
        </p:spPr>
        <p:txBody>
          <a:bodyPr>
            <a:normAutofit fontScale="90000"/>
          </a:bodyPr>
          <a:lstStyle/>
          <a:p>
            <a:pPr algn="just"/>
            <a:r>
              <a:rPr lang="ru-RU" sz="2000" b="1"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«Ведь от того, как заложены элементарные математические представления в значительной мере зависит дальнейший путь математического развития, успешность продвижения ребёнка в этой области знаний».</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                                                                                                                          </a:t>
            </a:r>
            <a:r>
              <a:rPr lang="ru-RU" sz="1800" b="1" dirty="0" err="1" smtClean="0">
                <a:latin typeface="Times New Roman" pitchFamily="18" charset="0"/>
                <a:cs typeface="Times New Roman" pitchFamily="18" charset="0"/>
              </a:rPr>
              <a:t>Л.А.Венгер</a:t>
            </a: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«Кто с детских лет занимается математикой, тот развивает внимание, тренирует свой мозг, свою волю, воспитывает настойчивость и упорство в достижении цели.</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                                                                                                                                    </a:t>
            </a:r>
            <a:r>
              <a:rPr lang="ru-RU" sz="1800" b="1" dirty="0" err="1" smtClean="0">
                <a:latin typeface="Times New Roman" pitchFamily="18" charset="0"/>
                <a:cs typeface="Times New Roman" pitchFamily="18" charset="0"/>
              </a:rPr>
              <a:t>А.И.Маркушевич</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1800" b="1" dirty="0" smtClean="0">
                <a:solidFill>
                  <a:srgbClr val="0070C0"/>
                </a:solidFill>
                <a:latin typeface="Times New Roman" pitchFamily="18" charset="0"/>
                <a:cs typeface="Times New Roman" pitchFamily="18" charset="0"/>
              </a:rPr>
              <a:t>Огромную роль в умственном развитии и сенсорном воспитании детей играет математика. Математическое развитие дошкольников по своему содержанию не должно исчерпываться развитием представлений о числах и простейших геометрических фигурах, обучению счету, сложению и вычитанию. Самым важным является развитие познавательного интереса и математического мышления дошкольников, умения рассуждать, аргументировать, доказывать правильность выполненных действий.</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Именно математика оттачивает ум ребёнка, развивает гибкость мышления, учит логике, формирует память, внимание, воображение, речь, волевые качества. </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Следовательно, совершенно необходимо развить у ребёнка интерес к математике в дошкольном возрасте. Приобщение к этому предмету в игровой и занимательной форме поможет ребёнку в дальнейшем быстрее и легче подготовиться к школьному обучению.</a:t>
            </a:r>
            <a:br>
              <a:rPr lang="ru-RU" sz="1800" b="1" dirty="0" smtClean="0">
                <a:solidFill>
                  <a:srgbClr val="0070C0"/>
                </a:solidFill>
                <a:latin typeface="Times New Roman" pitchFamily="18" charset="0"/>
                <a:cs typeface="Times New Roman" pitchFamily="18" charset="0"/>
              </a:rPr>
            </a:br>
            <a:r>
              <a:rPr lang="ru-RU" sz="2000" b="1" dirty="0" smtClean="0">
                <a:solidFill>
                  <a:schemeClr val="tx2">
                    <a:lumMod val="60000"/>
                    <a:lumOff val="40000"/>
                  </a:schemeClr>
                </a:solidFill>
                <a:latin typeface="Times New Roman" pitchFamily="18" charset="0"/>
                <a:cs typeface="Times New Roman" pitchFamily="18" charset="0"/>
              </a:rPr>
              <a:t/>
            </a:r>
            <a:br>
              <a:rPr lang="ru-RU" sz="2000" b="1" dirty="0" smtClean="0">
                <a:solidFill>
                  <a:schemeClr val="tx2">
                    <a:lumMod val="60000"/>
                    <a:lumOff val="40000"/>
                  </a:schemeClr>
                </a:solidFill>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500042"/>
            <a:ext cx="8229600" cy="714380"/>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Макеты</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14282" y="4429132"/>
            <a:ext cx="8643998"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FF00"/>
                </a:solidFill>
                <a:latin typeface="Times New Roman" pitchFamily="18" charset="0"/>
                <a:cs typeface="Times New Roman" pitchFamily="18" charset="0"/>
              </a:rPr>
              <a:t>«Пустыня»</a:t>
            </a:r>
          </a:p>
          <a:p>
            <a:pPr algn="ctr"/>
            <a:r>
              <a:rPr lang="ru-RU" sz="1600" b="1" dirty="0" smtClean="0">
                <a:solidFill>
                  <a:srgbClr val="FFFF00"/>
                </a:solidFill>
                <a:latin typeface="Times New Roman" pitchFamily="18" charset="0"/>
                <a:cs typeface="Times New Roman" pitchFamily="18" charset="0"/>
              </a:rPr>
              <a:t>Закрепляем  количество, ориентировку в пространстве  и величину</a:t>
            </a:r>
            <a:endParaRPr lang="ru-RU" sz="1600" b="1" dirty="0">
              <a:solidFill>
                <a:srgbClr val="FFFF00"/>
              </a:solidFill>
              <a:latin typeface="Times New Roman" pitchFamily="18" charset="0"/>
              <a:cs typeface="Times New Roman" pitchFamily="18" charset="0"/>
            </a:endParaRPr>
          </a:p>
        </p:txBody>
      </p:sp>
      <p:pic>
        <p:nvPicPr>
          <p:cNvPr id="15362" name="Picture 2" descr="C:\Users\ADM\Pictures\Конкурс Бийск 2021\P_20210528_16251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1500174"/>
            <a:ext cx="4320000" cy="2713303"/>
          </a:xfrm>
          <a:prstGeom prst="rect">
            <a:avLst/>
          </a:prstGeom>
          <a:noFill/>
        </p:spPr>
      </p:pic>
      <p:pic>
        <p:nvPicPr>
          <p:cNvPr id="15363" name="Picture 3" descr="C:\Users\ADM\Pictures\Конкурс Бийск 2021\P_20210528_16253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1500174"/>
            <a:ext cx="4356000" cy="274391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1" y="0"/>
            <a:ext cx="9143999" cy="6858000"/>
          </a:xfrm>
          <a:prstGeom prst="rect">
            <a:avLst/>
          </a:prstGeom>
        </p:spPr>
      </p:pic>
      <p:sp>
        <p:nvSpPr>
          <p:cNvPr id="2" name="Заголовок 1"/>
          <p:cNvSpPr>
            <a:spLocks noGrp="1"/>
          </p:cNvSpPr>
          <p:nvPr>
            <p:ph type="title"/>
          </p:nvPr>
        </p:nvSpPr>
        <p:spPr>
          <a:xfrm>
            <a:off x="457200" y="642918"/>
            <a:ext cx="8229600" cy="285752"/>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Совместные выставки поделок</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500034" y="5286388"/>
            <a:ext cx="428628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FF00"/>
                </a:solidFill>
                <a:latin typeface="Times New Roman" pitchFamily="18" charset="0"/>
                <a:cs typeface="Times New Roman" pitchFamily="18" charset="0"/>
              </a:rPr>
              <a:t>«Осенние фантазии»</a:t>
            </a:r>
          </a:p>
          <a:p>
            <a:pPr algn="ctr"/>
            <a:r>
              <a:rPr lang="ru-RU" sz="1600" b="1" dirty="0" smtClean="0">
                <a:solidFill>
                  <a:srgbClr val="FFFF00"/>
                </a:solidFill>
                <a:latin typeface="Times New Roman" pitchFamily="18" charset="0"/>
                <a:cs typeface="Times New Roman" pitchFamily="18" charset="0"/>
              </a:rPr>
              <a:t>Закрепляем  количество, форму  и величину</a:t>
            </a:r>
            <a:endParaRPr lang="ru-RU" sz="1600" b="1" dirty="0">
              <a:solidFill>
                <a:srgbClr val="FFFF00"/>
              </a:solidFill>
              <a:latin typeface="Times New Roman" pitchFamily="18" charset="0"/>
              <a:cs typeface="Times New Roman" pitchFamily="18" charset="0"/>
            </a:endParaRPr>
          </a:p>
        </p:txBody>
      </p:sp>
      <p:pic>
        <p:nvPicPr>
          <p:cNvPr id="2050" name="Picture 2" descr="C:\Users\ADM\Pictures\Конкурс Бийск 2021\P_20201005_16253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42976" y="1357298"/>
            <a:ext cx="2700000" cy="3810022"/>
          </a:xfrm>
          <a:prstGeom prst="rect">
            <a:avLst/>
          </a:prstGeom>
          <a:ln>
            <a:noFill/>
          </a:ln>
          <a:effectLst>
            <a:outerShdw blurRad="292100" dist="139700" dir="2700000" algn="tl" rotWithShape="0">
              <a:srgbClr val="333333">
                <a:alpha val="65000"/>
              </a:srgbClr>
            </a:outerShdw>
          </a:effectLst>
        </p:spPr>
      </p:pic>
      <p:pic>
        <p:nvPicPr>
          <p:cNvPr id="2052" name="Picture 4" descr="C:\Users\ADM\Pictures\Конкурс Бийск 2021\P_20210415_12212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4959459" y="1755657"/>
            <a:ext cx="3855594" cy="2916000"/>
          </a:xfrm>
          <a:prstGeom prst="rect">
            <a:avLst/>
          </a:prstGeom>
          <a:noFill/>
        </p:spPr>
      </p:pic>
      <p:sp>
        <p:nvSpPr>
          <p:cNvPr id="10" name="Прямоугольник 9"/>
          <p:cNvSpPr/>
          <p:nvPr/>
        </p:nvSpPr>
        <p:spPr>
          <a:xfrm>
            <a:off x="5286380" y="5429264"/>
            <a:ext cx="3429024"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«К полёту готовы? Поехали!»</a:t>
            </a:r>
          </a:p>
          <a:p>
            <a:pPr algn="ctr"/>
            <a:r>
              <a:rPr lang="ru-RU" b="1" dirty="0" smtClean="0">
                <a:solidFill>
                  <a:srgbClr val="FFFF00"/>
                </a:solidFill>
                <a:latin typeface="Times New Roman" pitchFamily="18" charset="0"/>
                <a:cs typeface="Times New Roman" pitchFamily="18" charset="0"/>
              </a:rPr>
              <a:t>Закрепляем объёмные геометрические фигуры</a:t>
            </a:r>
            <a:endParaRPr lang="ru-RU"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img2 (1).jpg"/>
          <p:cNvPicPr>
            <a:picLocks noChangeAspect="1"/>
          </p:cNvPicPr>
          <p:nvPr/>
        </p:nvPicPr>
        <p:blipFill>
          <a:blip r:embed="rId2"/>
          <a:stretch>
            <a:fillRect/>
          </a:stretch>
        </p:blipFill>
        <p:spPr>
          <a:xfrm>
            <a:off x="0" y="0"/>
            <a:ext cx="9144000" cy="6858000"/>
          </a:xfrm>
          <a:prstGeom prst="rect">
            <a:avLst/>
          </a:prstGeom>
        </p:spPr>
      </p:pic>
      <p:sp>
        <p:nvSpPr>
          <p:cNvPr id="3" name="Овал 2"/>
          <p:cNvSpPr/>
          <p:nvPr/>
        </p:nvSpPr>
        <p:spPr>
          <a:xfrm>
            <a:off x="428596" y="1785926"/>
            <a:ext cx="2500330" cy="1071570"/>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Центр сюжетно-ролевой игры</a:t>
            </a:r>
            <a:endParaRPr lang="ru-RU" sz="1600" dirty="0">
              <a:solidFill>
                <a:srgbClr val="CC00CC"/>
              </a:solidFill>
              <a:latin typeface="Impact" pitchFamily="34" charset="0"/>
            </a:endParaRPr>
          </a:p>
        </p:txBody>
      </p:sp>
      <p:sp>
        <p:nvSpPr>
          <p:cNvPr id="5" name="Овал 4"/>
          <p:cNvSpPr/>
          <p:nvPr/>
        </p:nvSpPr>
        <p:spPr>
          <a:xfrm>
            <a:off x="3286116" y="1714488"/>
            <a:ext cx="2500330" cy="1071570"/>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 Центр занимательной </a:t>
            </a:r>
          </a:p>
          <a:p>
            <a:pPr algn="ctr"/>
            <a:r>
              <a:rPr lang="ru-RU" sz="1600" dirty="0" smtClean="0">
                <a:solidFill>
                  <a:srgbClr val="CC00CC"/>
                </a:solidFill>
                <a:latin typeface="Impact" pitchFamily="34" charset="0"/>
              </a:rPr>
              <a:t>математики</a:t>
            </a:r>
            <a:endParaRPr lang="ru-RU" sz="1600" dirty="0">
              <a:solidFill>
                <a:srgbClr val="CC00CC"/>
              </a:solidFill>
              <a:latin typeface="Impact" pitchFamily="34" charset="0"/>
            </a:endParaRPr>
          </a:p>
        </p:txBody>
      </p:sp>
      <p:sp>
        <p:nvSpPr>
          <p:cNvPr id="6" name="Овал 5"/>
          <p:cNvSpPr/>
          <p:nvPr/>
        </p:nvSpPr>
        <p:spPr>
          <a:xfrm>
            <a:off x="6143636" y="1785926"/>
            <a:ext cx="2714644" cy="1000132"/>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художественно-эстетический центр « Озорной карандаш»</a:t>
            </a:r>
            <a:endParaRPr lang="ru-RU" sz="1600" dirty="0">
              <a:latin typeface="Impact" pitchFamily="34" charset="0"/>
            </a:endParaRPr>
          </a:p>
        </p:txBody>
      </p:sp>
      <p:sp>
        <p:nvSpPr>
          <p:cNvPr id="7" name="Прямоугольник 6"/>
          <p:cNvSpPr/>
          <p:nvPr/>
        </p:nvSpPr>
        <p:spPr>
          <a:xfrm>
            <a:off x="1571604" y="500042"/>
            <a:ext cx="6929486" cy="785818"/>
          </a:xfrm>
          <a:prstGeom prst="rect">
            <a:avLst/>
          </a:prstGeom>
          <a:solidFill>
            <a:srgbClr val="FFFF00"/>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Развивающая предметно-пространственная среда</a:t>
            </a:r>
          </a:p>
          <a:p>
            <a:pPr algn="ctr"/>
            <a:r>
              <a:rPr lang="ru-RU" sz="2000" b="1" dirty="0" smtClean="0">
                <a:solidFill>
                  <a:srgbClr val="FF0000"/>
                </a:solidFill>
                <a:latin typeface="Times New Roman" pitchFamily="18" charset="0"/>
                <a:cs typeface="Times New Roman" pitchFamily="18" charset="0"/>
              </a:rPr>
              <a:t>как условия реализации познавательного развития</a:t>
            </a:r>
            <a:endParaRPr lang="ru-RU" sz="2000" b="1" dirty="0">
              <a:solidFill>
                <a:srgbClr val="FF0000"/>
              </a:solidFill>
              <a:latin typeface="Times New Roman" pitchFamily="18" charset="0"/>
              <a:cs typeface="Times New Roman" pitchFamily="18" charset="0"/>
            </a:endParaRPr>
          </a:p>
        </p:txBody>
      </p:sp>
      <p:sp>
        <p:nvSpPr>
          <p:cNvPr id="11" name="Овал 10"/>
          <p:cNvSpPr/>
          <p:nvPr/>
        </p:nvSpPr>
        <p:spPr>
          <a:xfrm>
            <a:off x="214282" y="3071810"/>
            <a:ext cx="2786082" cy="1071570"/>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Центр воды и песка</a:t>
            </a:r>
            <a:endParaRPr lang="ru-RU" sz="1600" dirty="0">
              <a:solidFill>
                <a:srgbClr val="CC00CC"/>
              </a:solidFill>
              <a:latin typeface="Impact" pitchFamily="34" charset="0"/>
            </a:endParaRPr>
          </a:p>
        </p:txBody>
      </p:sp>
      <p:sp>
        <p:nvSpPr>
          <p:cNvPr id="12" name="Прямоугольник 11"/>
          <p:cNvSpPr/>
          <p:nvPr/>
        </p:nvSpPr>
        <p:spPr>
          <a:xfrm>
            <a:off x="3357554" y="3214686"/>
            <a:ext cx="2428892" cy="1214446"/>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660066"/>
                </a:solidFill>
                <a:latin typeface="Times New Roman" pitchFamily="18" charset="0"/>
                <a:cs typeface="Times New Roman" pitchFamily="18" charset="0"/>
              </a:rPr>
              <a:t>Познавательное развитие(ФЭМП)</a:t>
            </a:r>
            <a:endParaRPr lang="ru-RU" sz="2000" b="1" dirty="0">
              <a:solidFill>
                <a:srgbClr val="660066"/>
              </a:solidFill>
              <a:latin typeface="Times New Roman" pitchFamily="18" charset="0"/>
              <a:cs typeface="Times New Roman" pitchFamily="18" charset="0"/>
            </a:endParaRPr>
          </a:p>
        </p:txBody>
      </p:sp>
      <p:cxnSp>
        <p:nvCxnSpPr>
          <p:cNvPr id="20" name="Прямая со стрелкой 19"/>
          <p:cNvCxnSpPr/>
          <p:nvPr/>
        </p:nvCxnSpPr>
        <p:spPr>
          <a:xfrm rot="10800000">
            <a:off x="3000364" y="3643314"/>
            <a:ext cx="357190" cy="1588"/>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Овал 20"/>
          <p:cNvSpPr/>
          <p:nvPr/>
        </p:nvSpPr>
        <p:spPr>
          <a:xfrm>
            <a:off x="6572264" y="3143248"/>
            <a:ext cx="2286016" cy="1000132"/>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Центр книги</a:t>
            </a:r>
          </a:p>
          <a:p>
            <a:pPr algn="ctr"/>
            <a:r>
              <a:rPr lang="ru-RU" sz="1600" dirty="0" smtClean="0">
                <a:solidFill>
                  <a:srgbClr val="CC00CC"/>
                </a:solidFill>
                <a:latin typeface="Impact" pitchFamily="34" charset="0"/>
              </a:rPr>
              <a:t> «В книжном царстве»</a:t>
            </a:r>
            <a:endParaRPr lang="ru-RU" sz="1600" dirty="0">
              <a:solidFill>
                <a:srgbClr val="CC00CC"/>
              </a:solidFill>
              <a:latin typeface="Impact" pitchFamily="34" charset="0"/>
            </a:endParaRPr>
          </a:p>
        </p:txBody>
      </p:sp>
      <p:cxnSp>
        <p:nvCxnSpPr>
          <p:cNvPr id="27" name="Прямая со стрелкой 26"/>
          <p:cNvCxnSpPr>
            <a:stCxn id="12" idx="3"/>
            <a:endCxn id="21" idx="2"/>
          </p:cNvCxnSpPr>
          <p:nvPr/>
        </p:nvCxnSpPr>
        <p:spPr>
          <a:xfrm flipV="1">
            <a:off x="5786446" y="3643314"/>
            <a:ext cx="785818" cy="17859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Овал 29"/>
          <p:cNvSpPr/>
          <p:nvPr/>
        </p:nvSpPr>
        <p:spPr>
          <a:xfrm>
            <a:off x="285720" y="4429132"/>
            <a:ext cx="2571768" cy="1000132"/>
          </a:xfrm>
          <a:prstGeom prst="ellipse">
            <a:avLst/>
          </a:prstGeom>
          <a:solidFill>
            <a:schemeClr val="accent2">
              <a:lumMod val="20000"/>
              <a:lumOff val="80000"/>
            </a:schemeClr>
          </a:solidFill>
          <a:ln>
            <a:solidFill>
              <a:schemeClr val="accent2">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dirty="0" smtClean="0">
                <a:solidFill>
                  <a:srgbClr val="CC00CC"/>
                </a:solidFill>
                <a:latin typeface="Impact" pitchFamily="34" charset="0"/>
              </a:rPr>
              <a:t>Центр конструирования</a:t>
            </a:r>
            <a:endParaRPr lang="ru-RU" sz="1600" dirty="0">
              <a:solidFill>
                <a:srgbClr val="CC00CC"/>
              </a:solidFill>
              <a:latin typeface="Impact" pitchFamily="34" charset="0"/>
            </a:endParaRPr>
          </a:p>
        </p:txBody>
      </p:sp>
      <p:sp>
        <p:nvSpPr>
          <p:cNvPr id="33" name="Овал 32"/>
          <p:cNvSpPr/>
          <p:nvPr/>
        </p:nvSpPr>
        <p:spPr>
          <a:xfrm>
            <a:off x="3286116" y="4786322"/>
            <a:ext cx="2500330" cy="1071570"/>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Центр </a:t>
            </a:r>
            <a:r>
              <a:rPr lang="ru-RU" sz="1600" dirty="0" err="1" smtClean="0">
                <a:solidFill>
                  <a:srgbClr val="CC00CC"/>
                </a:solidFill>
                <a:latin typeface="Impact" pitchFamily="34" charset="0"/>
              </a:rPr>
              <a:t>сенсорики</a:t>
            </a:r>
            <a:endParaRPr lang="ru-RU" sz="1600" dirty="0">
              <a:solidFill>
                <a:srgbClr val="CC00CC"/>
              </a:solidFill>
              <a:latin typeface="Impact" pitchFamily="34" charset="0"/>
            </a:endParaRPr>
          </a:p>
        </p:txBody>
      </p:sp>
      <p:sp>
        <p:nvSpPr>
          <p:cNvPr id="34" name="Овал 33"/>
          <p:cNvSpPr/>
          <p:nvPr/>
        </p:nvSpPr>
        <p:spPr>
          <a:xfrm>
            <a:off x="6429388" y="4500570"/>
            <a:ext cx="2357454" cy="1000132"/>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CC00CC"/>
                </a:solidFill>
                <a:latin typeface="Impact" pitchFamily="34" charset="0"/>
              </a:rPr>
              <a:t>Спортивный центр</a:t>
            </a:r>
            <a:endParaRPr lang="ru-RU" sz="1600" dirty="0">
              <a:solidFill>
                <a:srgbClr val="CC00CC"/>
              </a:solidFill>
              <a:latin typeface="Impact" pitchFamily="34" charset="0"/>
            </a:endParaRPr>
          </a:p>
        </p:txBody>
      </p:sp>
      <p:cxnSp>
        <p:nvCxnSpPr>
          <p:cNvPr id="47" name="Прямая со стрелкой 46"/>
          <p:cNvCxnSpPr>
            <a:stCxn id="5" idx="4"/>
            <a:endCxn id="12" idx="0"/>
          </p:cNvCxnSpPr>
          <p:nvPr/>
        </p:nvCxnSpPr>
        <p:spPr>
          <a:xfrm rot="16200000" flipH="1">
            <a:off x="4339826" y="2982512"/>
            <a:ext cx="428628" cy="3571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Прямая со стрелкой 50"/>
          <p:cNvCxnSpPr>
            <a:endCxn id="3" idx="5"/>
          </p:cNvCxnSpPr>
          <p:nvPr/>
        </p:nvCxnSpPr>
        <p:spPr>
          <a:xfrm rot="10800000">
            <a:off x="2562762" y="2700568"/>
            <a:ext cx="794793" cy="514118"/>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Прямая со стрелкой 58"/>
          <p:cNvCxnSpPr/>
          <p:nvPr/>
        </p:nvCxnSpPr>
        <p:spPr>
          <a:xfrm rot="5400000" flipH="1" flipV="1">
            <a:off x="5786446" y="2571744"/>
            <a:ext cx="642942" cy="6429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Прямая со стрелкой 60"/>
          <p:cNvCxnSpPr/>
          <p:nvPr/>
        </p:nvCxnSpPr>
        <p:spPr>
          <a:xfrm rot="16200000" flipV="1">
            <a:off x="4339826" y="4589867"/>
            <a:ext cx="357190" cy="3571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Прямая со стрелкой 62"/>
          <p:cNvCxnSpPr/>
          <p:nvPr/>
        </p:nvCxnSpPr>
        <p:spPr>
          <a:xfrm flipV="1">
            <a:off x="2786050" y="4429132"/>
            <a:ext cx="571504" cy="28575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Прямая со стрелкой 64"/>
          <p:cNvCxnSpPr/>
          <p:nvPr/>
        </p:nvCxnSpPr>
        <p:spPr>
          <a:xfrm>
            <a:off x="5786446" y="4429132"/>
            <a:ext cx="785818" cy="357190"/>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2.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285720" y="500042"/>
            <a:ext cx="8572560" cy="714380"/>
          </a:xfrm>
          <a:solidFill>
            <a:srgbClr val="FFFF00"/>
          </a:solidFill>
          <a:ln>
            <a:solidFill>
              <a:srgbClr val="FF0000"/>
            </a:solidFill>
          </a:ln>
        </p:spPr>
        <p:style>
          <a:lnRef idx="2">
            <a:schemeClr val="accent5"/>
          </a:lnRef>
          <a:fillRef idx="1">
            <a:schemeClr val="lt1"/>
          </a:fillRef>
          <a:effectRef idx="0">
            <a:schemeClr val="accent5"/>
          </a:effectRef>
          <a:fontRef idx="minor">
            <a:schemeClr val="dk1"/>
          </a:fontRef>
        </p:style>
        <p:txBody>
          <a:bodyPr>
            <a:noAutofit/>
          </a:bodyPr>
          <a:lstStyle/>
          <a:p>
            <a:r>
              <a:rPr lang="ru-RU" sz="1800" b="1" dirty="0" smtClean="0">
                <a:solidFill>
                  <a:srgbClr val="FF0000"/>
                </a:solidFill>
                <a:latin typeface="Times New Roman" pitchFamily="18" charset="0"/>
                <a:cs typeface="Times New Roman" pitchFamily="18" charset="0"/>
              </a:rPr>
              <a:t/>
            </a:r>
            <a:br>
              <a:rPr lang="ru-RU" sz="1800" b="1" dirty="0" smtClean="0">
                <a:solidFill>
                  <a:srgbClr val="FF0000"/>
                </a:solidFill>
                <a:latin typeface="Times New Roman" pitchFamily="18" charset="0"/>
                <a:cs typeface="Times New Roman" pitchFamily="18" charset="0"/>
              </a:rPr>
            </a:b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Центр занимательной математики</a:t>
            </a:r>
            <a:b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  </a:t>
            </a:r>
            <a:r>
              <a:rPr lang="ru-RU" sz="20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«Уроки Зайки - </a:t>
            </a:r>
            <a:r>
              <a:rPr lang="ru-RU" sz="2000" b="1" dirty="0" err="1"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Любознайки</a:t>
            </a:r>
            <a:r>
              <a:rPr lang="ru-RU" sz="20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a:t>
            </a:r>
            <a:br>
              <a:rPr lang="ru-RU" sz="20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br>
            <a:endParaRPr lang="ru-RU" sz="2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42844" y="1071546"/>
            <a:ext cx="8858312" cy="5286412"/>
          </a:xfrm>
        </p:spPr>
        <p:txBody>
          <a:bodyPr>
            <a:normAutofit/>
          </a:bodyPr>
          <a:lstStyle/>
          <a:p>
            <a:pPr algn="just">
              <a:buNone/>
            </a:pPr>
            <a:r>
              <a:rPr lang="ru-RU" sz="1800" b="1" dirty="0" smtClean="0">
                <a:solidFill>
                  <a:srgbClr val="0070C0"/>
                </a:solidFill>
                <a:latin typeface="Times New Roman" pitchFamily="18" charset="0"/>
                <a:cs typeface="Times New Roman" pitchFamily="18" charset="0"/>
              </a:rPr>
              <a:t>                                                                             </a:t>
            </a:r>
          </a:p>
          <a:p>
            <a:pPr algn="just">
              <a:buNone/>
            </a:pPr>
            <a:endParaRPr lang="ru-RU" sz="1600" b="1" dirty="0" smtClean="0">
              <a:solidFill>
                <a:srgbClr val="0070C0"/>
              </a:solidFill>
              <a:latin typeface="Times New Roman" pitchFamily="18" charset="0"/>
              <a:cs typeface="Times New Roman" pitchFamily="18" charset="0"/>
            </a:endParaRPr>
          </a:p>
          <a:p>
            <a:pPr algn="just">
              <a:buNone/>
            </a:pPr>
            <a:r>
              <a:rPr lang="ru-RU" sz="1600" b="1" dirty="0" smtClean="0">
                <a:solidFill>
                  <a:srgbClr val="0070C0"/>
                </a:solidFill>
                <a:latin typeface="Times New Roman" pitchFamily="18" charset="0"/>
                <a:cs typeface="Times New Roman" pitchFamily="18" charset="0"/>
              </a:rPr>
              <a:t>                                                                                 </a:t>
            </a:r>
            <a:r>
              <a:rPr lang="ru-RU" sz="1800" b="1" dirty="0" smtClean="0">
                <a:solidFill>
                  <a:srgbClr val="0070C0"/>
                </a:solidFill>
                <a:latin typeface="Times New Roman" pitchFamily="18" charset="0"/>
                <a:cs typeface="Times New Roman" pitchFamily="18" charset="0"/>
              </a:rPr>
              <a:t>Одновременное  включение в активную                       </a:t>
            </a:r>
          </a:p>
          <a:p>
            <a:pPr algn="just">
              <a:buNone/>
            </a:pPr>
            <a:r>
              <a:rPr lang="ru-RU" sz="1800" b="1" dirty="0" smtClean="0">
                <a:solidFill>
                  <a:srgbClr val="0070C0"/>
                </a:solidFill>
                <a:latin typeface="Times New Roman" pitchFamily="18" charset="0"/>
                <a:cs typeface="Times New Roman" pitchFamily="18" charset="0"/>
              </a:rPr>
              <a:t>                                                                            познавательно-творческую деятельность </a:t>
            </a:r>
          </a:p>
          <a:p>
            <a:pPr algn="just">
              <a:buNone/>
            </a:pPr>
            <a:r>
              <a:rPr lang="ru-RU" sz="1800" b="1" dirty="0" smtClean="0">
                <a:solidFill>
                  <a:srgbClr val="0070C0"/>
                </a:solidFill>
                <a:latin typeface="Times New Roman" pitchFamily="18" charset="0"/>
                <a:cs typeface="Times New Roman" pitchFamily="18" charset="0"/>
              </a:rPr>
              <a:t>                                                                             всех    детей группы;</a:t>
            </a:r>
          </a:p>
          <a:p>
            <a:pPr algn="just">
              <a:buNone/>
            </a:pPr>
            <a:r>
              <a:rPr lang="ru-RU" sz="1800" b="1" dirty="0" smtClean="0">
                <a:solidFill>
                  <a:srgbClr val="0070C0"/>
                </a:solidFill>
                <a:latin typeface="Times New Roman" pitchFamily="18" charset="0"/>
                <a:cs typeface="Times New Roman" pitchFamily="18" charset="0"/>
              </a:rPr>
              <a:t>                                                                         Активность ребёнка в условиях</a:t>
            </a:r>
          </a:p>
          <a:p>
            <a:pPr algn="just">
              <a:buNone/>
            </a:pPr>
            <a:r>
              <a:rPr lang="ru-RU" sz="1800" b="1" dirty="0" smtClean="0">
                <a:solidFill>
                  <a:srgbClr val="0070C0"/>
                </a:solidFill>
                <a:latin typeface="Times New Roman" pitchFamily="18" charset="0"/>
                <a:cs typeface="Times New Roman" pitchFamily="18" charset="0"/>
              </a:rPr>
              <a:t>                                                                            обогащенной развивающей среды   </a:t>
            </a:r>
          </a:p>
          <a:p>
            <a:pPr algn="just">
              <a:buNone/>
            </a:pPr>
            <a:r>
              <a:rPr lang="ru-RU" sz="1800" b="1" dirty="0" smtClean="0">
                <a:solidFill>
                  <a:srgbClr val="0070C0"/>
                </a:solidFill>
                <a:latin typeface="Times New Roman" pitchFamily="18" charset="0"/>
                <a:cs typeface="Times New Roman" pitchFamily="18" charset="0"/>
              </a:rPr>
              <a:t>                                                                 стимулируется свободой выбора деятельности;</a:t>
            </a:r>
          </a:p>
          <a:p>
            <a:pPr algn="just">
              <a:buNone/>
            </a:pPr>
            <a:r>
              <a:rPr lang="ru-RU" sz="1800" b="1" dirty="0" smtClean="0">
                <a:solidFill>
                  <a:srgbClr val="0070C0"/>
                </a:solidFill>
                <a:latin typeface="Times New Roman" pitchFamily="18" charset="0"/>
                <a:cs typeface="Times New Roman" pitchFamily="18" charset="0"/>
              </a:rPr>
              <a:t>                                                                        </a:t>
            </a:r>
            <a:r>
              <a:rPr lang="en-US" sz="1800" b="1" dirty="0" smtClean="0">
                <a:solidFill>
                  <a:srgbClr val="0070C0"/>
                </a:solidFill>
                <a:latin typeface="Times New Roman" pitchFamily="18" charset="0"/>
                <a:cs typeface="Times New Roman" pitchFamily="18" charset="0"/>
              </a:rPr>
              <a:t> </a:t>
            </a:r>
            <a:r>
              <a:rPr lang="ru-RU" sz="1800" b="1" dirty="0" smtClean="0">
                <a:solidFill>
                  <a:srgbClr val="0070C0"/>
                </a:solidFill>
                <a:latin typeface="Times New Roman" pitchFamily="18" charset="0"/>
                <a:cs typeface="Times New Roman" pitchFamily="18" charset="0"/>
              </a:rPr>
              <a:t>Занимательные по содержанию,                                      </a:t>
            </a:r>
          </a:p>
          <a:p>
            <a:pPr algn="just">
              <a:buNone/>
            </a:pPr>
            <a:r>
              <a:rPr lang="ru-RU" sz="1800" b="1" dirty="0" smtClean="0">
                <a:solidFill>
                  <a:srgbClr val="0070C0"/>
                </a:solidFill>
                <a:latin typeface="Times New Roman" pitchFamily="18" charset="0"/>
                <a:cs typeface="Times New Roman" pitchFamily="18" charset="0"/>
              </a:rPr>
              <a:t>                                                                            направленные на развитие внимания, </a:t>
            </a:r>
          </a:p>
          <a:p>
            <a:pPr algn="just">
              <a:buNone/>
            </a:pPr>
            <a:r>
              <a:rPr lang="ru-RU" sz="1800" b="1" dirty="0" smtClean="0">
                <a:solidFill>
                  <a:srgbClr val="0070C0"/>
                </a:solidFill>
                <a:latin typeface="Times New Roman" pitchFamily="18" charset="0"/>
                <a:cs typeface="Times New Roman" pitchFamily="18" charset="0"/>
              </a:rPr>
              <a:t>                                                                            памяти, воображения, материалы </a:t>
            </a:r>
          </a:p>
          <a:p>
            <a:pPr algn="just">
              <a:buNone/>
            </a:pPr>
            <a:r>
              <a:rPr lang="ru-RU" sz="1800" b="1" dirty="0" smtClean="0">
                <a:solidFill>
                  <a:srgbClr val="0070C0"/>
                </a:solidFill>
                <a:latin typeface="Times New Roman" pitchFamily="18" charset="0"/>
                <a:cs typeface="Times New Roman" pitchFamily="18" charset="0"/>
              </a:rPr>
              <a:t>                                                                            стимулируют проявление детьми</a:t>
            </a:r>
          </a:p>
          <a:p>
            <a:pPr algn="just">
              <a:buNone/>
            </a:pPr>
            <a:r>
              <a:rPr lang="ru-RU" sz="1800" b="1" dirty="0" smtClean="0">
                <a:solidFill>
                  <a:srgbClr val="0070C0"/>
                </a:solidFill>
                <a:latin typeface="Times New Roman" pitchFamily="18" charset="0"/>
                <a:cs typeface="Times New Roman" pitchFamily="18" charset="0"/>
              </a:rPr>
              <a:t>                                                                            познавательного интереса. </a:t>
            </a:r>
            <a:endParaRPr lang="ru-RU" sz="1800" b="1" dirty="0">
              <a:solidFill>
                <a:srgbClr val="0070C0"/>
              </a:solidFill>
              <a:latin typeface="Times New Roman" pitchFamily="18" charset="0"/>
              <a:cs typeface="Times New Roman" pitchFamily="18" charset="0"/>
            </a:endParaRPr>
          </a:p>
        </p:txBody>
      </p:sp>
      <p:pic>
        <p:nvPicPr>
          <p:cNvPr id="8" name="Рисунок 7" descr="P_20200619_10534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14282" y="1285860"/>
            <a:ext cx="3793375" cy="5400000"/>
          </a:xfrm>
          <a:prstGeom prst="rect">
            <a:avLst/>
          </a:prstGeom>
          <a:ln>
            <a:noFill/>
          </a:ln>
          <a:effectLst>
            <a:softEdge rad="112500"/>
          </a:effectLst>
        </p:spPr>
      </p:pic>
      <p:pic>
        <p:nvPicPr>
          <p:cNvPr id="6" name="Рисунок 5" descr="P_20200619_105345.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14282" y="1285860"/>
            <a:ext cx="3793375" cy="5400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g2.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571480"/>
            <a:ext cx="8229600" cy="714380"/>
          </a:xfrm>
          <a:solidFill>
            <a:srgbClr val="FFFF00"/>
          </a:solidFill>
          <a:ln w="28575">
            <a:solidFill>
              <a:srgbClr val="FF0000"/>
            </a:solidFill>
          </a:ln>
        </p:spPr>
        <p:txBody>
          <a:bodyPr>
            <a:normAutofit/>
          </a:bodyPr>
          <a:lstStyle/>
          <a:p>
            <a:r>
              <a:rPr lang="ru-RU" sz="2400" b="1" dirty="0" smtClean="0">
                <a:solidFill>
                  <a:srgbClr val="002060"/>
                </a:solidFill>
                <a:latin typeface="Times New Roman" pitchFamily="18" charset="0"/>
                <a:cs typeface="Times New Roman" pitchFamily="18" charset="0"/>
              </a:rPr>
              <a:t>Мини-центр «Воды и песка»</a:t>
            </a:r>
            <a:endParaRPr lang="ru-RU" sz="2400" b="1" dirty="0">
              <a:solidFill>
                <a:srgbClr val="002060"/>
              </a:solidFill>
              <a:latin typeface="Times New Roman" pitchFamily="18" charset="0"/>
              <a:cs typeface="Times New Roman" pitchFamily="18" charset="0"/>
            </a:endParaRPr>
          </a:p>
        </p:txBody>
      </p:sp>
      <p:pic>
        <p:nvPicPr>
          <p:cNvPr id="1026" name="Picture 2" descr="C:\Users\ADM\Pictures\Конкурс Бийск 2021\P_20210419_083031.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1857356" y="1500174"/>
            <a:ext cx="5286412" cy="3037500"/>
          </a:xfrm>
          <a:prstGeom prst="rect">
            <a:avLst/>
          </a:prstGeom>
          <a:ln>
            <a:noFill/>
          </a:ln>
          <a:effectLst>
            <a:softEdge rad="112500"/>
          </a:effectLst>
        </p:spPr>
      </p:pic>
      <p:sp>
        <p:nvSpPr>
          <p:cNvPr id="6" name="Прямоугольник 5"/>
          <p:cNvSpPr/>
          <p:nvPr/>
        </p:nvSpPr>
        <p:spPr>
          <a:xfrm>
            <a:off x="642910" y="4714884"/>
            <a:ext cx="8143932"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b="1" dirty="0" smtClean="0">
                <a:latin typeface="Times New Roman" pitchFamily="18" charset="0"/>
                <a:cs typeface="Times New Roman" pitchFamily="18" charset="0"/>
              </a:rPr>
              <a:t>Организуя игры с песком и водой, знакомлю детей со свойствами различных предметов и материалов, но и расширяю и закрепляю элементарные представления о форме, величине, цвете предметов, развиваю мелкую моторику рук ребёнка.</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g2.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428604"/>
            <a:ext cx="8229600" cy="428628"/>
          </a:xfrm>
          <a:solidFill>
            <a:srgbClr val="FFFF00"/>
          </a:solidFill>
          <a:ln w="28575">
            <a:solidFill>
              <a:srgbClr val="FF0000"/>
            </a:solidFill>
          </a:ln>
        </p:spPr>
        <p:txBody>
          <a:bodyPr>
            <a:normAutofit fontScale="90000"/>
          </a:bodyPr>
          <a:lstStyle/>
          <a:p>
            <a:r>
              <a:rPr lang="ru-RU" sz="2400" b="1" dirty="0" smtClean="0">
                <a:solidFill>
                  <a:srgbClr val="002060"/>
                </a:solidFill>
                <a:latin typeface="Times New Roman" pitchFamily="18" charset="0"/>
                <a:cs typeface="Times New Roman" pitchFamily="18" charset="0"/>
              </a:rPr>
              <a:t>Центр «</a:t>
            </a:r>
            <a:r>
              <a:rPr lang="ru-RU" sz="2400" b="1" dirty="0" err="1" smtClean="0">
                <a:solidFill>
                  <a:srgbClr val="002060"/>
                </a:solidFill>
                <a:latin typeface="Times New Roman" pitchFamily="18" charset="0"/>
                <a:cs typeface="Times New Roman" pitchFamily="18" charset="0"/>
              </a:rPr>
              <a:t>Сенсорики</a:t>
            </a:r>
            <a:r>
              <a:rPr lang="ru-RU" sz="2400" b="1" dirty="0" smtClean="0">
                <a:solidFill>
                  <a:srgbClr val="002060"/>
                </a:solidFill>
                <a:latin typeface="Times New Roman" pitchFamily="18" charset="0"/>
                <a:cs typeface="Times New Roman" pitchFamily="18" charset="0"/>
              </a:rPr>
              <a:t>»</a:t>
            </a:r>
            <a:endParaRPr lang="ru-RU" sz="2400" b="1" dirty="0">
              <a:solidFill>
                <a:srgbClr val="002060"/>
              </a:solidFill>
              <a:latin typeface="Times New Roman" pitchFamily="18" charset="0"/>
              <a:cs typeface="Times New Roman" pitchFamily="18" charset="0"/>
            </a:endParaRPr>
          </a:p>
        </p:txBody>
      </p:sp>
      <p:pic>
        <p:nvPicPr>
          <p:cNvPr id="3" name="Picture 2" descr="C:\Users\ADM\Pictures\Конкурс Бийск 2021\P_20201016_075349.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3071802" y="1000108"/>
            <a:ext cx="3008075" cy="2844000"/>
          </a:xfrm>
          <a:prstGeom prst="rect">
            <a:avLst/>
          </a:prstGeom>
          <a:noFill/>
        </p:spPr>
      </p:pic>
      <p:pic>
        <p:nvPicPr>
          <p:cNvPr id="1027" name="Picture 3" descr="C:\Users\ADM\Pictures\Конкурс Бийск 2021\P_20201016_08131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5527139" y="3259679"/>
            <a:ext cx="4214841" cy="2553219"/>
          </a:xfrm>
          <a:prstGeom prst="rect">
            <a:avLst/>
          </a:prstGeom>
          <a:noFill/>
        </p:spPr>
      </p:pic>
      <p:pic>
        <p:nvPicPr>
          <p:cNvPr id="1028" name="Picture 4" descr="C:\Users\ADM\Pictures\Конкурс Бийск 2021\P_20200908_08205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720" y="2500306"/>
            <a:ext cx="2628000" cy="4094720"/>
          </a:xfrm>
          <a:prstGeom prst="rect">
            <a:avLst/>
          </a:prstGeom>
          <a:noFill/>
        </p:spPr>
      </p:pic>
      <p:sp>
        <p:nvSpPr>
          <p:cNvPr id="9" name="Прямоугольник 8"/>
          <p:cNvSpPr/>
          <p:nvPr/>
        </p:nvSpPr>
        <p:spPr>
          <a:xfrm>
            <a:off x="357158" y="1571612"/>
            <a:ext cx="250033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«Цветные трубочки»</a:t>
            </a:r>
            <a:endParaRPr lang="ru-RU" b="1" dirty="0">
              <a:solidFill>
                <a:srgbClr val="FFFF00"/>
              </a:solidFill>
              <a:latin typeface="Times New Roman" pitchFamily="18" charset="0"/>
              <a:cs typeface="Times New Roman" pitchFamily="18" charset="0"/>
            </a:endParaRPr>
          </a:p>
        </p:txBody>
      </p:sp>
      <p:sp>
        <p:nvSpPr>
          <p:cNvPr id="10" name="Прямоугольник 9"/>
          <p:cNvSpPr/>
          <p:nvPr/>
        </p:nvSpPr>
        <p:spPr>
          <a:xfrm>
            <a:off x="3214678" y="4000504"/>
            <a:ext cx="278608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Разноцветные башенки</a:t>
            </a:r>
            <a:endParaRPr lang="ru-RU" b="1" dirty="0">
              <a:solidFill>
                <a:srgbClr val="FFFF00"/>
              </a:solidFill>
              <a:latin typeface="Times New Roman" pitchFamily="18" charset="0"/>
              <a:cs typeface="Times New Roman" pitchFamily="18" charset="0"/>
            </a:endParaRPr>
          </a:p>
        </p:txBody>
      </p:sp>
      <p:sp>
        <p:nvSpPr>
          <p:cNvPr id="11" name="Прямоугольник 10"/>
          <p:cNvSpPr/>
          <p:nvPr/>
        </p:nvSpPr>
        <p:spPr>
          <a:xfrm>
            <a:off x="6215074" y="1500174"/>
            <a:ext cx="264320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Разноцветные длинные и короткие дорожки</a:t>
            </a:r>
            <a:endParaRPr lang="ru-RU"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g1 (5).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928662" y="274638"/>
            <a:ext cx="7500990" cy="1011222"/>
          </a:xfrm>
        </p:spPr>
        <p:txBody>
          <a:bodyPr>
            <a:normAutofit/>
          </a:bodyPr>
          <a:lstStyle/>
          <a:p>
            <a:pPr algn="l"/>
            <a:r>
              <a:rPr lang="ru-RU" dirty="0" smtClean="0"/>
              <a:t>            </a:t>
            </a:r>
            <a:r>
              <a:rPr lang="en-US" sz="3200" b="1" u="sng" dirty="0" smtClean="0">
                <a:solidFill>
                  <a:srgbClr val="FF0000"/>
                </a:solidFill>
                <a:latin typeface="Cambria Math" pitchFamily="18" charset="0"/>
                <a:ea typeface="Cambria Math" pitchFamily="18" charset="0"/>
              </a:rPr>
              <a:t>III </a:t>
            </a:r>
            <a:r>
              <a:rPr lang="ru-RU" sz="3200" b="1" u="sng" dirty="0" smtClean="0">
                <a:solidFill>
                  <a:srgbClr val="FF0000"/>
                </a:solidFill>
                <a:latin typeface="Cambria Math" pitchFamily="18" charset="0"/>
                <a:ea typeface="Cambria Math" pitchFamily="18" charset="0"/>
              </a:rPr>
              <a:t>этап- Заключительный</a:t>
            </a:r>
            <a:endParaRPr lang="ru-RU" sz="3200" b="1" u="sng" dirty="0">
              <a:solidFill>
                <a:srgbClr val="FF0000"/>
              </a:solidFill>
              <a:latin typeface="Cambria Math" pitchFamily="18" charset="0"/>
              <a:ea typeface="Cambria Math" pitchFamily="18" charset="0"/>
            </a:endParaRPr>
          </a:p>
        </p:txBody>
      </p:sp>
      <p:sp>
        <p:nvSpPr>
          <p:cNvPr id="6" name="Содержимое 5"/>
          <p:cNvSpPr>
            <a:spLocks noGrp="1"/>
          </p:cNvSpPr>
          <p:nvPr>
            <p:ph idx="1"/>
          </p:nvPr>
        </p:nvSpPr>
        <p:spPr>
          <a:xfrm>
            <a:off x="457200" y="1285860"/>
            <a:ext cx="8329642" cy="5000660"/>
          </a:xfrm>
        </p:spPr>
        <p:txBody>
          <a:bodyPr>
            <a:normAutofit/>
          </a:bodyPr>
          <a:lstStyle/>
          <a:p>
            <a:pPr algn="just"/>
            <a:r>
              <a:rPr lang="ru-RU" sz="2000" b="1" dirty="0" smtClean="0">
                <a:solidFill>
                  <a:srgbClr val="0070C0"/>
                </a:solidFill>
                <a:latin typeface="Times New Roman" pitchFamily="18" charset="0"/>
                <a:cs typeface="Times New Roman" pitchFamily="18" charset="0"/>
              </a:rPr>
              <a:t>Обобщение результатов работы (обработка и оформление проекта);</a:t>
            </a:r>
          </a:p>
          <a:p>
            <a:pPr algn="just"/>
            <a:r>
              <a:rPr lang="ru-RU" sz="2000" b="1" dirty="0" smtClean="0">
                <a:solidFill>
                  <a:srgbClr val="0070C0"/>
                </a:solidFill>
                <a:latin typeface="Times New Roman" pitchFamily="18" charset="0"/>
                <a:cs typeface="Times New Roman" pitchFamily="18" charset="0"/>
              </a:rPr>
              <a:t>Родительское собрание на тему: «В стране геометрических фигур»;</a:t>
            </a:r>
            <a:endParaRPr lang="en-US" sz="2000" b="1" dirty="0" smtClean="0">
              <a:solidFill>
                <a:srgbClr val="0070C0"/>
              </a:solidFill>
              <a:latin typeface="Times New Roman" pitchFamily="18" charset="0"/>
              <a:cs typeface="Times New Roman" pitchFamily="18" charset="0"/>
            </a:endParaRPr>
          </a:p>
          <a:p>
            <a:pPr algn="just"/>
            <a:r>
              <a:rPr lang="ru-RU" sz="2000" b="1" dirty="0" smtClean="0">
                <a:solidFill>
                  <a:srgbClr val="0070C0"/>
                </a:solidFill>
                <a:latin typeface="Times New Roman" pitchFamily="18" charset="0"/>
                <a:cs typeface="Times New Roman" pitchFamily="18" charset="0"/>
              </a:rPr>
              <a:t>Итоговое занятие на тему: «В гости к героям Волшебного леса»;</a:t>
            </a:r>
          </a:p>
          <a:p>
            <a:pPr algn="just"/>
            <a:r>
              <a:rPr lang="ru-RU" sz="2000" b="1" dirty="0" smtClean="0">
                <a:solidFill>
                  <a:srgbClr val="0070C0"/>
                </a:solidFill>
                <a:latin typeface="Times New Roman" pitchFamily="18" charset="0"/>
                <a:cs typeface="Times New Roman" pitchFamily="18" charset="0"/>
              </a:rPr>
              <a:t>Выступление на районном ММО воспитателей;</a:t>
            </a:r>
          </a:p>
          <a:p>
            <a:pPr algn="just"/>
            <a:r>
              <a:rPr lang="ru-RU" sz="2000" b="1" dirty="0" smtClean="0">
                <a:solidFill>
                  <a:srgbClr val="0070C0"/>
                </a:solidFill>
                <a:latin typeface="Times New Roman" pitchFamily="18" charset="0"/>
                <a:cs typeface="Times New Roman" pitchFamily="18" charset="0"/>
              </a:rPr>
              <a:t>Презентация-выступление математического проекта «Уроки </a:t>
            </a:r>
            <a:r>
              <a:rPr lang="ru-RU" sz="2000" b="1" dirty="0" err="1" smtClean="0">
                <a:solidFill>
                  <a:srgbClr val="0070C0"/>
                </a:solidFill>
                <a:latin typeface="Times New Roman" pitchFamily="18" charset="0"/>
                <a:cs typeface="Times New Roman" pitchFamily="18" charset="0"/>
              </a:rPr>
              <a:t>Зайки-Любознайки</a:t>
            </a:r>
            <a:r>
              <a:rPr lang="ru-RU" sz="2000" b="1" dirty="0" smtClean="0">
                <a:solidFill>
                  <a:srgbClr val="0070C0"/>
                </a:solidFill>
                <a:latin typeface="Times New Roman" pitchFamily="18" charset="0"/>
                <a:cs typeface="Times New Roman" pitchFamily="18" charset="0"/>
              </a:rPr>
              <a:t>» на педагогическом совете;</a:t>
            </a:r>
          </a:p>
          <a:p>
            <a:pPr algn="just"/>
            <a:r>
              <a:rPr lang="ru-RU" sz="2000" b="1" dirty="0" smtClean="0">
                <a:solidFill>
                  <a:srgbClr val="0070C0"/>
                </a:solidFill>
                <a:latin typeface="Times New Roman" pitchFamily="18" charset="0"/>
                <a:cs typeface="Times New Roman" pitchFamily="18" charset="0"/>
              </a:rPr>
              <a:t>Памятка для воспитателей на тему «Рекомендации по развитию активности ребёнка-дошкольника».</a:t>
            </a:r>
          </a:p>
          <a:p>
            <a:endParaRPr lang="ru-RU" sz="20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1" y="0"/>
            <a:ext cx="9180000" cy="6885001"/>
          </a:xfrm>
          <a:prstGeom prst="rect">
            <a:avLst/>
          </a:prstGeom>
        </p:spPr>
      </p:pic>
      <p:sp>
        <p:nvSpPr>
          <p:cNvPr id="2" name="Заголовок 1"/>
          <p:cNvSpPr>
            <a:spLocks noGrp="1"/>
          </p:cNvSpPr>
          <p:nvPr>
            <p:ph type="title"/>
          </p:nvPr>
        </p:nvSpPr>
        <p:spPr>
          <a:xfrm>
            <a:off x="457200" y="500042"/>
            <a:ext cx="8229600" cy="571504"/>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Открытое занятие</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143108" y="785794"/>
            <a:ext cx="478634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Занятие-путешествие</a:t>
            </a:r>
          </a:p>
          <a:p>
            <a:pPr algn="ctr"/>
            <a:r>
              <a:rPr lang="ru-RU" b="1" dirty="0" smtClean="0">
                <a:solidFill>
                  <a:srgbClr val="FFFF00"/>
                </a:solidFill>
                <a:latin typeface="Times New Roman" pitchFamily="18" charset="0"/>
                <a:cs typeface="Times New Roman" pitchFamily="18" charset="0"/>
              </a:rPr>
              <a:t>«В гости к героям Волшебного леса»</a:t>
            </a:r>
          </a:p>
        </p:txBody>
      </p:sp>
      <p:pic>
        <p:nvPicPr>
          <p:cNvPr id="16386" name="Picture 2" descr="C:\Users\ADM\Pictures\Конкурс Бийск 2021\IMG-20210527-WA0068.jpg"/>
          <p:cNvPicPr>
            <a:picLocks noChangeAspect="1" noChangeArrowheads="1"/>
          </p:cNvPicPr>
          <p:nvPr/>
        </p:nvPicPr>
        <p:blipFill>
          <a:blip r:embed="rId3" cstate="email">
            <a:extLst>
              <a:ext uri="{28A0092B-C50C-407E-A947-70E740481C1C}">
                <a14:useLocalDpi xmlns:a14="http://schemas.microsoft.com/office/drawing/2010/main"/>
              </a:ext>
            </a:extLst>
          </a:blip>
          <a:srcRect t="5670" r="2907" b="22042"/>
          <a:stretch>
            <a:fillRect/>
          </a:stretch>
        </p:blipFill>
        <p:spPr bwMode="auto">
          <a:xfrm>
            <a:off x="285720" y="1357298"/>
            <a:ext cx="4932000" cy="2754004"/>
          </a:xfrm>
          <a:prstGeom prst="rect">
            <a:avLst/>
          </a:prstGeom>
          <a:ln>
            <a:noFill/>
          </a:ln>
          <a:effectLst>
            <a:softEdge rad="112500"/>
          </a:effectLst>
        </p:spPr>
      </p:pic>
      <p:pic>
        <p:nvPicPr>
          <p:cNvPr id="16387" name="Picture 3" descr="C:\Users\ADM\Pictures\Конкурс Бийск 2021\IMG-20210527-WA0055.jpg"/>
          <p:cNvPicPr>
            <a:picLocks noChangeAspect="1" noChangeArrowheads="1"/>
          </p:cNvPicPr>
          <p:nvPr/>
        </p:nvPicPr>
        <p:blipFill>
          <a:blip r:embed="rId4" cstate="email">
            <a:extLst>
              <a:ext uri="{28A0092B-C50C-407E-A947-70E740481C1C}">
                <a14:useLocalDpi xmlns:a14="http://schemas.microsoft.com/office/drawing/2010/main"/>
              </a:ext>
            </a:extLst>
          </a:blip>
          <a:srcRect l="2404" t="19498" r="18990" b="20925"/>
          <a:stretch>
            <a:fillRect/>
          </a:stretch>
        </p:blipFill>
        <p:spPr bwMode="auto">
          <a:xfrm>
            <a:off x="3571868" y="3643314"/>
            <a:ext cx="5400000" cy="306960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36000" y="0"/>
            <a:ext cx="9180000" cy="6885001"/>
          </a:xfrm>
          <a:prstGeom prst="rect">
            <a:avLst/>
          </a:prstGeom>
        </p:spPr>
      </p:pic>
      <p:sp>
        <p:nvSpPr>
          <p:cNvPr id="2" name="Заголовок 1"/>
          <p:cNvSpPr>
            <a:spLocks noGrp="1"/>
          </p:cNvSpPr>
          <p:nvPr>
            <p:ph type="title"/>
          </p:nvPr>
        </p:nvSpPr>
        <p:spPr>
          <a:xfrm>
            <a:off x="457200" y="500042"/>
            <a:ext cx="8229600" cy="571504"/>
          </a:xfrm>
        </p:spPr>
        <p:txBody>
          <a:bodyPr>
            <a:noAutofit/>
          </a:bodyPr>
          <a:lstStyle/>
          <a:p>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214546" y="500042"/>
            <a:ext cx="471490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«В гости к героям Волшебного леса»</a:t>
            </a:r>
          </a:p>
        </p:txBody>
      </p:sp>
      <p:pic>
        <p:nvPicPr>
          <p:cNvPr id="17410" name="Picture 2" descr="C:\Users\ADM\Pictures\Конкурс Бийск 2021\IMG-20210527-WA0052.jpg"/>
          <p:cNvPicPr>
            <a:picLocks noChangeAspect="1" noChangeArrowheads="1"/>
          </p:cNvPicPr>
          <p:nvPr/>
        </p:nvPicPr>
        <p:blipFill>
          <a:blip r:embed="rId3" cstate="email">
            <a:extLst>
              <a:ext uri="{28A0092B-C50C-407E-A947-70E740481C1C}">
                <a14:useLocalDpi xmlns:a14="http://schemas.microsoft.com/office/drawing/2010/main"/>
              </a:ext>
            </a:extLst>
          </a:blip>
          <a:srcRect b="15333"/>
          <a:stretch>
            <a:fillRect/>
          </a:stretch>
        </p:blipFill>
        <p:spPr bwMode="auto">
          <a:xfrm>
            <a:off x="142844" y="1214422"/>
            <a:ext cx="3888000" cy="4389152"/>
          </a:xfrm>
          <a:prstGeom prst="rect">
            <a:avLst/>
          </a:prstGeom>
          <a:ln>
            <a:noFill/>
          </a:ln>
          <a:effectLst>
            <a:softEdge rad="112500"/>
          </a:effectLst>
        </p:spPr>
      </p:pic>
      <p:pic>
        <p:nvPicPr>
          <p:cNvPr id="17411" name="Picture 3" descr="C:\Users\ADM\Pictures\Конкурс Бийск 2021\IMG-20210527-WA0077.jpg"/>
          <p:cNvPicPr>
            <a:picLocks noChangeAspect="1" noChangeArrowheads="1"/>
          </p:cNvPicPr>
          <p:nvPr/>
        </p:nvPicPr>
        <p:blipFill>
          <a:blip r:embed="rId4" cstate="email">
            <a:extLst>
              <a:ext uri="{28A0092B-C50C-407E-A947-70E740481C1C}">
                <a14:useLocalDpi xmlns:a14="http://schemas.microsoft.com/office/drawing/2010/main"/>
              </a:ext>
            </a:extLst>
          </a:blip>
          <a:srcRect l="3189" b="7868"/>
          <a:stretch>
            <a:fillRect/>
          </a:stretch>
        </p:blipFill>
        <p:spPr bwMode="auto">
          <a:xfrm>
            <a:off x="4071934" y="1928801"/>
            <a:ext cx="4896000" cy="3494556"/>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36000" y="0"/>
            <a:ext cx="9180000" cy="6885001"/>
          </a:xfrm>
          <a:prstGeom prst="rect">
            <a:avLst/>
          </a:prstGeom>
        </p:spPr>
      </p:pic>
      <p:sp>
        <p:nvSpPr>
          <p:cNvPr id="2" name="Заголовок 1"/>
          <p:cNvSpPr>
            <a:spLocks noGrp="1"/>
          </p:cNvSpPr>
          <p:nvPr>
            <p:ph type="title"/>
          </p:nvPr>
        </p:nvSpPr>
        <p:spPr>
          <a:xfrm>
            <a:off x="457200" y="500042"/>
            <a:ext cx="8229600" cy="571504"/>
          </a:xfrm>
        </p:spPr>
        <p:txBody>
          <a:bodyPr>
            <a:noAutofit/>
          </a:bodyPr>
          <a:lstStyle/>
          <a:p>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214546" y="428604"/>
            <a:ext cx="471490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«В гости к героям Волшебного леса»</a:t>
            </a:r>
          </a:p>
        </p:txBody>
      </p:sp>
      <p:pic>
        <p:nvPicPr>
          <p:cNvPr id="19459" name="Picture 3" descr="C:\Users\ADM\Pictures\Конкурс Бийск 2021\IMG-20210527-WA007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3071810"/>
            <a:ext cx="4392000" cy="3294000"/>
          </a:xfrm>
          <a:prstGeom prst="rect">
            <a:avLst/>
          </a:prstGeom>
          <a:noFill/>
        </p:spPr>
      </p:pic>
      <p:pic>
        <p:nvPicPr>
          <p:cNvPr id="19460" name="Picture 4" descr="C:\Users\ADM\Pictures\Конкурс Бийск 2021\IMG-20210527-WA0076.jpg"/>
          <p:cNvPicPr>
            <a:picLocks noChangeAspect="1" noChangeArrowheads="1"/>
          </p:cNvPicPr>
          <p:nvPr/>
        </p:nvPicPr>
        <p:blipFill>
          <a:blip r:embed="rId4" cstate="email">
            <a:extLst>
              <a:ext uri="{28A0092B-C50C-407E-A947-70E740481C1C}">
                <a14:useLocalDpi xmlns:a14="http://schemas.microsoft.com/office/drawing/2010/main"/>
              </a:ext>
            </a:extLst>
          </a:blip>
          <a:srcRect l="4252"/>
          <a:stretch>
            <a:fillRect/>
          </a:stretch>
        </p:blipFill>
        <p:spPr bwMode="auto">
          <a:xfrm>
            <a:off x="142844" y="857233"/>
            <a:ext cx="4356000" cy="341209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g1.jpg"/>
          <p:cNvPicPr>
            <a:picLocks noChangeAspect="1"/>
          </p:cNvPicPr>
          <p:nvPr/>
        </p:nvPicPr>
        <p:blipFill>
          <a:blip r:embed="rId2"/>
          <a:stretch>
            <a:fillRect/>
          </a:stretch>
        </p:blipFill>
        <p:spPr>
          <a:xfrm>
            <a:off x="0" y="-285776"/>
            <a:ext cx="9144000" cy="7143776"/>
          </a:xfrm>
          <a:prstGeom prst="rect">
            <a:avLst/>
          </a:prstGeom>
        </p:spPr>
      </p:pic>
      <p:sp>
        <p:nvSpPr>
          <p:cNvPr id="2" name="Заголовок 1"/>
          <p:cNvSpPr>
            <a:spLocks noGrp="1"/>
          </p:cNvSpPr>
          <p:nvPr>
            <p:ph type="title"/>
          </p:nvPr>
        </p:nvSpPr>
        <p:spPr>
          <a:xfrm>
            <a:off x="357158" y="1214422"/>
            <a:ext cx="8501122" cy="4929222"/>
          </a:xfrm>
        </p:spPr>
        <p:txBody>
          <a:bodyPr>
            <a:normAutofit fontScale="90000"/>
          </a:bodyPr>
          <a:lstStyle/>
          <a:p>
            <a:pPr algn="l"/>
            <a:r>
              <a:rPr lang="ru-RU" sz="2400" b="1" dirty="0" smtClean="0">
                <a:solidFill>
                  <a:srgbClr val="FF0000"/>
                </a:solidFill>
                <a:latin typeface="Times New Roman" pitchFamily="18" charset="0"/>
                <a:cs typeface="Times New Roman" pitchFamily="18" charset="0"/>
              </a:rPr>
              <a:t>  </a:t>
            </a:r>
            <a:r>
              <a:rPr lang="ru-RU" sz="2400" b="1" u="sng" dirty="0" smtClean="0">
                <a:solidFill>
                  <a:srgbClr val="FF0000"/>
                </a:solidFill>
                <a:latin typeface="Times New Roman" pitchFamily="18" charset="0"/>
                <a:cs typeface="Times New Roman" pitchFamily="18" charset="0"/>
              </a:rPr>
              <a:t>Цель:</a:t>
            </a:r>
            <a:r>
              <a:rPr lang="ru-RU" sz="2400" b="1" dirty="0" smtClean="0">
                <a:solidFill>
                  <a:srgbClr val="FF0000"/>
                </a:solidFill>
                <a:latin typeface="Times New Roman" pitchFamily="18" charset="0"/>
                <a:cs typeface="Times New Roman" pitchFamily="18" charset="0"/>
              </a:rPr>
              <a:t> </a:t>
            </a:r>
            <a:r>
              <a:rPr lang="ru-RU" sz="1800" b="1" dirty="0" smtClean="0">
                <a:solidFill>
                  <a:srgbClr val="0070C0"/>
                </a:solidFill>
                <a:latin typeface="Times New Roman" pitchFamily="18" charset="0"/>
                <a:cs typeface="Times New Roman" pitchFamily="18" charset="0"/>
              </a:rPr>
              <a:t>создание благоприятных условий для возникновения и развития у детей младшей, средней группы элементарных математических представлений.</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a:t>
            </a:r>
            <a:r>
              <a:rPr lang="ru-RU" sz="2000" b="1" u="sng" dirty="0" smtClean="0">
                <a:solidFill>
                  <a:srgbClr val="FF0000"/>
                </a:solidFill>
                <a:latin typeface="Times New Roman" pitchFamily="18" charset="0"/>
                <a:cs typeface="Times New Roman" pitchFamily="18" charset="0"/>
              </a:rPr>
              <a:t>Задачи: </a:t>
            </a:r>
            <a:br>
              <a:rPr lang="ru-RU" sz="2000" b="1" u="sng" dirty="0" smtClean="0">
                <a:solidFill>
                  <a:srgbClr val="FF000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1. Развивать элементарные математические представления (о форме, величине, количестве, соотношении, времени и пространстве) через привлекательные для детей игры и занятия.</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2. Поддерживать и развивать познавательный интерес каждого ребёнка, побуждать его желание действовать, общаться, играть.</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3. Развивать мышление, память, внимание, воображение, сенсорные способности, речь.</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4. Воспитывать самостоятельность, умение играть в небольшой группе сверстников, умение договариваться, уступать, опрятность и аккуратность, бережное отношение к предметам и вещам.</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5. Создать развивающую предметно-пространственную среду, стимулирующую познавательную активность детей.</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6. Поиск и распространение эффективных форм совместной деятельности с  родителями воспитанников по познавательному развитию.</a:t>
            </a:r>
            <a:br>
              <a:rPr lang="ru-RU" sz="18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  </a:t>
            </a:r>
            <a:r>
              <a:rPr lang="ru-RU" sz="1800" b="1" u="sng" dirty="0" smtClean="0">
                <a:solidFill>
                  <a:srgbClr val="FF0000"/>
                </a:solidFill>
                <a:latin typeface="Times New Roman" pitchFamily="18" charset="0"/>
                <a:cs typeface="Times New Roman" pitchFamily="18" charset="0"/>
              </a:rPr>
              <a:t>Вид проекта:</a:t>
            </a:r>
            <a:r>
              <a:rPr lang="ru-RU" sz="1800" b="1" dirty="0" smtClean="0">
                <a:solidFill>
                  <a:srgbClr val="FF0000"/>
                </a:solidFill>
                <a:latin typeface="Times New Roman" pitchFamily="18" charset="0"/>
                <a:cs typeface="Times New Roman" pitchFamily="18" charset="0"/>
              </a:rPr>
              <a:t/>
            </a:r>
            <a:br>
              <a:rPr lang="ru-RU" sz="1800" b="1" dirty="0" smtClean="0">
                <a:solidFill>
                  <a:srgbClr val="FF0000"/>
                </a:solidFill>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   По количеству участников: </a:t>
            </a:r>
            <a:r>
              <a:rPr lang="ru-RU" sz="1800" b="1" dirty="0" smtClean="0">
                <a:solidFill>
                  <a:schemeClr val="tx2">
                    <a:lumMod val="75000"/>
                  </a:schemeClr>
                </a:solidFill>
                <a:latin typeface="Times New Roman" pitchFamily="18" charset="0"/>
                <a:cs typeface="Times New Roman" pitchFamily="18" charset="0"/>
              </a:rPr>
              <a:t>групповой</a:t>
            </a:r>
            <a:br>
              <a:rPr lang="ru-RU" sz="1800" b="1" dirty="0" smtClean="0">
                <a:solidFill>
                  <a:schemeClr val="tx2">
                    <a:lumMod val="75000"/>
                  </a:schemeClr>
                </a:solidFill>
                <a:latin typeface="Times New Roman" pitchFamily="18" charset="0"/>
                <a:cs typeface="Times New Roman" pitchFamily="18" charset="0"/>
              </a:rPr>
            </a:br>
            <a:r>
              <a:rPr lang="ru-RU" sz="1800" b="1" dirty="0" smtClean="0">
                <a:solidFill>
                  <a:srgbClr val="00B050"/>
                </a:solidFill>
                <a:latin typeface="Times New Roman" pitchFamily="18" charset="0"/>
                <a:cs typeface="Times New Roman" pitchFamily="18" charset="0"/>
              </a:rPr>
              <a:t>   По приоритету метода: </a:t>
            </a:r>
            <a:r>
              <a:rPr lang="ru-RU" sz="1800" b="1" dirty="0" smtClean="0">
                <a:solidFill>
                  <a:schemeClr val="tx2">
                    <a:lumMod val="75000"/>
                  </a:schemeClr>
                </a:solidFill>
                <a:latin typeface="Times New Roman" pitchFamily="18" charset="0"/>
                <a:cs typeface="Times New Roman" pitchFamily="18" charset="0"/>
              </a:rPr>
              <a:t>познавательный</a:t>
            </a:r>
            <a:br>
              <a:rPr lang="ru-RU" sz="1800" b="1" dirty="0" smtClean="0">
                <a:solidFill>
                  <a:schemeClr val="tx2">
                    <a:lumMod val="75000"/>
                  </a:schemeClr>
                </a:solidFill>
                <a:latin typeface="Times New Roman" pitchFamily="18" charset="0"/>
                <a:cs typeface="Times New Roman" pitchFamily="18" charset="0"/>
              </a:rPr>
            </a:br>
            <a:r>
              <a:rPr lang="ru-RU" sz="1800" b="1" dirty="0" smtClean="0">
                <a:solidFill>
                  <a:schemeClr val="tx2">
                    <a:lumMod val="75000"/>
                  </a:schemeClr>
                </a:solidFill>
                <a:latin typeface="Times New Roman" pitchFamily="18" charset="0"/>
                <a:cs typeface="Times New Roman" pitchFamily="18" charset="0"/>
              </a:rPr>
              <a:t>   </a:t>
            </a:r>
            <a:r>
              <a:rPr lang="ru-RU" sz="1800" b="1" dirty="0" smtClean="0">
                <a:solidFill>
                  <a:srgbClr val="00B050"/>
                </a:solidFill>
                <a:latin typeface="Times New Roman" pitchFamily="18" charset="0"/>
                <a:cs typeface="Times New Roman" pitchFamily="18" charset="0"/>
              </a:rPr>
              <a:t>По продолжительности: </a:t>
            </a:r>
            <a:r>
              <a:rPr lang="ru-RU" sz="1800" b="1" dirty="0" smtClean="0">
                <a:solidFill>
                  <a:schemeClr val="tx2">
                    <a:lumMod val="75000"/>
                  </a:schemeClr>
                </a:solidFill>
                <a:latin typeface="Times New Roman" pitchFamily="18" charset="0"/>
                <a:cs typeface="Times New Roman" pitchFamily="18" charset="0"/>
              </a:rPr>
              <a:t>долгосрочный</a:t>
            </a:r>
            <a:br>
              <a:rPr lang="ru-RU" sz="1800" b="1" dirty="0" smtClean="0">
                <a:solidFill>
                  <a:schemeClr val="tx2">
                    <a:lumMod val="75000"/>
                  </a:schemeClr>
                </a:solidFill>
                <a:latin typeface="Times New Roman" pitchFamily="18" charset="0"/>
                <a:cs typeface="Times New Roman" pitchFamily="18" charset="0"/>
              </a:rPr>
            </a:br>
            <a:r>
              <a:rPr lang="ru-RU" sz="1800" b="1" dirty="0" smtClean="0">
                <a:solidFill>
                  <a:schemeClr val="tx2">
                    <a:lumMod val="75000"/>
                  </a:schemeClr>
                </a:solidFill>
                <a:latin typeface="Times New Roman" pitchFamily="18" charset="0"/>
                <a:cs typeface="Times New Roman" pitchFamily="18" charset="0"/>
              </a:rPr>
              <a:t> </a:t>
            </a:r>
            <a:r>
              <a:rPr lang="ru-RU" sz="1800" b="1" u="sng" dirty="0" smtClean="0">
                <a:solidFill>
                  <a:srgbClr val="FF0000"/>
                </a:solidFill>
                <a:latin typeface="Times New Roman" pitchFamily="18" charset="0"/>
                <a:cs typeface="Times New Roman" pitchFamily="18" charset="0"/>
              </a:rPr>
              <a:t>Участники реализации проекта: </a:t>
            </a:r>
            <a:br>
              <a:rPr lang="ru-RU" sz="1800" b="1" u="sng" dirty="0" smtClean="0">
                <a:solidFill>
                  <a:srgbClr val="FF0000"/>
                </a:solidFill>
                <a:latin typeface="Times New Roman" pitchFamily="18" charset="0"/>
                <a:cs typeface="Times New Roman" pitchFamily="18" charset="0"/>
              </a:rPr>
            </a:br>
            <a:r>
              <a:rPr lang="ru-RU" sz="1800" b="1" dirty="0" smtClean="0">
                <a:solidFill>
                  <a:srgbClr val="002060"/>
                </a:solidFill>
                <a:latin typeface="Times New Roman" pitchFamily="18" charset="0"/>
                <a:cs typeface="Times New Roman" pitchFamily="18" charset="0"/>
              </a:rPr>
              <a:t>старший </a:t>
            </a:r>
            <a:r>
              <a:rPr lang="ru-RU" sz="1800" b="1" dirty="0" smtClean="0">
                <a:solidFill>
                  <a:schemeClr val="tx2">
                    <a:lumMod val="75000"/>
                  </a:schemeClr>
                </a:solidFill>
                <a:latin typeface="Times New Roman" pitchFamily="18" charset="0"/>
                <a:cs typeface="Times New Roman" pitchFamily="18" charset="0"/>
              </a:rPr>
              <a:t>воспитатель, воспитанники младшей, средней группы, родители.</a:t>
            </a:r>
            <a:r>
              <a:rPr lang="ru-RU" sz="1800" b="1" dirty="0" smtClean="0">
                <a:solidFill>
                  <a:srgbClr val="FF0000"/>
                </a:solidFill>
                <a:latin typeface="Times New Roman" pitchFamily="18" charset="0"/>
                <a:cs typeface="Times New Roman" pitchFamily="18" charset="0"/>
              </a:rPr>
              <a:t/>
            </a:r>
            <a:br>
              <a:rPr lang="ru-RU" sz="1800" b="1" dirty="0" smtClean="0">
                <a:solidFill>
                  <a:srgbClr val="FF0000"/>
                </a:solidFill>
                <a:latin typeface="Times New Roman" pitchFamily="18" charset="0"/>
                <a:cs typeface="Times New Roman" pitchFamily="18" charset="0"/>
              </a:rPr>
            </a:br>
            <a:endParaRPr lang="ru-RU"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1" y="0"/>
            <a:ext cx="9180000" cy="6885001"/>
          </a:xfrm>
          <a:prstGeom prst="rect">
            <a:avLst/>
          </a:prstGeom>
        </p:spPr>
      </p:pic>
      <p:sp>
        <p:nvSpPr>
          <p:cNvPr id="2" name="Заголовок 1"/>
          <p:cNvSpPr>
            <a:spLocks noGrp="1"/>
          </p:cNvSpPr>
          <p:nvPr>
            <p:ph type="title"/>
          </p:nvPr>
        </p:nvSpPr>
        <p:spPr>
          <a:xfrm>
            <a:off x="457200" y="500042"/>
            <a:ext cx="8229600" cy="571504"/>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Родительское собрание</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sp>
        <p:nvSpPr>
          <p:cNvPr id="8" name="Прямоугольник 7"/>
          <p:cNvSpPr/>
          <p:nvPr/>
        </p:nvSpPr>
        <p:spPr>
          <a:xfrm>
            <a:off x="2500298" y="785794"/>
            <a:ext cx="414340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«В стране геометрических фигур»</a:t>
            </a:r>
          </a:p>
        </p:txBody>
      </p:sp>
      <p:pic>
        <p:nvPicPr>
          <p:cNvPr id="18434" name="Picture 2" descr="C:\Users\ADM\Pictures\Конкурс Бийск 2021\P_20200930_17531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28860" y="4071942"/>
            <a:ext cx="4536000" cy="2706968"/>
          </a:xfrm>
          <a:prstGeom prst="rect">
            <a:avLst/>
          </a:prstGeom>
          <a:ln>
            <a:noFill/>
          </a:ln>
          <a:effectLst>
            <a:softEdge rad="112500"/>
          </a:effectLst>
        </p:spPr>
      </p:pic>
      <p:pic>
        <p:nvPicPr>
          <p:cNvPr id="18435" name="Picture 3" descr="C:\Users\ADM\Pictures\Конкурс Бийск 2021\P_20200930_17483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218592" y="1128104"/>
            <a:ext cx="3276624" cy="2592000"/>
          </a:xfrm>
          <a:prstGeom prst="rect">
            <a:avLst/>
          </a:prstGeom>
          <a:ln>
            <a:noFill/>
          </a:ln>
          <a:effectLst>
            <a:softEdge rad="112500"/>
          </a:effectLst>
        </p:spPr>
      </p:pic>
      <p:pic>
        <p:nvPicPr>
          <p:cNvPr id="18436" name="Picture 4" descr="C:\Users\ADM\Pictures\Конкурс Бийск 2021\P_20200930_17453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3198882" y="1658846"/>
            <a:ext cx="2880000" cy="1991152"/>
          </a:xfrm>
          <a:prstGeom prst="rect">
            <a:avLst/>
          </a:prstGeom>
          <a:noFill/>
        </p:spPr>
      </p:pic>
      <p:pic>
        <p:nvPicPr>
          <p:cNvPr id="18437" name="Picture 5" descr="C:\Users\ADM\Pictures\Конкурс Бийск 2021\P_20200930_174858.jpg"/>
          <p:cNvPicPr>
            <a:picLocks noChangeAspect="1" noChangeArrowheads="1"/>
          </p:cNvPicPr>
          <p:nvPr/>
        </p:nvPicPr>
        <p:blipFill>
          <a:blip r:embed="rId6" cstate="email">
            <a:extLst>
              <a:ext uri="{28A0092B-C50C-407E-A947-70E740481C1C}">
                <a14:useLocalDpi xmlns:a14="http://schemas.microsoft.com/office/drawing/2010/main"/>
              </a:ext>
            </a:extLst>
          </a:blip>
          <a:srcRect t="-454"/>
          <a:stretch>
            <a:fillRect/>
          </a:stretch>
        </p:blipFill>
        <p:spPr bwMode="auto">
          <a:xfrm rot="5400000">
            <a:off x="6065455" y="1292603"/>
            <a:ext cx="3420000" cy="22635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1" y="0"/>
            <a:ext cx="9180000" cy="6885001"/>
          </a:xfrm>
          <a:prstGeom prst="rect">
            <a:avLst/>
          </a:prstGeom>
        </p:spPr>
      </p:pic>
      <p:sp>
        <p:nvSpPr>
          <p:cNvPr id="2" name="Заголовок 1"/>
          <p:cNvSpPr>
            <a:spLocks noGrp="1"/>
          </p:cNvSpPr>
          <p:nvPr>
            <p:ph type="title"/>
          </p:nvPr>
        </p:nvSpPr>
        <p:spPr>
          <a:xfrm>
            <a:off x="457200" y="500042"/>
            <a:ext cx="8229600" cy="571504"/>
          </a:xfrm>
        </p:spPr>
        <p:txBody>
          <a:bodyPr>
            <a:noAutofit/>
          </a:bodyPr>
          <a:lstStyle/>
          <a:p>
            <a:r>
              <a:rPr lang="ru-RU" sz="2400" b="1" u="sng" dirty="0" smtClean="0">
                <a:solidFill>
                  <a:srgbClr val="FF0000"/>
                </a:solidFill>
                <a:latin typeface="Cambria Math" pitchFamily="18" charset="0"/>
                <a:ea typeface="Cambria Math" pitchFamily="18" charset="0"/>
                <a:cs typeface="Times New Roman" pitchFamily="18" charset="0"/>
              </a:rPr>
              <a:t>Выступление на районном ММО воспитателей</a:t>
            </a:r>
            <a:br>
              <a:rPr lang="ru-RU" sz="2400" b="1" u="sng" dirty="0" smtClean="0">
                <a:solidFill>
                  <a:srgbClr val="FF0000"/>
                </a:solidFill>
                <a:latin typeface="Cambria Math" pitchFamily="18" charset="0"/>
                <a:ea typeface="Cambria Math" pitchFamily="18" charset="0"/>
                <a:cs typeface="Times New Roman" pitchFamily="18" charset="0"/>
              </a:rPr>
            </a:br>
            <a:endParaRPr lang="ru-RU" sz="2400" u="sng" dirty="0">
              <a:solidFill>
                <a:srgbClr val="FF0000"/>
              </a:solidFill>
              <a:latin typeface="Cambria Math" pitchFamily="18" charset="0"/>
              <a:ea typeface="Cambria Math" pitchFamily="18" charset="0"/>
            </a:endParaRPr>
          </a:p>
        </p:txBody>
      </p:sp>
      <p:sp>
        <p:nvSpPr>
          <p:cNvPr id="8" name="Прямоугольник 7"/>
          <p:cNvSpPr/>
          <p:nvPr/>
        </p:nvSpPr>
        <p:spPr>
          <a:xfrm>
            <a:off x="928662" y="928670"/>
            <a:ext cx="750099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FF00"/>
                </a:solidFill>
                <a:latin typeface="Times New Roman" pitchFamily="18" charset="0"/>
                <a:cs typeface="Times New Roman" pitchFamily="18" charset="0"/>
              </a:rPr>
              <a:t>Сообщение из опыта работы по познавательному развитию (ФЭМП)</a:t>
            </a:r>
          </a:p>
        </p:txBody>
      </p:sp>
      <p:pic>
        <p:nvPicPr>
          <p:cNvPr id="20482" name="Picture 2" descr="C:\Users\ADM\Pictures\Конкурс Бийск 2021\IMG-20200212-WA0014.jpg"/>
          <p:cNvPicPr>
            <a:picLocks noChangeAspect="1" noChangeArrowheads="1"/>
          </p:cNvPicPr>
          <p:nvPr/>
        </p:nvPicPr>
        <p:blipFill>
          <a:blip r:embed="rId3" cstate="email">
            <a:extLst>
              <a:ext uri="{28A0092B-C50C-407E-A947-70E740481C1C}">
                <a14:useLocalDpi xmlns:a14="http://schemas.microsoft.com/office/drawing/2010/main"/>
              </a:ext>
            </a:extLst>
          </a:blip>
          <a:srcRect l="1407" t="11399" r="9929" b="14714"/>
          <a:stretch>
            <a:fillRect/>
          </a:stretch>
        </p:blipFill>
        <p:spPr bwMode="auto">
          <a:xfrm>
            <a:off x="571472" y="1785926"/>
            <a:ext cx="4017600" cy="4464000"/>
          </a:xfrm>
          <a:prstGeom prst="rect">
            <a:avLst/>
          </a:prstGeom>
          <a:noFill/>
        </p:spPr>
      </p:pic>
      <p:pic>
        <p:nvPicPr>
          <p:cNvPr id="20483" name="Picture 3" descr="C:\Users\ADM\Pictures\Конкурс Бийск 2021\IMG-20200212-WA0020.jpg"/>
          <p:cNvPicPr>
            <a:picLocks noChangeAspect="1" noChangeArrowheads="1"/>
          </p:cNvPicPr>
          <p:nvPr/>
        </p:nvPicPr>
        <p:blipFill>
          <a:blip r:embed="rId4" cstate="email">
            <a:extLst>
              <a:ext uri="{28A0092B-C50C-407E-A947-70E740481C1C}">
                <a14:useLocalDpi xmlns:a14="http://schemas.microsoft.com/office/drawing/2010/main"/>
              </a:ext>
            </a:extLst>
          </a:blip>
          <a:srcRect l="11240" t="6253" r="5426" b="14066"/>
          <a:stretch>
            <a:fillRect/>
          </a:stretch>
        </p:blipFill>
        <p:spPr bwMode="auto">
          <a:xfrm>
            <a:off x="4857752" y="1785926"/>
            <a:ext cx="3501491" cy="4464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g1 (5).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928662" y="274638"/>
            <a:ext cx="7500990" cy="1011222"/>
          </a:xfrm>
        </p:spPr>
        <p:txBody>
          <a:bodyPr>
            <a:normAutofit/>
          </a:bodyPr>
          <a:lstStyle/>
          <a:p>
            <a:pPr algn="l"/>
            <a:r>
              <a:rPr lang="ru-RU" dirty="0" smtClean="0"/>
              <a:t>            </a:t>
            </a:r>
            <a:r>
              <a:rPr lang="en-US" sz="3200" b="1" u="sng" dirty="0" smtClean="0">
                <a:solidFill>
                  <a:srgbClr val="FF0000"/>
                </a:solidFill>
                <a:latin typeface="Cambria Math" pitchFamily="18" charset="0"/>
                <a:ea typeface="Cambria Math" pitchFamily="18" charset="0"/>
              </a:rPr>
              <a:t>I </a:t>
            </a:r>
            <a:r>
              <a:rPr lang="ru-RU" sz="3200" b="1" u="sng" dirty="0" smtClean="0">
                <a:solidFill>
                  <a:srgbClr val="FF0000"/>
                </a:solidFill>
                <a:latin typeface="Cambria Math" pitchFamily="18" charset="0"/>
                <a:ea typeface="Cambria Math" pitchFamily="18" charset="0"/>
              </a:rPr>
              <a:t>этап- Подготовительный </a:t>
            </a:r>
            <a:endParaRPr lang="ru-RU" sz="3200" b="1" u="sng" dirty="0">
              <a:solidFill>
                <a:srgbClr val="FF0000"/>
              </a:solidFill>
              <a:latin typeface="Cambria Math" pitchFamily="18" charset="0"/>
              <a:ea typeface="Cambria Math" pitchFamily="18" charset="0"/>
            </a:endParaRPr>
          </a:p>
        </p:txBody>
      </p:sp>
      <p:sp>
        <p:nvSpPr>
          <p:cNvPr id="6" name="Содержимое 5"/>
          <p:cNvSpPr>
            <a:spLocks noGrp="1"/>
          </p:cNvSpPr>
          <p:nvPr>
            <p:ph idx="1"/>
          </p:nvPr>
        </p:nvSpPr>
        <p:spPr>
          <a:xfrm>
            <a:off x="457200" y="1285860"/>
            <a:ext cx="8329642" cy="5000660"/>
          </a:xfrm>
        </p:spPr>
        <p:txBody>
          <a:bodyPr>
            <a:normAutofit/>
          </a:bodyPr>
          <a:lstStyle/>
          <a:p>
            <a:pPr algn="just"/>
            <a:r>
              <a:rPr lang="ru-RU" sz="2000" b="1" dirty="0" smtClean="0">
                <a:solidFill>
                  <a:srgbClr val="0070C0"/>
                </a:solidFill>
                <a:latin typeface="Times New Roman" pitchFamily="18" charset="0"/>
                <a:cs typeface="Times New Roman" pitchFamily="18" charset="0"/>
              </a:rPr>
              <a:t>Изучение и подбор педагогической литературы по теме проекта;</a:t>
            </a:r>
          </a:p>
          <a:p>
            <a:pPr algn="just"/>
            <a:r>
              <a:rPr lang="ru-RU" sz="2000" b="1" dirty="0" smtClean="0">
                <a:solidFill>
                  <a:srgbClr val="0070C0"/>
                </a:solidFill>
                <a:latin typeface="Times New Roman" pitchFamily="18" charset="0"/>
                <a:cs typeface="Times New Roman" pitchFamily="18" charset="0"/>
              </a:rPr>
              <a:t>Обоснование актуальности темы;</a:t>
            </a:r>
          </a:p>
          <a:p>
            <a:pPr algn="just"/>
            <a:r>
              <a:rPr lang="ru-RU" sz="2000" b="1" dirty="0" smtClean="0">
                <a:solidFill>
                  <a:srgbClr val="0070C0"/>
                </a:solidFill>
                <a:latin typeface="Times New Roman" pitchFamily="18" charset="0"/>
                <a:cs typeface="Times New Roman" pitchFamily="18" charset="0"/>
              </a:rPr>
              <a:t>Определение цели и задач проекта;</a:t>
            </a:r>
          </a:p>
          <a:p>
            <a:pPr algn="just"/>
            <a:r>
              <a:rPr lang="ru-RU" sz="2000" b="1" dirty="0" smtClean="0">
                <a:solidFill>
                  <a:srgbClr val="0070C0"/>
                </a:solidFill>
                <a:latin typeface="Times New Roman" pitchFamily="18" charset="0"/>
                <a:cs typeface="Times New Roman" pitchFamily="18" charset="0"/>
              </a:rPr>
              <a:t>Создание, обогащение развивающей предметно-пространственной среды (оборудование центра занимательной математики, центра воды и песка);</a:t>
            </a:r>
          </a:p>
          <a:p>
            <a:pPr algn="just"/>
            <a:r>
              <a:rPr lang="ru-RU" sz="2000" b="1" dirty="0" smtClean="0">
                <a:solidFill>
                  <a:srgbClr val="0070C0"/>
                </a:solidFill>
                <a:latin typeface="Times New Roman" pitchFamily="18" charset="0"/>
                <a:cs typeface="Times New Roman" pitchFamily="18" charset="0"/>
              </a:rPr>
              <a:t>Изготовление </a:t>
            </a:r>
            <a:r>
              <a:rPr lang="ru-RU" sz="2000" b="1" dirty="0" err="1" smtClean="0">
                <a:solidFill>
                  <a:srgbClr val="0070C0"/>
                </a:solidFill>
                <a:latin typeface="Times New Roman" pitchFamily="18" charset="0"/>
                <a:cs typeface="Times New Roman" pitchFamily="18" charset="0"/>
              </a:rPr>
              <a:t>лэпбука</a:t>
            </a:r>
            <a:r>
              <a:rPr lang="ru-RU" sz="2000" b="1" dirty="0" smtClean="0">
                <a:solidFill>
                  <a:srgbClr val="0070C0"/>
                </a:solidFill>
                <a:latin typeface="Times New Roman" pitchFamily="18" charset="0"/>
                <a:cs typeface="Times New Roman" pitchFamily="18" charset="0"/>
              </a:rPr>
              <a:t>, наглядных пособий, дидактических игр, макетов, подбор художественной литературы (сказок, </a:t>
            </a:r>
            <a:r>
              <a:rPr lang="ru-RU" sz="2000" b="1" dirty="0" err="1" smtClean="0">
                <a:solidFill>
                  <a:srgbClr val="0070C0"/>
                </a:solidFill>
                <a:latin typeface="Times New Roman" pitchFamily="18" charset="0"/>
                <a:cs typeface="Times New Roman" pitchFamily="18" charset="0"/>
              </a:rPr>
              <a:t>потешек</a:t>
            </a:r>
            <a:r>
              <a:rPr lang="ru-RU" sz="2000" b="1" dirty="0" smtClean="0">
                <a:solidFill>
                  <a:srgbClr val="0070C0"/>
                </a:solidFill>
                <a:latin typeface="Times New Roman" pitchFamily="18" charset="0"/>
                <a:cs typeface="Times New Roman" pitchFamily="18" charset="0"/>
              </a:rPr>
              <a:t>, загадок, стихотворений, </a:t>
            </a:r>
            <a:r>
              <a:rPr lang="ru-RU" sz="2000" b="1" dirty="0" err="1" smtClean="0">
                <a:solidFill>
                  <a:srgbClr val="0070C0"/>
                </a:solidFill>
                <a:latin typeface="Times New Roman" pitchFamily="18" charset="0"/>
                <a:cs typeface="Times New Roman" pitchFamily="18" charset="0"/>
              </a:rPr>
              <a:t>физминуток</a:t>
            </a:r>
            <a:r>
              <a:rPr lang="ru-RU" sz="2000" b="1" dirty="0" smtClean="0">
                <a:solidFill>
                  <a:srgbClr val="0070C0"/>
                </a:solidFill>
                <a:latin typeface="Times New Roman" pitchFamily="18" charset="0"/>
                <a:cs typeface="Times New Roman" pitchFamily="18" charset="0"/>
              </a:rPr>
              <a:t>), технических средств обучения (мультфильмов, развивающих и обучающих игр) математического содержания;</a:t>
            </a:r>
          </a:p>
          <a:p>
            <a:pPr algn="just"/>
            <a:r>
              <a:rPr lang="ru-RU" sz="2000" b="1" dirty="0" smtClean="0">
                <a:solidFill>
                  <a:srgbClr val="0070C0"/>
                </a:solidFill>
                <a:latin typeface="Times New Roman" pitchFamily="18" charset="0"/>
                <a:cs typeface="Times New Roman" pitchFamily="18" charset="0"/>
              </a:rPr>
              <a:t>Информация родителей о предстоящей деятельности;</a:t>
            </a:r>
          </a:p>
          <a:p>
            <a:pPr algn="just"/>
            <a:r>
              <a:rPr lang="ru-RU" sz="2000" b="1" dirty="0" smtClean="0">
                <a:solidFill>
                  <a:srgbClr val="0070C0"/>
                </a:solidFill>
                <a:latin typeface="Times New Roman" pitchFamily="18" charset="0"/>
                <a:cs typeface="Times New Roman" pitchFamily="18" charset="0"/>
              </a:rPr>
              <a:t>Составление перспективного плана работы по проекту.</a:t>
            </a:r>
          </a:p>
          <a:p>
            <a:endParaRPr lang="ru-RU" sz="20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p:txBody>
          <a:bodyPr/>
          <a:lstStyle/>
          <a:p>
            <a:endParaRPr lang="ru-RU" dirty="0"/>
          </a:p>
        </p:txBody>
      </p:sp>
      <p:pic>
        <p:nvPicPr>
          <p:cNvPr id="10242" name="Picture 2" descr="C:\Users\ADM\Pictures\Конкурс Бийск 2021\P_20210419_083707.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14282" y="3714752"/>
            <a:ext cx="4392000" cy="2798424"/>
          </a:xfrm>
          <a:prstGeom prst="rect">
            <a:avLst/>
          </a:prstGeom>
          <a:ln>
            <a:noFill/>
          </a:ln>
          <a:effectLst>
            <a:softEdge rad="112500"/>
          </a:effectLst>
        </p:spPr>
      </p:pic>
      <p:pic>
        <p:nvPicPr>
          <p:cNvPr id="10243" name="Picture 3" descr="C:\Users\ADM\Pictures\Конкурс Бийск 2021\P_20210419_08360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3714752"/>
            <a:ext cx="4464000" cy="2750819"/>
          </a:xfrm>
          <a:prstGeom prst="rect">
            <a:avLst/>
          </a:prstGeom>
          <a:ln>
            <a:noFill/>
          </a:ln>
          <a:effectLst>
            <a:softEdge rad="112500"/>
          </a:effectLst>
        </p:spPr>
      </p:pic>
      <p:pic>
        <p:nvPicPr>
          <p:cNvPr id="10244" name="Picture 4" descr="C:\Users\ADM\Pictures\Конкурс Бийск 2021\P_20210419_08273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80000" y="214290"/>
            <a:ext cx="4464000" cy="2833285"/>
          </a:xfrm>
          <a:prstGeom prst="rect">
            <a:avLst/>
          </a:prstGeom>
          <a:ln>
            <a:noFill/>
          </a:ln>
          <a:effectLst>
            <a:softEdge rad="112500"/>
          </a:effectLst>
        </p:spPr>
      </p:pic>
      <p:pic>
        <p:nvPicPr>
          <p:cNvPr id="10245" name="Picture 5" descr="C:\Users\ADM\Pictures\Конкурс Бийск 2021\P_20210419_082459.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2844" y="214290"/>
            <a:ext cx="4752000" cy="2857302"/>
          </a:xfrm>
          <a:prstGeom prst="rect">
            <a:avLst/>
          </a:prstGeom>
          <a:ln>
            <a:noFill/>
          </a:ln>
          <a:effectLst>
            <a:softEdge rad="112500"/>
          </a:effectLst>
        </p:spPr>
      </p:pic>
      <p:sp>
        <p:nvSpPr>
          <p:cNvPr id="8" name="Прямоугольник 7"/>
          <p:cNvSpPr/>
          <p:nvPr/>
        </p:nvSpPr>
        <p:spPr>
          <a:xfrm>
            <a:off x="357158" y="3143248"/>
            <a:ext cx="8501122"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FF00"/>
                </a:solidFill>
                <a:latin typeface="Times New Roman" pitchFamily="18" charset="0"/>
                <a:cs typeface="Times New Roman" pitchFamily="18" charset="0"/>
              </a:rPr>
              <a:t>Оформление «говорящих» стен, коллекций, изготовление макетов и дидактических игр</a:t>
            </a:r>
            <a:endParaRPr lang="ru-RU" sz="16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2 (1).jpg"/>
          <p:cNvPicPr>
            <a:picLocks noGrp="1" noChangeAspect="1"/>
          </p:cNvPicPr>
          <p:nvPr>
            <p:ph idx="1"/>
          </p:nvPr>
        </p:nvPicPr>
        <p:blipFill>
          <a:blip r:embed="rId2"/>
          <a:stretch>
            <a:fillRect/>
          </a:stretch>
        </p:blipFill>
        <p:spPr>
          <a:xfrm>
            <a:off x="1" y="0"/>
            <a:ext cx="9143999" cy="6858000"/>
          </a:xfrm>
        </p:spPr>
      </p:pic>
      <p:sp>
        <p:nvSpPr>
          <p:cNvPr id="2" name="Заголовок 1"/>
          <p:cNvSpPr>
            <a:spLocks noGrp="1"/>
          </p:cNvSpPr>
          <p:nvPr>
            <p:ph type="title"/>
          </p:nvPr>
        </p:nvSpPr>
        <p:spPr>
          <a:xfrm>
            <a:off x="1571604" y="500042"/>
            <a:ext cx="7358114" cy="857256"/>
          </a:xfrm>
          <a:solidFill>
            <a:srgbClr val="7030A0"/>
          </a:solidFill>
          <a:ln w="38100">
            <a:solidFill>
              <a:srgbClr val="FF0000"/>
            </a:solidFill>
            <a:prstDash val="solid"/>
          </a:ln>
        </p:spPr>
        <p:txBody>
          <a:bodyPr>
            <a:noAutofit/>
          </a:bodyPr>
          <a:lstStyle/>
          <a:p>
            <a:pPr algn="just"/>
            <a:r>
              <a:rPr lang="ru-RU" sz="1800" b="1" dirty="0" smtClean="0">
                <a:solidFill>
                  <a:schemeClr val="bg1"/>
                </a:solidFill>
                <a:latin typeface="Times New Roman" pitchFamily="18" charset="0"/>
                <a:cs typeface="Times New Roman" pitchFamily="18" charset="0"/>
              </a:rPr>
              <a:t>Основополагающий принцип развития современного дошкольного образования, предложенный ФГОС - принцип интеграции образовательных областей. </a:t>
            </a:r>
            <a:endParaRPr lang="ru-RU" sz="1800" b="1" dirty="0">
              <a:solidFill>
                <a:schemeClr val="bg1"/>
              </a:solidFill>
              <a:latin typeface="Times New Roman" pitchFamily="18" charset="0"/>
              <a:cs typeface="Times New Roman" pitchFamily="18" charset="0"/>
            </a:endParaRPr>
          </a:p>
        </p:txBody>
      </p:sp>
      <p:sp>
        <p:nvSpPr>
          <p:cNvPr id="5" name="Прямоугольник 4"/>
          <p:cNvSpPr/>
          <p:nvPr/>
        </p:nvSpPr>
        <p:spPr>
          <a:xfrm>
            <a:off x="2786050" y="2857496"/>
            <a:ext cx="3429024" cy="1071570"/>
          </a:xfrm>
          <a:prstGeom prst="rect">
            <a:avLst/>
          </a:prstGeom>
          <a:solidFill>
            <a:srgbClr val="7030A0"/>
          </a:solidFill>
          <a:ln w="3810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ru-RU" b="1" u="sng" dirty="0" smtClean="0">
                <a:solidFill>
                  <a:srgbClr val="FFFF00"/>
                </a:solidFill>
                <a:latin typeface="Times New Roman" pitchFamily="18" charset="0"/>
                <a:cs typeface="Times New Roman" pitchFamily="18" charset="0"/>
              </a:rPr>
              <a:t>ПОЗНАНИЕ</a:t>
            </a:r>
          </a:p>
          <a:p>
            <a:pPr algn="ctr"/>
            <a:r>
              <a:rPr lang="ru-RU" b="1" i="1" dirty="0" smtClean="0">
                <a:solidFill>
                  <a:schemeClr val="bg1"/>
                </a:solidFill>
                <a:latin typeface="Times New Roman" pitchFamily="18" charset="0"/>
                <a:cs typeface="Times New Roman" pitchFamily="18" charset="0"/>
              </a:rPr>
              <a:t>(Формирование элементарных математических представлений</a:t>
            </a:r>
            <a:endParaRPr lang="ru-RU" b="1" i="1" dirty="0">
              <a:solidFill>
                <a:schemeClr val="bg1"/>
              </a:solidFill>
              <a:latin typeface="Times New Roman" pitchFamily="18" charset="0"/>
              <a:cs typeface="Times New Roman" pitchFamily="18" charset="0"/>
            </a:endParaRPr>
          </a:p>
        </p:txBody>
      </p:sp>
      <p:sp>
        <p:nvSpPr>
          <p:cNvPr id="8" name="Скругленный прямоугольник 7"/>
          <p:cNvSpPr/>
          <p:nvPr/>
        </p:nvSpPr>
        <p:spPr>
          <a:xfrm>
            <a:off x="1714480" y="1571612"/>
            <a:ext cx="6429420" cy="571504"/>
          </a:xfrm>
          <a:prstGeom prst="roundRect">
            <a:avLst/>
          </a:prstGeom>
          <a:solidFill>
            <a:srgbClr val="00B0F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FFFF00"/>
                </a:solidFill>
                <a:latin typeface="Times New Roman" pitchFamily="18" charset="0"/>
                <a:cs typeface="Times New Roman" pitchFamily="18" charset="0"/>
              </a:rPr>
              <a:t>Реализация принципа интеграции</a:t>
            </a:r>
            <a:endParaRPr lang="ru-RU" sz="2800" b="1" dirty="0">
              <a:solidFill>
                <a:srgbClr val="FFFF00"/>
              </a:solidFill>
              <a:latin typeface="Times New Roman" pitchFamily="18" charset="0"/>
              <a:cs typeface="Times New Roman" pitchFamily="18" charset="0"/>
            </a:endParaRPr>
          </a:p>
        </p:txBody>
      </p:sp>
      <p:sp>
        <p:nvSpPr>
          <p:cNvPr id="10" name="Скругленный прямоугольник 9"/>
          <p:cNvSpPr/>
          <p:nvPr/>
        </p:nvSpPr>
        <p:spPr>
          <a:xfrm>
            <a:off x="357158" y="2500306"/>
            <a:ext cx="1771656" cy="857256"/>
          </a:xfrm>
          <a:prstGeom prst="roundRect">
            <a:avLst/>
          </a:prstGeom>
          <a:solidFill>
            <a:schemeClr val="accent4">
              <a:lumMod val="40000"/>
              <a:lumOff val="6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Речевое развитие</a:t>
            </a:r>
            <a:endParaRPr lang="ru-RU" sz="2000" b="1" dirty="0">
              <a:solidFill>
                <a:srgbClr val="FF0000"/>
              </a:solidFill>
              <a:latin typeface="Times New Roman" pitchFamily="18" charset="0"/>
              <a:cs typeface="Times New Roman" pitchFamily="18" charset="0"/>
            </a:endParaRPr>
          </a:p>
        </p:txBody>
      </p:sp>
      <p:sp>
        <p:nvSpPr>
          <p:cNvPr id="11" name="Скругленный прямоугольник 10"/>
          <p:cNvSpPr/>
          <p:nvPr/>
        </p:nvSpPr>
        <p:spPr>
          <a:xfrm>
            <a:off x="357158" y="4286256"/>
            <a:ext cx="2143140" cy="928694"/>
          </a:xfrm>
          <a:prstGeom prst="roundRect">
            <a:avLst/>
          </a:prstGeom>
          <a:solidFill>
            <a:schemeClr val="accent4">
              <a:lumMod val="40000"/>
              <a:lumOff val="6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Познавательное развитие</a:t>
            </a:r>
            <a:endParaRPr lang="ru-RU" sz="2000" b="1" dirty="0">
              <a:solidFill>
                <a:srgbClr val="FF0000"/>
              </a:solidFill>
              <a:latin typeface="Times New Roman" pitchFamily="18" charset="0"/>
              <a:cs typeface="Times New Roman" pitchFamily="18" charset="0"/>
            </a:endParaRPr>
          </a:p>
        </p:txBody>
      </p:sp>
      <p:sp>
        <p:nvSpPr>
          <p:cNvPr id="12" name="Скругленный прямоугольник 11"/>
          <p:cNvSpPr/>
          <p:nvPr/>
        </p:nvSpPr>
        <p:spPr>
          <a:xfrm>
            <a:off x="7072330" y="2500306"/>
            <a:ext cx="1714512" cy="857256"/>
          </a:xfrm>
          <a:prstGeom prst="roundRect">
            <a:avLst/>
          </a:prstGeom>
          <a:solidFill>
            <a:schemeClr val="accent4">
              <a:lumMod val="40000"/>
              <a:lumOff val="6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Физическое развитие</a:t>
            </a:r>
            <a:endParaRPr lang="ru-RU" sz="2000" b="1" dirty="0">
              <a:solidFill>
                <a:srgbClr val="FF0000"/>
              </a:solidFill>
              <a:latin typeface="Times New Roman" pitchFamily="18" charset="0"/>
              <a:cs typeface="Times New Roman" pitchFamily="18" charset="0"/>
            </a:endParaRPr>
          </a:p>
        </p:txBody>
      </p:sp>
      <p:sp>
        <p:nvSpPr>
          <p:cNvPr id="13" name="Скругленный прямоугольник 12"/>
          <p:cNvSpPr/>
          <p:nvPr/>
        </p:nvSpPr>
        <p:spPr>
          <a:xfrm>
            <a:off x="3286116" y="4643446"/>
            <a:ext cx="2571768" cy="1071570"/>
          </a:xfrm>
          <a:prstGeom prst="roundRect">
            <a:avLst/>
          </a:prstGeom>
          <a:solidFill>
            <a:schemeClr val="accent4">
              <a:lumMod val="40000"/>
              <a:lumOff val="6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Художественно- эстетическое развитие</a:t>
            </a:r>
          </a:p>
        </p:txBody>
      </p:sp>
      <p:sp>
        <p:nvSpPr>
          <p:cNvPr id="14" name="Скругленный прямоугольник 13"/>
          <p:cNvSpPr/>
          <p:nvPr/>
        </p:nvSpPr>
        <p:spPr>
          <a:xfrm>
            <a:off x="6357950" y="4429132"/>
            <a:ext cx="2428892" cy="928694"/>
          </a:xfrm>
          <a:prstGeom prst="roundRect">
            <a:avLst/>
          </a:prstGeom>
          <a:solidFill>
            <a:schemeClr val="accent4">
              <a:lumMod val="40000"/>
              <a:lumOff val="6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FF0000"/>
                </a:solidFill>
                <a:latin typeface="Times New Roman" pitchFamily="18" charset="0"/>
                <a:cs typeface="Times New Roman" pitchFamily="18" charset="0"/>
              </a:rPr>
              <a:t>Социально-коммуникативное развитие</a:t>
            </a:r>
            <a:endParaRPr lang="ru-RU" sz="2000" b="1" dirty="0">
              <a:solidFill>
                <a:srgbClr val="FF0000"/>
              </a:solidFill>
              <a:latin typeface="Times New Roman" pitchFamily="18" charset="0"/>
              <a:cs typeface="Times New Roman" pitchFamily="18" charset="0"/>
            </a:endParaRPr>
          </a:p>
        </p:txBody>
      </p:sp>
      <p:cxnSp>
        <p:nvCxnSpPr>
          <p:cNvPr id="22" name="Прямая со стрелкой 21"/>
          <p:cNvCxnSpPr>
            <a:stCxn id="5" idx="1"/>
            <a:endCxn id="10" idx="3"/>
          </p:cNvCxnSpPr>
          <p:nvPr/>
        </p:nvCxnSpPr>
        <p:spPr>
          <a:xfrm rot="10800000">
            <a:off x="2128814" y="2928935"/>
            <a:ext cx="657236" cy="464347"/>
          </a:xfrm>
          <a:prstGeom prst="straightConnector1">
            <a:avLst/>
          </a:prstGeom>
          <a:ln w="28575">
            <a:solidFill>
              <a:srgbClr val="CC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rot="10800000" flipV="1">
            <a:off x="1785918" y="3786190"/>
            <a:ext cx="1035851" cy="500066"/>
          </a:xfrm>
          <a:prstGeom prst="straightConnector1">
            <a:avLst/>
          </a:prstGeom>
          <a:ln w="28575">
            <a:solidFill>
              <a:srgbClr val="CC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a:stCxn id="5" idx="3"/>
            <a:endCxn id="12" idx="1"/>
          </p:cNvCxnSpPr>
          <p:nvPr/>
        </p:nvCxnSpPr>
        <p:spPr>
          <a:xfrm flipV="1">
            <a:off x="6215074" y="2928934"/>
            <a:ext cx="857256" cy="464347"/>
          </a:xfrm>
          <a:prstGeom prst="straightConnector1">
            <a:avLst/>
          </a:prstGeom>
          <a:ln w="28575">
            <a:solidFill>
              <a:srgbClr val="CC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rot="5400000">
            <a:off x="4144166" y="4285462"/>
            <a:ext cx="714380" cy="1588"/>
          </a:xfrm>
          <a:prstGeom prst="straightConnector1">
            <a:avLst/>
          </a:prstGeom>
          <a:ln w="28575">
            <a:solidFill>
              <a:srgbClr val="CC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6215074" y="3857628"/>
            <a:ext cx="1285884" cy="571504"/>
          </a:xfrm>
          <a:prstGeom prst="straightConnector1">
            <a:avLst/>
          </a:prstGeom>
          <a:ln w="28575">
            <a:solidFill>
              <a:srgbClr val="CC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img2 (1).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85728"/>
            <a:ext cx="8229600" cy="928694"/>
          </a:xfrm>
        </p:spPr>
        <p:txBody>
          <a:bodyPr>
            <a:normAutofit/>
          </a:bodyPr>
          <a:lstStyle/>
          <a:p>
            <a:r>
              <a:rPr lang="en-US" sz="3200" b="1" u="sng" dirty="0" smtClean="0">
                <a:solidFill>
                  <a:srgbClr val="FF0000"/>
                </a:solidFill>
                <a:latin typeface="Cambria Math" pitchFamily="18" charset="0"/>
                <a:ea typeface="Cambria Math" pitchFamily="18" charset="0"/>
              </a:rPr>
              <a:t>II </a:t>
            </a:r>
            <a:r>
              <a:rPr lang="ru-RU" sz="3200" b="1" u="sng" dirty="0" smtClean="0">
                <a:solidFill>
                  <a:srgbClr val="FF0000"/>
                </a:solidFill>
                <a:latin typeface="Cambria Math" pitchFamily="18" charset="0"/>
                <a:ea typeface="Cambria Math" pitchFamily="18" charset="0"/>
              </a:rPr>
              <a:t>этап- Основной</a:t>
            </a:r>
            <a:r>
              <a:rPr lang="ru-RU" sz="3200" b="1" dirty="0" smtClean="0">
                <a:solidFill>
                  <a:srgbClr val="FF0000"/>
                </a:solidFill>
                <a:latin typeface="Cambria Math" pitchFamily="18" charset="0"/>
                <a:ea typeface="Cambria Math" pitchFamily="18" charset="0"/>
              </a:rPr>
              <a:t/>
            </a:r>
            <a:br>
              <a:rPr lang="ru-RU" sz="3200" b="1" dirty="0" smtClean="0">
                <a:solidFill>
                  <a:srgbClr val="FF0000"/>
                </a:solidFill>
                <a:latin typeface="Cambria Math" pitchFamily="18" charset="0"/>
                <a:ea typeface="Cambria Math" pitchFamily="18" charset="0"/>
              </a:rPr>
            </a:br>
            <a:r>
              <a:rPr lang="ru-RU" sz="2200" b="1" dirty="0" smtClean="0">
                <a:solidFill>
                  <a:srgbClr val="660066"/>
                </a:solidFill>
                <a:latin typeface="Cambria Math" pitchFamily="18" charset="0"/>
                <a:ea typeface="Cambria Math" pitchFamily="18" charset="0"/>
              </a:rPr>
              <a:t> Формы работы с детьми по ФЭМП</a:t>
            </a:r>
            <a:endParaRPr lang="ru-RU" sz="2200" b="1" dirty="0">
              <a:solidFill>
                <a:srgbClr val="660066"/>
              </a:solidFill>
              <a:latin typeface="Cambria Math" pitchFamily="18" charset="0"/>
              <a:ea typeface="Cambria Math" pitchFamily="18" charset="0"/>
            </a:endParaRPr>
          </a:p>
        </p:txBody>
      </p:sp>
      <p:sp>
        <p:nvSpPr>
          <p:cNvPr id="5" name="Скругленный прямоугольник 4"/>
          <p:cNvSpPr/>
          <p:nvPr/>
        </p:nvSpPr>
        <p:spPr>
          <a:xfrm>
            <a:off x="3571868" y="2714620"/>
            <a:ext cx="1857388" cy="928694"/>
          </a:xfrm>
          <a:prstGeom prst="roundRect">
            <a:avLst/>
          </a:prstGeom>
          <a:solidFill>
            <a:srgbClr val="FFFF00"/>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latin typeface="Times New Roman" pitchFamily="18" charset="0"/>
                <a:cs typeface="Times New Roman" pitchFamily="18" charset="0"/>
              </a:rPr>
              <a:t>Формы работы по ФЭМП</a:t>
            </a:r>
            <a:endParaRPr lang="ru-RU" b="1" dirty="0">
              <a:solidFill>
                <a:srgbClr val="FF0000"/>
              </a:solidFill>
              <a:latin typeface="Times New Roman" pitchFamily="18" charset="0"/>
              <a:cs typeface="Times New Roman" pitchFamily="18" charset="0"/>
            </a:endParaRPr>
          </a:p>
        </p:txBody>
      </p:sp>
      <p:sp>
        <p:nvSpPr>
          <p:cNvPr id="6" name="Скругленный прямоугольник 5"/>
          <p:cNvSpPr/>
          <p:nvPr/>
        </p:nvSpPr>
        <p:spPr>
          <a:xfrm>
            <a:off x="785786" y="1785926"/>
            <a:ext cx="1857388" cy="714380"/>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solidFill>
                  <a:schemeClr val="bg1"/>
                </a:solidFill>
                <a:latin typeface="Times New Roman" pitchFamily="18" charset="0"/>
                <a:cs typeface="Times New Roman" pitchFamily="18" charset="0"/>
              </a:rPr>
              <a:t>Дидактические игры</a:t>
            </a:r>
            <a:endParaRPr lang="ru-RU" b="1" dirty="0">
              <a:solidFill>
                <a:schemeClr val="bg1"/>
              </a:solidFill>
              <a:latin typeface="Times New Roman" pitchFamily="18" charset="0"/>
              <a:cs typeface="Times New Roman" pitchFamily="18" charset="0"/>
            </a:endParaRPr>
          </a:p>
        </p:txBody>
      </p:sp>
      <p:sp>
        <p:nvSpPr>
          <p:cNvPr id="8" name="Скругленный прямоугольник 7"/>
          <p:cNvSpPr/>
          <p:nvPr/>
        </p:nvSpPr>
        <p:spPr>
          <a:xfrm>
            <a:off x="3143240" y="1357298"/>
            <a:ext cx="1714512" cy="785818"/>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Развивающие игры</a:t>
            </a:r>
            <a:endParaRPr lang="ru-RU" b="1" dirty="0">
              <a:latin typeface="Times New Roman" pitchFamily="18" charset="0"/>
              <a:cs typeface="Times New Roman" pitchFamily="18" charset="0"/>
            </a:endParaRPr>
          </a:p>
        </p:txBody>
      </p:sp>
      <p:sp>
        <p:nvSpPr>
          <p:cNvPr id="11" name="Скругленный прямоугольник 10"/>
          <p:cNvSpPr/>
          <p:nvPr/>
        </p:nvSpPr>
        <p:spPr>
          <a:xfrm>
            <a:off x="5715008" y="1357298"/>
            <a:ext cx="2857520" cy="714380"/>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Игры на развитие</a:t>
            </a:r>
          </a:p>
          <a:p>
            <a:pPr algn="ctr"/>
            <a:r>
              <a:rPr lang="ru-RU" b="1" dirty="0" smtClean="0">
                <a:latin typeface="Times New Roman" pitchFamily="18" charset="0"/>
                <a:cs typeface="Times New Roman" pitchFamily="18" charset="0"/>
              </a:rPr>
              <a:t>логического мышления</a:t>
            </a:r>
            <a:endParaRPr lang="ru-RU" b="1" dirty="0">
              <a:latin typeface="Times New Roman" pitchFamily="18" charset="0"/>
              <a:cs typeface="Times New Roman" pitchFamily="18" charset="0"/>
            </a:endParaRPr>
          </a:p>
        </p:txBody>
      </p:sp>
      <p:sp>
        <p:nvSpPr>
          <p:cNvPr id="12" name="Скругленный прямоугольник 11"/>
          <p:cNvSpPr/>
          <p:nvPr/>
        </p:nvSpPr>
        <p:spPr>
          <a:xfrm>
            <a:off x="5715008" y="2428868"/>
            <a:ext cx="1428760" cy="642942"/>
          </a:xfrm>
          <a:prstGeom prst="roundRect">
            <a:avLst/>
          </a:prstGeom>
          <a:ln>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b="1" dirty="0" smtClean="0">
                <a:latin typeface="Times New Roman" pitchFamily="18" charset="0"/>
                <a:cs typeface="Times New Roman" pitchFamily="18" charset="0"/>
              </a:rPr>
              <a:t>Блоки </a:t>
            </a:r>
            <a:r>
              <a:rPr lang="ru-RU" b="1" dirty="0" err="1" smtClean="0">
                <a:latin typeface="Times New Roman" pitchFamily="18" charset="0"/>
                <a:cs typeface="Times New Roman" pitchFamily="18" charset="0"/>
              </a:rPr>
              <a:t>Дьенеша</a:t>
            </a:r>
            <a:endParaRPr lang="ru-RU" b="1" dirty="0">
              <a:latin typeface="Times New Roman" pitchFamily="18" charset="0"/>
              <a:cs typeface="Times New Roman" pitchFamily="18" charset="0"/>
            </a:endParaRPr>
          </a:p>
        </p:txBody>
      </p:sp>
      <p:cxnSp>
        <p:nvCxnSpPr>
          <p:cNvPr id="16" name="Прямая со стрелкой 15"/>
          <p:cNvCxnSpPr>
            <a:stCxn id="5" idx="0"/>
            <a:endCxn id="8" idx="2"/>
          </p:cNvCxnSpPr>
          <p:nvPr/>
        </p:nvCxnSpPr>
        <p:spPr>
          <a:xfrm rot="16200000" flipV="1">
            <a:off x="3964777" y="2178835"/>
            <a:ext cx="571504" cy="500066"/>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Скругленный прямоугольник 18"/>
          <p:cNvSpPr/>
          <p:nvPr/>
        </p:nvSpPr>
        <p:spPr>
          <a:xfrm>
            <a:off x="7286644" y="2428868"/>
            <a:ext cx="1500198" cy="642942"/>
          </a:xfrm>
          <a:prstGeom prst="roundRect">
            <a:avLst/>
          </a:prstGeom>
          <a:ln>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b="1" dirty="0" smtClean="0">
                <a:latin typeface="Times New Roman" pitchFamily="18" charset="0"/>
                <a:cs typeface="Times New Roman" pitchFamily="18" charset="0"/>
              </a:rPr>
              <a:t>Палочки </a:t>
            </a:r>
            <a:r>
              <a:rPr lang="ru-RU" b="1" dirty="0" err="1" smtClean="0">
                <a:latin typeface="Times New Roman" pitchFamily="18" charset="0"/>
                <a:cs typeface="Times New Roman" pitchFamily="18" charset="0"/>
              </a:rPr>
              <a:t>Кюизенера</a:t>
            </a:r>
            <a:endParaRPr lang="ru-RU" b="1" dirty="0">
              <a:latin typeface="Times New Roman" pitchFamily="18" charset="0"/>
              <a:cs typeface="Times New Roman" pitchFamily="18" charset="0"/>
            </a:endParaRPr>
          </a:p>
        </p:txBody>
      </p:sp>
      <p:cxnSp>
        <p:nvCxnSpPr>
          <p:cNvPr id="21" name="Прямая со стрелкой 20"/>
          <p:cNvCxnSpPr>
            <a:stCxn id="5" idx="0"/>
          </p:cNvCxnSpPr>
          <p:nvPr/>
        </p:nvCxnSpPr>
        <p:spPr>
          <a:xfrm rot="5400000" flipH="1" flipV="1">
            <a:off x="4750598" y="1750212"/>
            <a:ext cx="714373" cy="121444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rot="10800000">
            <a:off x="2643174" y="2357430"/>
            <a:ext cx="928694" cy="42862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a:stCxn id="11" idx="2"/>
            <a:endCxn id="12" idx="0"/>
          </p:cNvCxnSpPr>
          <p:nvPr/>
        </p:nvCxnSpPr>
        <p:spPr>
          <a:xfrm rot="5400000">
            <a:off x="6607983" y="1893083"/>
            <a:ext cx="357190" cy="71438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a:stCxn id="11" idx="2"/>
            <a:endCxn id="19" idx="0"/>
          </p:cNvCxnSpPr>
          <p:nvPr/>
        </p:nvCxnSpPr>
        <p:spPr>
          <a:xfrm rot="16200000" flipH="1">
            <a:off x="7411660" y="1803785"/>
            <a:ext cx="357190" cy="89297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Скругленный прямоугольник 61"/>
          <p:cNvSpPr/>
          <p:nvPr/>
        </p:nvSpPr>
        <p:spPr>
          <a:xfrm>
            <a:off x="5643570" y="4000504"/>
            <a:ext cx="1500198" cy="357190"/>
          </a:xfrm>
          <a:prstGeom prst="roundRect">
            <a:avLst/>
          </a:prstGeom>
          <a:ln>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b="1" dirty="0" smtClean="0">
                <a:latin typeface="Times New Roman" pitchFamily="18" charset="0"/>
                <a:cs typeface="Times New Roman" pitchFamily="18" charset="0"/>
              </a:rPr>
              <a:t>аппликация</a:t>
            </a:r>
            <a:endParaRPr lang="ru-RU" b="1" dirty="0">
              <a:latin typeface="Times New Roman" pitchFamily="18" charset="0"/>
              <a:cs typeface="Times New Roman" pitchFamily="18" charset="0"/>
            </a:endParaRPr>
          </a:p>
        </p:txBody>
      </p:sp>
      <p:sp>
        <p:nvSpPr>
          <p:cNvPr id="63" name="Скругленный прямоугольник 62"/>
          <p:cNvSpPr/>
          <p:nvPr/>
        </p:nvSpPr>
        <p:spPr>
          <a:xfrm>
            <a:off x="6572264" y="4572008"/>
            <a:ext cx="1500198" cy="357190"/>
          </a:xfrm>
          <a:prstGeom prst="roundRect">
            <a:avLst/>
          </a:prstGeom>
          <a:ln>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b="1" dirty="0" smtClean="0">
                <a:latin typeface="Times New Roman" pitchFamily="18" charset="0"/>
                <a:cs typeface="Times New Roman" pitchFamily="18" charset="0"/>
              </a:rPr>
              <a:t>рисование</a:t>
            </a:r>
            <a:endParaRPr lang="ru-RU" b="1" dirty="0">
              <a:latin typeface="Times New Roman" pitchFamily="18" charset="0"/>
              <a:cs typeface="Times New Roman" pitchFamily="18" charset="0"/>
            </a:endParaRPr>
          </a:p>
        </p:txBody>
      </p:sp>
      <p:sp>
        <p:nvSpPr>
          <p:cNvPr id="64" name="Скругленный прямоугольник 63"/>
          <p:cNvSpPr/>
          <p:nvPr/>
        </p:nvSpPr>
        <p:spPr>
          <a:xfrm>
            <a:off x="7572396" y="4000504"/>
            <a:ext cx="1143008" cy="357190"/>
          </a:xfrm>
          <a:prstGeom prst="roundRect">
            <a:avLst/>
          </a:prstGeom>
          <a:ln>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ru-RU" b="1" dirty="0" smtClean="0">
                <a:latin typeface="Times New Roman" pitchFamily="18" charset="0"/>
                <a:cs typeface="Times New Roman" pitchFamily="18" charset="0"/>
              </a:rPr>
              <a:t>лепка</a:t>
            </a:r>
            <a:endParaRPr lang="ru-RU" b="1" dirty="0">
              <a:latin typeface="Times New Roman" pitchFamily="18" charset="0"/>
              <a:cs typeface="Times New Roman" pitchFamily="18" charset="0"/>
            </a:endParaRPr>
          </a:p>
        </p:txBody>
      </p:sp>
      <p:sp>
        <p:nvSpPr>
          <p:cNvPr id="65" name="Скругленный прямоугольник 64"/>
          <p:cNvSpPr/>
          <p:nvPr/>
        </p:nvSpPr>
        <p:spPr>
          <a:xfrm>
            <a:off x="500034" y="2714620"/>
            <a:ext cx="1872000" cy="684000"/>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Сюжетно-ролевые игры</a:t>
            </a:r>
            <a:endParaRPr lang="ru-RU" b="1" dirty="0">
              <a:latin typeface="Times New Roman" pitchFamily="18" charset="0"/>
              <a:cs typeface="Times New Roman" pitchFamily="18" charset="0"/>
            </a:endParaRPr>
          </a:p>
        </p:txBody>
      </p:sp>
      <p:sp>
        <p:nvSpPr>
          <p:cNvPr id="67" name="Скругленный прямоугольник 66"/>
          <p:cNvSpPr/>
          <p:nvPr/>
        </p:nvSpPr>
        <p:spPr>
          <a:xfrm>
            <a:off x="857224" y="3643314"/>
            <a:ext cx="1843094" cy="642942"/>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Подвижные игры</a:t>
            </a:r>
            <a:endParaRPr lang="ru-RU" b="1" dirty="0">
              <a:latin typeface="Times New Roman" pitchFamily="18" charset="0"/>
              <a:cs typeface="Times New Roman" pitchFamily="18" charset="0"/>
            </a:endParaRPr>
          </a:p>
        </p:txBody>
      </p:sp>
      <p:cxnSp>
        <p:nvCxnSpPr>
          <p:cNvPr id="69" name="Прямая со стрелкой 68"/>
          <p:cNvCxnSpPr/>
          <p:nvPr/>
        </p:nvCxnSpPr>
        <p:spPr>
          <a:xfrm flipV="1">
            <a:off x="2643174" y="3143248"/>
            <a:ext cx="928694" cy="514360"/>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Прямая со стрелкой 71"/>
          <p:cNvCxnSpPr/>
          <p:nvPr/>
        </p:nvCxnSpPr>
        <p:spPr>
          <a:xfrm rot="10800000">
            <a:off x="2357422" y="3071810"/>
            <a:ext cx="1214446" cy="7143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Скругленный прямоугольник 21"/>
          <p:cNvSpPr/>
          <p:nvPr/>
        </p:nvSpPr>
        <p:spPr>
          <a:xfrm>
            <a:off x="571472" y="4572008"/>
            <a:ext cx="1857388" cy="642942"/>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Пальчиковые игры</a:t>
            </a:r>
            <a:endParaRPr lang="ru-RU" b="1" dirty="0">
              <a:latin typeface="Times New Roman" pitchFamily="18" charset="0"/>
              <a:cs typeface="Times New Roman" pitchFamily="18" charset="0"/>
            </a:endParaRPr>
          </a:p>
        </p:txBody>
      </p:sp>
      <p:sp>
        <p:nvSpPr>
          <p:cNvPr id="24" name="Скругленный прямоугольник 23"/>
          <p:cNvSpPr/>
          <p:nvPr/>
        </p:nvSpPr>
        <p:spPr>
          <a:xfrm>
            <a:off x="3357554" y="4000504"/>
            <a:ext cx="2071702" cy="857256"/>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Чтение художественной литературы</a:t>
            </a:r>
            <a:endParaRPr lang="ru-RU" b="1" dirty="0">
              <a:latin typeface="Times New Roman" pitchFamily="18" charset="0"/>
              <a:cs typeface="Times New Roman" pitchFamily="18" charset="0"/>
            </a:endParaRPr>
          </a:p>
        </p:txBody>
      </p:sp>
      <p:sp>
        <p:nvSpPr>
          <p:cNvPr id="25" name="Скругленный прямоугольник 24"/>
          <p:cNvSpPr/>
          <p:nvPr/>
        </p:nvSpPr>
        <p:spPr>
          <a:xfrm>
            <a:off x="3428992" y="5072074"/>
            <a:ext cx="2000264" cy="642942"/>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Математические сказки</a:t>
            </a:r>
            <a:endParaRPr lang="ru-RU" b="1" dirty="0">
              <a:latin typeface="Times New Roman" pitchFamily="18" charset="0"/>
              <a:cs typeface="Times New Roman" pitchFamily="18" charset="0"/>
            </a:endParaRPr>
          </a:p>
        </p:txBody>
      </p:sp>
      <p:sp>
        <p:nvSpPr>
          <p:cNvPr id="39" name="Скругленный прямоугольник 38"/>
          <p:cNvSpPr/>
          <p:nvPr/>
        </p:nvSpPr>
        <p:spPr>
          <a:xfrm>
            <a:off x="857224" y="5500702"/>
            <a:ext cx="1928826" cy="571504"/>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Игры с песком и водой</a:t>
            </a:r>
            <a:endParaRPr lang="ru-RU" b="1" dirty="0">
              <a:latin typeface="Times New Roman" pitchFamily="18" charset="0"/>
              <a:cs typeface="Times New Roman" pitchFamily="18" charset="0"/>
            </a:endParaRPr>
          </a:p>
        </p:txBody>
      </p:sp>
      <p:cxnSp>
        <p:nvCxnSpPr>
          <p:cNvPr id="42" name="Прямая со стрелкой 41"/>
          <p:cNvCxnSpPr/>
          <p:nvPr/>
        </p:nvCxnSpPr>
        <p:spPr>
          <a:xfrm rot="10800000" flipV="1">
            <a:off x="2428860" y="3571876"/>
            <a:ext cx="1143008" cy="107157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p:nvPr/>
        </p:nvCxnSpPr>
        <p:spPr>
          <a:xfrm rot="5400000">
            <a:off x="2035951" y="3964785"/>
            <a:ext cx="1928826" cy="114300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Скругленный прямоугольник 48"/>
          <p:cNvSpPr/>
          <p:nvPr/>
        </p:nvSpPr>
        <p:spPr>
          <a:xfrm>
            <a:off x="6286512" y="3214686"/>
            <a:ext cx="2071702" cy="571504"/>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Художественное творчество</a:t>
            </a:r>
            <a:endParaRPr lang="ru-RU" b="1" dirty="0">
              <a:latin typeface="Times New Roman" pitchFamily="18" charset="0"/>
              <a:cs typeface="Times New Roman" pitchFamily="18" charset="0"/>
            </a:endParaRPr>
          </a:p>
        </p:txBody>
      </p:sp>
      <p:cxnSp>
        <p:nvCxnSpPr>
          <p:cNvPr id="51" name="Прямая со стрелкой 50"/>
          <p:cNvCxnSpPr>
            <a:stCxn id="5" idx="3"/>
            <a:endCxn id="49" idx="1"/>
          </p:cNvCxnSpPr>
          <p:nvPr/>
        </p:nvCxnSpPr>
        <p:spPr>
          <a:xfrm>
            <a:off x="5429256" y="3178967"/>
            <a:ext cx="857256" cy="32147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Прямая со стрелкой 52"/>
          <p:cNvCxnSpPr>
            <a:stCxn id="49" idx="2"/>
            <a:endCxn id="63" idx="0"/>
          </p:cNvCxnSpPr>
          <p:nvPr/>
        </p:nvCxnSpPr>
        <p:spPr>
          <a:xfrm rot="5400000">
            <a:off x="6929454" y="4179099"/>
            <a:ext cx="785818" cy="158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Прямая со стрелкой 56"/>
          <p:cNvCxnSpPr>
            <a:stCxn id="49" idx="2"/>
          </p:cNvCxnSpPr>
          <p:nvPr/>
        </p:nvCxnSpPr>
        <p:spPr>
          <a:xfrm rot="5400000">
            <a:off x="6983033" y="3661174"/>
            <a:ext cx="214314" cy="464347"/>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Прямая со стрелкой 58"/>
          <p:cNvCxnSpPr>
            <a:stCxn id="49" idx="2"/>
          </p:cNvCxnSpPr>
          <p:nvPr/>
        </p:nvCxnSpPr>
        <p:spPr>
          <a:xfrm rot="16200000" flipH="1">
            <a:off x="7483098" y="3625454"/>
            <a:ext cx="214314" cy="53578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Прямая со стрелкой 60"/>
          <p:cNvCxnSpPr/>
          <p:nvPr/>
        </p:nvCxnSpPr>
        <p:spPr>
          <a:xfrm rot="16200000" flipH="1">
            <a:off x="4254102" y="3818336"/>
            <a:ext cx="357188" cy="7144"/>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Прямая со стрелкой 72"/>
          <p:cNvCxnSpPr/>
          <p:nvPr/>
        </p:nvCxnSpPr>
        <p:spPr>
          <a:xfrm rot="5400000">
            <a:off x="4393408" y="4964918"/>
            <a:ext cx="214313" cy="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6" name="Скругленный прямоугольник 75"/>
          <p:cNvSpPr/>
          <p:nvPr/>
        </p:nvSpPr>
        <p:spPr>
          <a:xfrm>
            <a:off x="6000760" y="5500702"/>
            <a:ext cx="2071702" cy="500066"/>
          </a:xfrm>
          <a:prstGeom prst="roundRect">
            <a:avLst/>
          </a:prstGeom>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latin typeface="Times New Roman" pitchFamily="18" charset="0"/>
                <a:cs typeface="Times New Roman" pitchFamily="18" charset="0"/>
              </a:rPr>
              <a:t>конструирование</a:t>
            </a:r>
            <a:endParaRPr lang="ru-RU" b="1" dirty="0">
              <a:latin typeface="Times New Roman" pitchFamily="18" charset="0"/>
              <a:cs typeface="Times New Roman" pitchFamily="18" charset="0"/>
            </a:endParaRPr>
          </a:p>
        </p:txBody>
      </p:sp>
      <p:cxnSp>
        <p:nvCxnSpPr>
          <p:cNvPr id="41" name="Прямая со стрелкой 40"/>
          <p:cNvCxnSpPr/>
          <p:nvPr/>
        </p:nvCxnSpPr>
        <p:spPr>
          <a:xfrm rot="16200000" flipH="1">
            <a:off x="4786314" y="4143380"/>
            <a:ext cx="1857388" cy="857256"/>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142852"/>
            <a:ext cx="8229600" cy="785818"/>
          </a:xfrm>
        </p:spPr>
        <p:txBody>
          <a:bodyPr>
            <a:normAutofit fontScale="90000"/>
          </a:bodyPr>
          <a:lstStyle/>
          <a:p>
            <a:r>
              <a:rPr lang="ru-RU" sz="4000" dirty="0" smtClean="0">
                <a:solidFill>
                  <a:srgbClr val="FF0000"/>
                </a:solidFill>
                <a:latin typeface="Cambria Math" pitchFamily="18" charset="0"/>
                <a:ea typeface="Cambria Math" pitchFamily="18" charset="0"/>
                <a:cs typeface="Vani" pitchFamily="34" charset="0"/>
              </a:rPr>
              <a:t>      </a:t>
            </a:r>
            <a:br>
              <a:rPr lang="ru-RU" sz="4000" dirty="0" smtClean="0">
                <a:solidFill>
                  <a:srgbClr val="FF0000"/>
                </a:solidFill>
                <a:latin typeface="Cambria Math" pitchFamily="18" charset="0"/>
                <a:ea typeface="Cambria Math" pitchFamily="18" charset="0"/>
                <a:cs typeface="Vani" pitchFamily="34" charset="0"/>
              </a:rPr>
            </a:br>
            <a:r>
              <a:rPr lang="ru-RU" sz="4000" b="1" u="sng" dirty="0" smtClean="0">
                <a:solidFill>
                  <a:srgbClr val="FF0000"/>
                </a:solidFill>
                <a:latin typeface="Cambria Math" pitchFamily="18" charset="0"/>
                <a:ea typeface="Cambria Math" pitchFamily="18" charset="0"/>
                <a:cs typeface="Vani" pitchFamily="34" charset="0"/>
              </a:rPr>
              <a:t>Дидактические игры</a:t>
            </a:r>
            <a:br>
              <a:rPr lang="ru-RU" sz="4000" b="1" u="sng" dirty="0" smtClean="0">
                <a:solidFill>
                  <a:srgbClr val="FF0000"/>
                </a:solidFill>
                <a:latin typeface="Cambria Math" pitchFamily="18" charset="0"/>
                <a:ea typeface="Cambria Math" pitchFamily="18" charset="0"/>
                <a:cs typeface="Vani" pitchFamily="34" charset="0"/>
              </a:rPr>
            </a:br>
            <a:endParaRPr lang="ru-RU" sz="4000" b="1" u="sng" dirty="0">
              <a:solidFill>
                <a:srgbClr val="FF0000"/>
              </a:solidFill>
              <a:latin typeface="Cambria Math" pitchFamily="18" charset="0"/>
              <a:ea typeface="Cambria Math" pitchFamily="18" charset="0"/>
              <a:cs typeface="Vani" pitchFamily="34" charset="0"/>
            </a:endParaRPr>
          </a:p>
        </p:txBody>
      </p:sp>
      <p:pic>
        <p:nvPicPr>
          <p:cNvPr id="5" name="Рисунок 4" descr="P_20191218_08172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928662" y="857231"/>
            <a:ext cx="3384533" cy="2340000"/>
          </a:xfrm>
          <a:prstGeom prst="rect">
            <a:avLst/>
          </a:prstGeom>
          <a:ln>
            <a:noFill/>
          </a:ln>
          <a:effectLst>
            <a:softEdge rad="112500"/>
          </a:effectLst>
        </p:spPr>
      </p:pic>
      <p:pic>
        <p:nvPicPr>
          <p:cNvPr id="6" name="Рисунок 5" descr="P_20191218_081307.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5400000">
            <a:off x="705053" y="3724047"/>
            <a:ext cx="3420000" cy="2401278"/>
          </a:xfrm>
          <a:prstGeom prst="rect">
            <a:avLst/>
          </a:prstGeom>
          <a:ln>
            <a:noFill/>
          </a:ln>
          <a:effectLst>
            <a:softEdge rad="112500"/>
          </a:effectLst>
        </p:spPr>
      </p:pic>
      <p:pic>
        <p:nvPicPr>
          <p:cNvPr id="7" name="Рисунок 6" descr="SAM_9326.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000496" y="3571876"/>
            <a:ext cx="4143404" cy="3060000"/>
          </a:xfrm>
          <a:prstGeom prst="rect">
            <a:avLst/>
          </a:prstGeom>
          <a:ln>
            <a:noFill/>
          </a:ln>
          <a:effectLst>
            <a:softEdge rad="112500"/>
          </a:effectLst>
        </p:spPr>
      </p:pic>
      <p:pic>
        <p:nvPicPr>
          <p:cNvPr id="2050" name="Picture 2" descr="C:\Users\ADM\Pictures\Конкурс Бийск 2021\P_20200625_093306.jpg"/>
          <p:cNvPicPr>
            <a:picLocks noGrp="1" noChangeAspect="1" noChangeArrowheads="1"/>
          </p:cNvPicPr>
          <p:nvPr>
            <p:ph idx="1"/>
          </p:nvPr>
        </p:nvPicPr>
        <p:blipFill>
          <a:blip r:embed="rId6" cstate="email">
            <a:extLst>
              <a:ext uri="{28A0092B-C50C-407E-A947-70E740481C1C}">
                <a14:useLocalDpi xmlns:a14="http://schemas.microsoft.com/office/drawing/2010/main"/>
              </a:ext>
            </a:extLst>
          </a:blip>
          <a:srcRect/>
          <a:stretch>
            <a:fillRect/>
          </a:stretch>
        </p:blipFill>
        <p:spPr bwMode="auto">
          <a:xfrm rot="5400000">
            <a:off x="5175260" y="682600"/>
            <a:ext cx="2700000" cy="304926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Содержимое 3" descr="img2.jpg"/>
          <p:cNvPicPr>
            <a:picLocks noChangeAspect="1"/>
          </p:cNvPicPr>
          <p:nvPr/>
        </p:nvPicPr>
        <p:blipFill>
          <a:blip r:embed="rId2"/>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642918"/>
            <a:ext cx="8229600" cy="785818"/>
          </a:xfrm>
        </p:spPr>
        <p:txBody>
          <a:bodyPr>
            <a:noAutofit/>
          </a:bodyPr>
          <a:lstStyle/>
          <a:p>
            <a:r>
              <a:rPr lang="ru-RU" sz="3200" b="1" u="sng" dirty="0" smtClean="0">
                <a:solidFill>
                  <a:srgbClr val="FF0000"/>
                </a:solidFill>
                <a:latin typeface="Cambria Math" pitchFamily="18" charset="0"/>
                <a:ea typeface="Cambria Math" pitchFamily="18" charset="0"/>
                <a:cs typeface="Times New Roman" pitchFamily="18" charset="0"/>
              </a:rPr>
              <a:t>Игры на развитие логического мышления</a:t>
            </a:r>
            <a:br>
              <a:rPr lang="ru-RU" sz="3200" b="1" u="sng" dirty="0" smtClean="0">
                <a:solidFill>
                  <a:srgbClr val="FF0000"/>
                </a:solidFill>
                <a:latin typeface="Cambria Math" pitchFamily="18" charset="0"/>
                <a:ea typeface="Cambria Math" pitchFamily="18" charset="0"/>
                <a:cs typeface="Times New Roman" pitchFamily="18" charset="0"/>
              </a:rPr>
            </a:br>
            <a:r>
              <a:rPr lang="ru-RU" sz="2800" b="1" u="sng" dirty="0" smtClean="0">
                <a:solidFill>
                  <a:srgbClr val="FF0000"/>
                </a:solidFill>
                <a:latin typeface="Cambria Math" pitchFamily="18" charset="0"/>
                <a:ea typeface="Cambria Math" pitchFamily="18" charset="0"/>
                <a:cs typeface="Times New Roman" pitchFamily="18" charset="0"/>
              </a:rPr>
              <a:t>Блоки </a:t>
            </a:r>
            <a:r>
              <a:rPr lang="ru-RU" sz="2800" b="1" u="sng" dirty="0" err="1" smtClean="0">
                <a:solidFill>
                  <a:srgbClr val="FF0000"/>
                </a:solidFill>
                <a:latin typeface="Cambria Math" pitchFamily="18" charset="0"/>
                <a:ea typeface="Cambria Math" pitchFamily="18" charset="0"/>
                <a:cs typeface="Times New Roman" pitchFamily="18" charset="0"/>
              </a:rPr>
              <a:t>Дьенеша</a:t>
            </a:r>
            <a:r>
              <a:rPr lang="ru-RU" sz="3200" b="1" dirty="0" smtClean="0">
                <a:solidFill>
                  <a:srgbClr val="FF0000"/>
                </a:solidFill>
                <a:latin typeface="Cambria Math" pitchFamily="18" charset="0"/>
                <a:ea typeface="Cambria Math" pitchFamily="18" charset="0"/>
                <a:cs typeface="Times New Roman" pitchFamily="18" charset="0"/>
              </a:rPr>
              <a:t/>
            </a:r>
            <a:br>
              <a:rPr lang="ru-RU" sz="3200" b="1" dirty="0" smtClean="0">
                <a:solidFill>
                  <a:srgbClr val="FF0000"/>
                </a:solidFill>
                <a:latin typeface="Cambria Math" pitchFamily="18" charset="0"/>
                <a:ea typeface="Cambria Math" pitchFamily="18" charset="0"/>
                <a:cs typeface="Times New Roman" pitchFamily="18" charset="0"/>
              </a:rPr>
            </a:br>
            <a:endParaRPr lang="ru-RU" sz="3200" dirty="0">
              <a:solidFill>
                <a:srgbClr val="FF0000"/>
              </a:solidFill>
              <a:latin typeface="Cambria Math" pitchFamily="18" charset="0"/>
              <a:ea typeface="Cambria Math" pitchFamily="18" charset="0"/>
            </a:endParaRPr>
          </a:p>
        </p:txBody>
      </p:sp>
      <p:pic>
        <p:nvPicPr>
          <p:cNvPr id="3074" name="Picture 2" descr="C:\Users\ADM\Pictures\Конкурс Бийск 2021\P_20201015_16201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720" y="1214422"/>
            <a:ext cx="4536000" cy="2623293"/>
          </a:xfrm>
          <a:prstGeom prst="rect">
            <a:avLst/>
          </a:prstGeom>
          <a:ln>
            <a:noFill/>
          </a:ln>
          <a:effectLst>
            <a:softEdge rad="112500"/>
          </a:effectLst>
        </p:spPr>
      </p:pic>
      <p:pic>
        <p:nvPicPr>
          <p:cNvPr id="3075" name="Picture 3" descr="C:\Users\ADM\Pictures\Конкурс Бийск 2021\P_20201015_16250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43372" y="3714752"/>
            <a:ext cx="4754248" cy="2835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6421</TotalTime>
  <Words>737</Words>
  <Application>Microsoft Office PowerPoint</Application>
  <PresentationFormat>Экран (4:3)</PresentationFormat>
  <Paragraphs>139</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                             детский сад «Алёнушка» СП МКДОУ детского сада «Теремок»    Математический проект «Уроки Зайки - Любознайки»                                                                                                      Выполнила: старший воспитатель                                                                                                            Железко Лариса Александровна        с. Родино                                                                                      2020-2021г.   </vt:lpstr>
      <vt:lpstr>     «Ведь от того, как заложены элементарные математические представления в значительной мере зависит дальнейший путь математического развития, успешность продвижения ребёнка в этой области знаний».                                                                                                                           Л.А.Венгер      «Кто с детских лет занимается математикой, тот развивает внимание, тренирует свой мозг, свою волю, воспитывает настойчивость и упорство в достижении цели.                                                                                                                                     А.И.Маркушевич       Огромную роль в умственном развитии и сенсорном воспитании детей играет математика. Математическое развитие дошкольников по своему содержанию не должно исчерпываться развитием представлений о числах и простейших геометрических фигурах, обучению счету, сложению и вычитанию. Самым важным является развитие познавательного интереса и математического мышления дошкольников, умения рассуждать, аргументировать, доказывать правильность выполненных действий.        Именно математика оттачивает ум ребёнка, развивает гибкость мышления, учит логике, формирует память, внимание, воображение, речь, волевые качества.        Следовательно, совершенно необходимо развить у ребёнка интерес к математике в дошкольном возрасте. Приобщение к этому предмету в игровой и занимательной форме поможет ребёнку в дальнейшем быстрее и легче подготовиться к школьному обучению.    </vt:lpstr>
      <vt:lpstr>  Цель: создание благоприятных условий для возникновения и развития у детей младшей, средней группы элементарных математических представлений.    Задачи:  1. Развивать элементарные математические представления (о форме, величине, количестве, соотношении, времени и пространстве) через привлекательные для детей игры и занятия.  2. Поддерживать и развивать познавательный интерес каждого ребёнка, побуждать его желание действовать, общаться, играть. 3. Развивать мышление, память, внимание, воображение, сенсорные способности, речь.  4. Воспитывать самостоятельность, умение играть в небольшой группе сверстников, умение договариваться, уступать, опрятность и аккуратность, бережное отношение к предметам и вещам.  5. Создать развивающую предметно-пространственную среду, стимулирующую познавательную активность детей. 6. Поиск и распространение эффективных форм совместной деятельности с  родителями воспитанников по познавательному развитию.   Вид проекта:    По количеству участников: групповой    По приоритету метода: познавательный    По продолжительности: долгосрочный  Участники реализации проекта:  старший воспитатель, воспитанники младшей, средней группы, родители. </vt:lpstr>
      <vt:lpstr>            I этап- Подготовительный </vt:lpstr>
      <vt:lpstr>Презентация PowerPoint</vt:lpstr>
      <vt:lpstr>Основополагающий принцип развития современного дошкольного образования, предложенный ФГОС - принцип интеграции образовательных областей. </vt:lpstr>
      <vt:lpstr>II этап- Основной  Формы работы с детьми по ФЭМП</vt:lpstr>
      <vt:lpstr>       Дидактические игры </vt:lpstr>
      <vt:lpstr>Игры на развитие логического мышления Блоки Дьенеша </vt:lpstr>
      <vt:lpstr>Подвижные игры</vt:lpstr>
      <vt:lpstr>Игры  с песком </vt:lpstr>
      <vt:lpstr>Сюжетно-ролевые игры </vt:lpstr>
      <vt:lpstr>Прогулки </vt:lpstr>
      <vt:lpstr>Экскурсия на огород </vt:lpstr>
      <vt:lpstr>Художественное творчество </vt:lpstr>
      <vt:lpstr> </vt:lpstr>
      <vt:lpstr>«Говорящие»   стены </vt:lpstr>
      <vt:lpstr> </vt:lpstr>
      <vt:lpstr>Макеты </vt:lpstr>
      <vt:lpstr>Макеты </vt:lpstr>
      <vt:lpstr>Совместные выставки поделок </vt:lpstr>
      <vt:lpstr>Презентация PowerPoint</vt:lpstr>
      <vt:lpstr> Центр занимательной математики   «Уроки Зайки - Любознайки» </vt:lpstr>
      <vt:lpstr>Мини-центр «Воды и песка»</vt:lpstr>
      <vt:lpstr>Центр «Сенсорики»</vt:lpstr>
      <vt:lpstr>            III этап- Заключительный</vt:lpstr>
      <vt:lpstr>Открытое занятие </vt:lpstr>
      <vt:lpstr> </vt:lpstr>
      <vt:lpstr> </vt:lpstr>
      <vt:lpstr>Родительское собрание </vt:lpstr>
      <vt:lpstr>Выступление на районном ММО воспитателей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ка</dc:title>
  <dc:creator>ADM</dc:creator>
  <cp:lastModifiedBy>Пользователь Windows</cp:lastModifiedBy>
  <cp:revision>262</cp:revision>
  <dcterms:created xsi:type="dcterms:W3CDTF">2020-03-23T16:11:48Z</dcterms:created>
  <dcterms:modified xsi:type="dcterms:W3CDTF">2021-10-21T01:50:13Z</dcterms:modified>
</cp:coreProperties>
</file>