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8" r:id="rId2"/>
    <p:sldId id="258" r:id="rId3"/>
    <p:sldId id="261" r:id="rId4"/>
    <p:sldId id="263" r:id="rId5"/>
    <p:sldId id="260" r:id="rId6"/>
    <p:sldId id="262" r:id="rId7"/>
    <p:sldId id="259" r:id="rId8"/>
    <p:sldId id="266" r:id="rId9"/>
    <p:sldId id="269" r:id="rId10"/>
    <p:sldId id="272" r:id="rId11"/>
    <p:sldId id="275" r:id="rId12"/>
    <p:sldId id="271" r:id="rId13"/>
    <p:sldId id="270" r:id="rId14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33"/>
    <a:srgbClr val="BEFF05"/>
    <a:srgbClr val="B6F600"/>
    <a:srgbClr val="FF66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0CB1E45F-0BCF-4098-9121-B3E4D7485C3C}" type="datetimeFigureOut">
              <a:rPr lang="ru-RU"/>
              <a:pPr>
                <a:defRPr/>
              </a:pPr>
              <a:t>22.10.2021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B7ADEA60-AAA1-4308-9CA6-7D81C9C0C81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660820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ADEA60-AAA1-4308-9CA6-7D81C9C0C81C}" type="slidenum">
              <a:rPr lang="ru-RU" altLang="ru-RU" smtClean="0"/>
              <a:pPr>
                <a:defRPr/>
              </a:pPr>
              <a:t>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38352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0304A-CD3C-4482-AB78-AE903FCB9D7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45269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A1DB9-2039-4F59-AAE5-FFC871944DE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16152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F911B-494C-4B83-898B-947DD8CFF67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98237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93EA1-C6F9-40EE-BE53-19313A52E0D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46360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A3B16C-6B73-4EE1-A800-A3F9203A40A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42760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03A232-4D1B-4280-8268-EF8E5056C8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00091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FA17C7-7638-4419-99E2-12746F0926C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4738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02AFFB-F36D-4A87-8BEC-51E0D1D8AE5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30779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BA55E8-8E03-4C34-9820-C8DE6A2D7A2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13481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CBF9CF-9B80-424C-98CD-005271BACDE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18267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88FC32-4F7B-4741-95DC-AD3B10542AF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47505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562F0882-BFB7-4113-B85F-52557CE4D0E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jpeg"/><Relationship Id="rId16" Type="http://schemas.openxmlformats.org/officeDocument/2006/relationships/image" Target="../media/image15.png"/><Relationship Id="rId20" Type="http://schemas.openxmlformats.org/officeDocument/2006/relationships/slide" Target="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jpe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7" Type="http://schemas.openxmlformats.org/officeDocument/2006/relationships/image" Target="../media/image65.pn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6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68.png"/><Relationship Id="rId7" Type="http://schemas.openxmlformats.org/officeDocument/2006/relationships/image" Target="../media/image64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0.png"/><Relationship Id="rId5" Type="http://schemas.openxmlformats.org/officeDocument/2006/relationships/image" Target="../media/image70.png"/><Relationship Id="rId10" Type="http://schemas.openxmlformats.org/officeDocument/2006/relationships/image" Target="../media/image65.png"/><Relationship Id="rId4" Type="http://schemas.openxmlformats.org/officeDocument/2006/relationships/image" Target="../media/image69.png"/><Relationship Id="rId9" Type="http://schemas.openxmlformats.org/officeDocument/2006/relationships/slide" Target="slide10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72.png"/><Relationship Id="rId7" Type="http://schemas.openxmlformats.org/officeDocument/2006/relationships/image" Target="../media/image60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4.png"/><Relationship Id="rId11" Type="http://schemas.openxmlformats.org/officeDocument/2006/relationships/image" Target="../media/image76.png"/><Relationship Id="rId5" Type="http://schemas.openxmlformats.org/officeDocument/2006/relationships/image" Target="../media/image74.png"/><Relationship Id="rId10" Type="http://schemas.openxmlformats.org/officeDocument/2006/relationships/slide" Target="slide12.xml"/><Relationship Id="rId4" Type="http://schemas.openxmlformats.org/officeDocument/2006/relationships/image" Target="../media/image73.png"/><Relationship Id="rId9" Type="http://schemas.openxmlformats.org/officeDocument/2006/relationships/image" Target="../media/image7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19.jpeg"/><Relationship Id="rId21" Type="http://schemas.openxmlformats.org/officeDocument/2006/relationships/image" Target="../media/image2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6.png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21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slide" Target="slide7.xml"/><Relationship Id="rId4" Type="http://schemas.openxmlformats.org/officeDocument/2006/relationships/image" Target="../media/image20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24.jpeg"/><Relationship Id="rId16" Type="http://schemas.openxmlformats.org/officeDocument/2006/relationships/slide" Target="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png"/><Relationship Id="rId18" Type="http://schemas.openxmlformats.org/officeDocument/2006/relationships/image" Target="../media/image40.png"/><Relationship Id="rId3" Type="http://schemas.openxmlformats.org/officeDocument/2006/relationships/image" Target="../media/image26.png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17" Type="http://schemas.openxmlformats.org/officeDocument/2006/relationships/image" Target="../media/image39.png"/><Relationship Id="rId2" Type="http://schemas.openxmlformats.org/officeDocument/2006/relationships/image" Target="../media/image25.jpeg"/><Relationship Id="rId16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6" Type="http://schemas.openxmlformats.org/officeDocument/2006/relationships/slide" Target="slide7.xml"/><Relationship Id="rId11" Type="http://schemas.openxmlformats.org/officeDocument/2006/relationships/image" Target="../media/image33.png"/><Relationship Id="rId5" Type="http://schemas.openxmlformats.org/officeDocument/2006/relationships/image" Target="../media/image28.png"/><Relationship Id="rId15" Type="http://schemas.openxmlformats.org/officeDocument/2006/relationships/image" Target="../media/image37.png"/><Relationship Id="rId10" Type="http://schemas.openxmlformats.org/officeDocument/2006/relationships/image" Target="../media/image32.png"/><Relationship Id="rId4" Type="http://schemas.openxmlformats.org/officeDocument/2006/relationships/image" Target="../media/image27.png"/><Relationship Id="rId9" Type="http://schemas.openxmlformats.org/officeDocument/2006/relationships/image" Target="../media/image31.png"/><Relationship Id="rId14" Type="http://schemas.openxmlformats.org/officeDocument/2006/relationships/image" Target="../media/image3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42.jpeg"/><Relationship Id="rId7" Type="http://schemas.openxmlformats.org/officeDocument/2006/relationships/image" Target="../media/image4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image" Target="../media/image41.jpeg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slide" Target="slide3.xml"/><Relationship Id="rId11" Type="http://schemas.openxmlformats.org/officeDocument/2006/relationships/image" Target="../media/image9.png"/><Relationship Id="rId5" Type="http://schemas.openxmlformats.org/officeDocument/2006/relationships/image" Target="../media/image44.jpe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43.jpe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slide" Target="slide4.xml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image" Target="../media/image46.jpeg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47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3" Type="http://schemas.openxmlformats.org/officeDocument/2006/relationships/image" Target="../media/image49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50.png"/><Relationship Id="rId15" Type="http://schemas.openxmlformats.org/officeDocument/2006/relationships/image" Target="../media/image39.png"/><Relationship Id="rId10" Type="http://schemas.openxmlformats.org/officeDocument/2006/relationships/image" Target="../media/image34.png"/><Relationship Id="rId4" Type="http://schemas.openxmlformats.org/officeDocument/2006/relationships/slide" Target="slide5.xml"/><Relationship Id="rId9" Type="http://schemas.openxmlformats.org/officeDocument/2006/relationships/image" Target="../media/image33.png"/><Relationship Id="rId14" Type="http://schemas.openxmlformats.org/officeDocument/2006/relationships/image" Target="../media/image3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image" Target="../media/image51.jpeg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5.png"/><Relationship Id="rId11" Type="http://schemas.openxmlformats.org/officeDocument/2006/relationships/image" Target="../media/image8.png"/><Relationship Id="rId5" Type="http://schemas.openxmlformats.org/officeDocument/2006/relationships/image" Target="../media/image54.png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4" Type="http://schemas.openxmlformats.org/officeDocument/2006/relationships/image" Target="../media/image53.png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grpSp>
        <p:nvGrpSpPr>
          <p:cNvPr id="15363" name="Группа 3"/>
          <p:cNvGrpSpPr>
            <a:grpSpLocks/>
          </p:cNvGrpSpPr>
          <p:nvPr/>
        </p:nvGrpSpPr>
        <p:grpSpPr bwMode="auto">
          <a:xfrm>
            <a:off x="-144463" y="-11649"/>
            <a:ext cx="9432925" cy="6858000"/>
            <a:chOff x="34945" y="188640"/>
            <a:chExt cx="6193239" cy="4267410"/>
          </a:xfrm>
        </p:grpSpPr>
        <p:pic>
          <p:nvPicPr>
            <p:cNvPr id="15380" name="Picture 5" descr="H:\три кота\getImage (2).jp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30" y="4005064"/>
              <a:ext cx="6176754" cy="4509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5381" name="Группа 2"/>
            <p:cNvGrpSpPr>
              <a:grpSpLocks/>
            </p:cNvGrpSpPr>
            <p:nvPr/>
          </p:nvGrpSpPr>
          <p:grpSpPr bwMode="auto">
            <a:xfrm>
              <a:off x="34945" y="188640"/>
              <a:ext cx="5336367" cy="3857626"/>
              <a:chOff x="277789" y="1628799"/>
              <a:chExt cx="5336367" cy="3857626"/>
            </a:xfrm>
          </p:grpSpPr>
          <p:pic>
            <p:nvPicPr>
              <p:cNvPr id="15383" name="Picture 2" descr="H:\три кота\getImage (2).jpg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7789" y="1628800"/>
                <a:ext cx="4442223" cy="38576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384" name="Picture 3" descr="H:\три кота\getImage (2).jpg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20012" y="1628799"/>
                <a:ext cx="894144" cy="38576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5382" name="Picture 4" descr="H:\три кота\getImage (2).jp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71312" y="188641"/>
              <a:ext cx="801547" cy="3857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5364" name="Picture 6" descr="H:\три кота\maxresdefault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65988" y="1720850"/>
            <a:ext cx="1876425" cy="275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505235" y="4849828"/>
            <a:ext cx="8229600" cy="850900"/>
          </a:xfrm>
          <a:prstGeom prst="rect">
            <a:avLst/>
          </a:prstGeom>
          <a:solidFill>
            <a:schemeClr val="accent6">
              <a:lumMod val="20000"/>
              <a:lumOff val="80000"/>
              <a:alpha val="7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Компот, Карамелька и Коржик вышли гулять. Коржик вернулся домой. Сколько котят осталось на улице?</a:t>
            </a:r>
            <a:endParaRPr lang="ru-RU" sz="2400" kern="0" dirty="0"/>
          </a:p>
        </p:txBody>
      </p:sp>
      <p:pic>
        <p:nvPicPr>
          <p:cNvPr id="15366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225" y="5954713"/>
            <a:ext cx="46513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" y="5932488"/>
            <a:ext cx="5588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913" y="5975350"/>
            <a:ext cx="458787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9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613" y="5891213"/>
            <a:ext cx="546100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0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775" y="5915025"/>
            <a:ext cx="519113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1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8038" y="5940425"/>
            <a:ext cx="51911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2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175" y="5918200"/>
            <a:ext cx="504825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3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463" y="5975350"/>
            <a:ext cx="619125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4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5899150"/>
            <a:ext cx="519113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5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5038" y="5956300"/>
            <a:ext cx="560387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6" name="Picture 14" descr="http://cdn.shopify.com/s/files/1/0653/7557/products/magnetic_numbers_grande.png?v=1492007887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7675" y="5940425"/>
            <a:ext cx="733425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7" name="Picture 14" descr="http://cdn.shopify.com/s/files/1/0653/7557/products/magnetic_numbers_grande.png?v=1492007887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9563" y="5876925"/>
            <a:ext cx="688975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8" name="Picture 14" descr="http://cdn.shopify.com/s/files/1/0653/7557/products/magnetic_numbers_grande.png?v=1492007887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1725" y="6021388"/>
            <a:ext cx="615950" cy="32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Солнце 5">
            <a:hlinkClick r:id="rId20" action="ppaction://hlinksldjump"/>
          </p:cNvPr>
          <p:cNvSpPr/>
          <p:nvPr/>
        </p:nvSpPr>
        <p:spPr>
          <a:xfrm>
            <a:off x="8385175" y="260350"/>
            <a:ext cx="603250" cy="561975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Группа 2"/>
          <p:cNvGrpSpPr>
            <a:grpSpLocks/>
          </p:cNvGrpSpPr>
          <p:nvPr/>
        </p:nvGrpSpPr>
        <p:grpSpPr bwMode="auto">
          <a:xfrm>
            <a:off x="-1588" y="0"/>
            <a:ext cx="9169401" cy="6858000"/>
            <a:chOff x="-877" y="1"/>
            <a:chExt cx="9168830" cy="6857998"/>
          </a:xfrm>
        </p:grpSpPr>
        <p:pic>
          <p:nvPicPr>
            <p:cNvPr id="19478" name="Picture 3" descr="H:\три кота\1553756427_tri-kota-24.jp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"/>
              <a:ext cx="9167953" cy="5301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79" name="Picture 4" descr="H:\три кота\1553756441_tri-kota-22.jp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77" y="5273604"/>
              <a:ext cx="9144877" cy="15843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301209"/>
            <a:ext cx="8344800" cy="1287535"/>
          </a:xfrm>
          <a:solidFill>
            <a:schemeClr val="accent6">
              <a:lumMod val="20000"/>
              <a:lumOff val="80000"/>
              <a:alpha val="70000"/>
            </a:schemeClr>
          </a:solidFill>
        </p:spPr>
        <p:txBody>
          <a:bodyPr/>
          <a:lstStyle/>
          <a:p>
            <a:pPr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Папа купил торт. Он стоит 8 рублей. Какие монеты папа использовал для покупки торта без сдачи? Со сдачей?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472" name="Picture 10" descr="http://2kop.ru/upload/wysiwyg/medium/img_58d646e1bbc6c.jp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46157" y="3482627"/>
            <a:ext cx="1101725" cy="108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73" name="Picture 14" descr="http://ivanova-ev.novoshino.edusite.ru/images/yirl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70776" y="4654550"/>
            <a:ext cx="957262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74" name="Picture 16" descr="https://avatars.mds.yandex.net/get-zen_doc/95163/pub_5c91de8c2aa93200b3125d1b_5c91df62a64e3a00b5047452/scale_600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7364" y="5795963"/>
            <a:ext cx="806450" cy="80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75" name="Picture 6" descr="H:\три кота\russia-2011-10-rubley-orel-b.jp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93050" y="2204864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147248" cy="452586"/>
          </a:xfrm>
        </p:spPr>
        <p:txBody>
          <a:bodyPr/>
          <a:lstStyle/>
          <a:p>
            <a:r>
              <a:rPr lang="ru-RU" sz="2400" dirty="0" smtClean="0"/>
              <a:t>Котята пошли в магазин. Они купили батон за 7 рублей и булку за 5 рублей. Сколько денег истратили котята?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8" name="Picture 4" descr="F:\три кота\russia-2011-10-rubley-orel-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85719" y="5416550"/>
            <a:ext cx="1439862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4574" y="5772818"/>
            <a:ext cx="1103472" cy="1085182"/>
          </a:xfrm>
          <a:prstGeom prst="rect">
            <a:avLst/>
          </a:prstGeom>
        </p:spPr>
      </p:pic>
      <p:pic>
        <p:nvPicPr>
          <p:cNvPr id="10" name="Picture 14" descr="http://ivanova-ev.novoshino.edusite.ru/images/yirl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3062" y="5807669"/>
            <a:ext cx="957262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6" descr="https://avatars.mds.yandex.net/get-zen_doc/95163/pub_5c91de8c2aa93200b3125d1b_5c91df62a64e3a00b5047452/scale_600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22362" y="6052144"/>
            <a:ext cx="806450" cy="80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165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5" descr="H:\три кота\500_F_229655183_N88oEvbDjRazYPdAoAbx0b29uCb3QHZ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375" y="188913"/>
            <a:ext cx="8229600" cy="1143000"/>
          </a:xfrm>
          <a:solidFill>
            <a:schemeClr val="accent6">
              <a:lumMod val="20000"/>
              <a:lumOff val="80000"/>
              <a:alpha val="70000"/>
            </a:schemeClr>
          </a:solidFill>
        </p:spPr>
        <p:txBody>
          <a:bodyPr/>
          <a:lstStyle/>
          <a:p>
            <a:pPr>
              <a:defRPr/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Компот решил купить 3 кекса по 2 рубля каждый. Хватит ли Компоту денег, если у него одна монета достоинством 5 рублей? Сколько денег нужно добавить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омпоту?</a:t>
            </a:r>
          </a:p>
        </p:txBody>
      </p:sp>
      <p:pic>
        <p:nvPicPr>
          <p:cNvPr id="18436" name="Picture 4" descr="http://www.youloveit.ru/uploads/gallery/comthumb/995/youloveit_ru_kartinki_tri_kota5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263" y="2693988"/>
            <a:ext cx="3095625" cy="332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8" descr="H:\три кота\dessert-clipart-cherry-cake-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8025" y="3573463"/>
            <a:ext cx="79375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8" descr="H:\три кота\dessert-clipart-cherry-cake-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6238" y="3573463"/>
            <a:ext cx="79375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8" descr="H:\три кота\dessert-clipart-cherry-cake-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4300" y="3587750"/>
            <a:ext cx="79375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0" name="Picture 10" descr="http://2kop.ru/upload/wysiwyg/medium/img_58d646e1bbc6c.jp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3506788"/>
            <a:ext cx="1101725" cy="108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1" name="Picture 14" descr="http://ivanova-ev.novoshino.edusite.ru/images/yirl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67038" y="5840413"/>
            <a:ext cx="957262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2" name="Picture 14" descr="http://ivanova-ev.novoshino.edusite.ru/images/yirl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67038" y="5840413"/>
            <a:ext cx="957262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3" name="Picture 14" descr="http://ivanova-ev.novoshino.edusite.ru/images/yirl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6238" y="5802313"/>
            <a:ext cx="957262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4" name="Picture 10" descr="http://2kop.ru/upload/wysiwyg/medium/img_58d646e1bbc6c.jp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6538" y="5673725"/>
            <a:ext cx="1101725" cy="108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5" name="Picture 14" descr="http://ivanova-ev.novoshino.edusite.ru/images/yirl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0050" y="5819775"/>
            <a:ext cx="957263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6" name="Picture 14" descr="http://ivanova-ev.novoshino.edusite.ru/images/yirl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6400" y="5802313"/>
            <a:ext cx="957263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7" name="Picture 16" descr="https://avatars.mds.yandex.net/get-zen_doc/95163/pub_5c91de8c2aa93200b3125d1b_5c91df62a64e3a00b5047452/scale_600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5325" y="5900738"/>
            <a:ext cx="806450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8" name="Picture 16" descr="https://avatars.mds.yandex.net/get-zen_doc/95163/pub_5c91de8c2aa93200b3125d1b_5c91df62a64e3a00b5047452/scale_600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4688" y="5900738"/>
            <a:ext cx="806450" cy="80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9" name="Picture 8" descr="H:\три кота\dessert-clipart-cherry-cake-4.jpg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6100" y="260350"/>
            <a:ext cx="79375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0" name="Picture 6" descr="H:\три кота\russia-2011-10-rubley-orel-b.jp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8450" y="5673725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Группа 3"/>
          <p:cNvGrpSpPr>
            <a:grpSpLocks/>
          </p:cNvGrpSpPr>
          <p:nvPr/>
        </p:nvGrpSpPr>
        <p:grpSpPr bwMode="auto">
          <a:xfrm>
            <a:off x="-19849" y="-26412"/>
            <a:ext cx="9144000" cy="6846887"/>
            <a:chOff x="0" y="11759"/>
            <a:chExt cx="9144001" cy="6846241"/>
          </a:xfrm>
        </p:grpSpPr>
        <p:pic>
          <p:nvPicPr>
            <p:cNvPr id="17432" name="Picture 2" descr="H:\три кота\Tri_kota_17_07182706.jp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11759"/>
              <a:ext cx="9144000" cy="5073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Прямоугольник 2"/>
            <p:cNvSpPr/>
            <p:nvPr/>
          </p:nvSpPr>
          <p:spPr>
            <a:xfrm>
              <a:off x="0" y="5084930"/>
              <a:ext cx="9144001" cy="1773070"/>
            </a:xfrm>
            <a:prstGeom prst="rect">
              <a:avLst/>
            </a:prstGeom>
            <a:solidFill>
              <a:srgbClr val="FFCD2F"/>
            </a:solidFill>
            <a:ln>
              <a:solidFill>
                <a:srgbClr val="FFCD2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062" y="4724146"/>
            <a:ext cx="8485385" cy="838453"/>
          </a:xfrm>
          <a:solidFill>
            <a:schemeClr val="accent6">
              <a:lumMod val="20000"/>
              <a:lumOff val="80000"/>
              <a:alpha val="66000"/>
            </a:schemeClr>
          </a:solidFill>
        </p:spPr>
        <p:txBody>
          <a:bodyPr/>
          <a:lstStyle/>
          <a:p>
            <a:pPr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Коржик, Карамелька и Компот купили 3 пончика. Каждый пончик стоит 5 рублей. Сколько всего денег потратили котята?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2" name="Picture 3" descr="H:\три кота\donuts-vector-silhouette-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3213100"/>
            <a:ext cx="1304925" cy="128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4" descr="H:\три кота\donuts-vector-silhouette-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425" y="3500438"/>
            <a:ext cx="1422400" cy="128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5" descr="H:\три кота\donuts-vector-silhouette-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1238" y="2857500"/>
            <a:ext cx="1366837" cy="128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0" name="Picture 10" descr="http://2kop.ru/upload/wysiwyg/medium/img_58d646e1bbc6c.jp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6870" y="5682745"/>
            <a:ext cx="1101725" cy="108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3" name="Picture 14" descr="http://ivanova-ev.novoshino.edusite.ru/images/yirl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5458" y="5821107"/>
            <a:ext cx="957262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6" name="Picture 16" descr="https://avatars.mds.yandex.net/get-zen_doc/95163/pub_5c91de8c2aa93200b3125d1b_5c91df62a64e3a00b5047452/scale_600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4858" y="5984619"/>
            <a:ext cx="806450" cy="80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30" name="Picture 6" descr="H:\три кота\russia-2011-10-rubley-orel-b.jp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7373" y="5600700"/>
            <a:ext cx="1143000" cy="1144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31" name="Picture 5" descr="H:\три кота\donuts-vector-silhouette-2.jp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43888" y="404813"/>
            <a:ext cx="684212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:\три кота\getImag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504"/>
          <a:stretch>
            <a:fillRect/>
          </a:stretch>
        </p:blipFill>
        <p:spPr bwMode="auto">
          <a:xfrm>
            <a:off x="-36513" y="0"/>
            <a:ext cx="9180513" cy="695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979988"/>
            <a:ext cx="9144000" cy="1033463"/>
          </a:xfrm>
          <a:solidFill>
            <a:schemeClr val="accent6">
              <a:lumMod val="20000"/>
              <a:lumOff val="80000"/>
              <a:alpha val="69000"/>
            </a:schemeClr>
          </a:solidFill>
        </p:spPr>
        <p:txBody>
          <a:bodyPr/>
          <a:lstStyle/>
          <a:p>
            <a:pPr>
              <a:defRPr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Коржику на день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рождения друзья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подарили 3 подарка и еще один подарила Карамелька. Сколько всего подарков стало у Коржика?</a:t>
            </a:r>
          </a:p>
        </p:txBody>
      </p:sp>
      <p:pic>
        <p:nvPicPr>
          <p:cNvPr id="5124" name="Picture 4" descr="H:\три кота\youloveit_ru_kartinki_tri_kota0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775" y="1916113"/>
            <a:ext cx="3243263" cy="324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6" descr="https://s.tcdn.co/0a2/011/0a2011a0-7107-317a-bbfc-9ab00efdd86a/2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2097088"/>
            <a:ext cx="2879725" cy="288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594" y="6192837"/>
            <a:ext cx="46513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" y="6184900"/>
            <a:ext cx="5588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913" y="6227763"/>
            <a:ext cx="458787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613" y="6143625"/>
            <a:ext cx="546100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775" y="6167438"/>
            <a:ext cx="519113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1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8038" y="6192838"/>
            <a:ext cx="51911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2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175" y="6170613"/>
            <a:ext cx="504825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3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463" y="6227763"/>
            <a:ext cx="619125" cy="53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4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6151563"/>
            <a:ext cx="519113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5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5038" y="6208713"/>
            <a:ext cx="560387" cy="54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6" name="Picture 14" descr="http://cdn.shopify.com/s/files/1/0653/7557/products/magnetic_numbers_grande.png?v=1492007887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7675" y="6192838"/>
            <a:ext cx="733425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7" name="Picture 14" descr="http://cdn.shopify.com/s/files/1/0653/7557/products/magnetic_numbers_grande.png?v=1492007887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9563" y="6129338"/>
            <a:ext cx="688975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8" name="Picture 14" descr="http://cdn.shopify.com/s/files/1/0653/7557/products/magnetic_numbers_grande.png?v=1492007887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1725" y="6273800"/>
            <a:ext cx="615950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9" name="Picture 18" descr="https://images.onlinelabels.com/images/clip-art/PinkJellyfish/Pink%20Donut-248894.png">
            <a:hlinkClick r:id="rId19" action="ppaction://hlinksldjump"/>
          </p:cNvPr>
          <p:cNvPicPr>
            <a:picLocks noChangeAspect="1" noChangeArrowheads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97863" y="260350"/>
            <a:ext cx="738187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0" name="Picture 21" descr="H:\три кота\5738aad98306c154b55b61c1.jpg"/>
          <p:cNvPicPr>
            <a:picLocks noChangeAspect="1" noChangeArrowheads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950" y="1995488"/>
            <a:ext cx="1241425" cy="151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mg.kanal-o.ru/img/2017-04-17/fmt_94_24_sts_tri_kota__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5" y="15875"/>
            <a:ext cx="9140825" cy="530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175" y="5324475"/>
            <a:ext cx="9144000" cy="1533525"/>
          </a:xfrm>
          <a:prstGeom prst="rect">
            <a:avLst/>
          </a:prstGeom>
          <a:solidFill>
            <a:srgbClr val="FFFF66"/>
          </a:solidFill>
          <a:ln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pic>
        <p:nvPicPr>
          <p:cNvPr id="8197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213" y="6207125"/>
            <a:ext cx="46513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350" y="6184900"/>
            <a:ext cx="5588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8900" y="6227763"/>
            <a:ext cx="458788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8188" y="6143625"/>
            <a:ext cx="546100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8763" y="6167438"/>
            <a:ext cx="519112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2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5025" y="6192838"/>
            <a:ext cx="51911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3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4163" y="6170613"/>
            <a:ext cx="504825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4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3450" y="6227763"/>
            <a:ext cx="619125" cy="53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5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9713" y="6151563"/>
            <a:ext cx="519112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6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2025" y="6208713"/>
            <a:ext cx="560388" cy="54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7" name="Picture 14" descr="http://cdn.shopify.com/s/files/1/0653/7557/products/magnetic_numbers_grande.png?v=1492007887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7675" y="6192838"/>
            <a:ext cx="733425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8" name="Picture 14" descr="http://cdn.shopify.com/s/files/1/0653/7557/products/magnetic_numbers_grande.png?v=1492007887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8138" y="6129338"/>
            <a:ext cx="688975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9" name="Picture 14" descr="http://cdn.shopify.com/s/files/1/0653/7557/products/magnetic_numbers_grande.png?v=1492007887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78713" y="6273800"/>
            <a:ext cx="615950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Молния 4">
            <a:hlinkClick r:id="rId16" action="ppaction://hlinksldjump"/>
          </p:cNvPr>
          <p:cNvSpPr/>
          <p:nvPr/>
        </p:nvSpPr>
        <p:spPr>
          <a:xfrm flipH="1">
            <a:off x="8531225" y="333375"/>
            <a:ext cx="539750" cy="574675"/>
          </a:xfrm>
          <a:prstGeom prst="lightningBolt">
            <a:avLst/>
          </a:prstGeom>
          <a:solidFill>
            <a:srgbClr val="FFFF00"/>
          </a:solidFill>
          <a:ln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pic>
        <p:nvPicPr>
          <p:cNvPr id="8211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8900" y="6232525"/>
            <a:ext cx="458788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8781" y="5319415"/>
            <a:ext cx="8229600" cy="751484"/>
          </a:xfrm>
          <a:solidFill>
            <a:schemeClr val="accent6">
              <a:lumMod val="20000"/>
              <a:lumOff val="80000"/>
              <a:alpha val="68000"/>
            </a:schemeClr>
          </a:solidFill>
        </p:spPr>
        <p:txBody>
          <a:bodyPr/>
          <a:lstStyle/>
          <a:p>
            <a:pPr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праздник пришли 3 котенка в костюмах и 3 в обычной одежде. Сколько всего котят было на празднике? </a:t>
            </a:r>
            <a:endParaRPr lang="ru-RU" sz="2400" dirty="0"/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 descr="H:\три кота\30016_2_5638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3813"/>
            <a:ext cx="9180513" cy="544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2" descr="H:\три кота\1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0250" y="974725"/>
            <a:ext cx="3441700" cy="344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3" descr="H:\три кота\13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975" y="1484313"/>
            <a:ext cx="3151188" cy="315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4" descr="H:\три кота\1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9525" y="-288925"/>
            <a:ext cx="4876800" cy="494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251" y="4918075"/>
            <a:ext cx="9143999" cy="936625"/>
          </a:xfrm>
          <a:solidFill>
            <a:schemeClr val="accent6">
              <a:lumMod val="20000"/>
              <a:lumOff val="80000"/>
              <a:alpha val="70000"/>
            </a:schemeClr>
          </a:solidFill>
        </p:spPr>
        <p:txBody>
          <a:bodyPr/>
          <a:lstStyle/>
          <a:p>
            <a:pPr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Возле новогодней елки веселятся 5 котят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 котенка взрывают хлопушки. У скольких котят хлопушек нет?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7" name="Picture 6" descr="H:\три кота\spruce-131983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9788" y="260350"/>
            <a:ext cx="487362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11" descr="https://avatars.mds.yandex.net/get-pdb/1679619/01d8fe0a-55e3-4919-abcf-32b1adaba9c8/s1200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3813" y="6002338"/>
            <a:ext cx="520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9" name="Picture 12" descr="H:\три кота\83c698f2b3997542df41703c512b386c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" y="6007100"/>
            <a:ext cx="3492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0" name="Picture 13" descr="H:\три кота\f0855ccc0df05ac9312b5923f2768e38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5970588"/>
            <a:ext cx="5143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1" name="Picture 15" descr="https://i.pinimg.com/736x/a3/89/bd/a389bd3324c99399663cda5d41f7085e--math-numbers-alphabet-letters.jp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6113" y="6021388"/>
            <a:ext cx="49371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2" name="Picture 17" descr="https://i.pinimg.com/originals/44/ec/ed/44eced162e71ced987fc8a9968875c37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875" y="6021388"/>
            <a:ext cx="5175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3" name="Picture 19" descr="https://i.pinimg.com/736x/51/81/97/518197fb7c68974eb470a5d14930e4bc--math-numbers-alphabet-letters.jp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0713" y="6021388"/>
            <a:ext cx="53498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4" name="Picture 21" descr="https://i.pinimg.com/originals/eb/ee/ee/ebeeee5d2ddf3d688798d0946dd901cb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4125" y="6021388"/>
            <a:ext cx="49053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5" name="Picture 23" descr="https://i.pinimg.com/736x/6d/f5/3a/6df53a43c5a11d6ab7a1a2e2d4343c14--math-numbers-alphabet-letters.jp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4838" y="6021388"/>
            <a:ext cx="5461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6" name="Picture 25" descr="https://img-fotki.yandex.ru/get/9493/36014149.2b0/0_93cd3_2764928f_L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5088" y="6021388"/>
            <a:ext cx="5143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Прямоугольник 16">
            <a:hlinkClick r:id="" action="ppaction://macro?name=DragandDrop"/>
          </p:cNvPr>
          <p:cNvSpPr/>
          <p:nvPr/>
        </p:nvSpPr>
        <p:spPr>
          <a:xfrm>
            <a:off x="6442390" y="5544488"/>
            <a:ext cx="904415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9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</a:rPr>
              <a:t>+</a:t>
            </a:r>
          </a:p>
        </p:txBody>
      </p:sp>
      <p:sp>
        <p:nvSpPr>
          <p:cNvPr id="18" name="Прямоугольник 17">
            <a:hlinkClick r:id="" action="ppaction://macro?name=DragandDrop"/>
          </p:cNvPr>
          <p:cNvSpPr/>
          <p:nvPr/>
        </p:nvSpPr>
        <p:spPr>
          <a:xfrm>
            <a:off x="7346805" y="5516093"/>
            <a:ext cx="749725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9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</a:rPr>
              <a:t>-</a:t>
            </a:r>
          </a:p>
        </p:txBody>
      </p:sp>
      <p:sp>
        <p:nvSpPr>
          <p:cNvPr id="19" name="Прямоугольник 18">
            <a:hlinkClick r:id="" action="ppaction://macro?name=DragandDrop"/>
          </p:cNvPr>
          <p:cNvSpPr/>
          <p:nvPr/>
        </p:nvSpPr>
        <p:spPr>
          <a:xfrm>
            <a:off x="8096530" y="5555083"/>
            <a:ext cx="904415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9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</a:rPr>
              <a:t>=</a:t>
            </a:r>
          </a:p>
        </p:txBody>
      </p:sp>
      <p:pic>
        <p:nvPicPr>
          <p:cNvPr id="10260" name="Picture 27" descr="https://i.pinimg.com/736x/bd/b7/4d/bdb74d861206756a448a07d41c196eb5--special-letters-christmas-letters.jp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5800" y="6021388"/>
            <a:ext cx="5556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1" name="Picture 22" descr="F:\три кота\sts.jpg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5088" y="1357313"/>
            <a:ext cx="1797050" cy="307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Группа 5"/>
          <p:cNvGrpSpPr>
            <a:grpSpLocks/>
          </p:cNvGrpSpPr>
          <p:nvPr/>
        </p:nvGrpSpPr>
        <p:grpSpPr bwMode="auto">
          <a:xfrm>
            <a:off x="-252413" y="-26988"/>
            <a:ext cx="9396413" cy="6884988"/>
            <a:chOff x="-252536" y="-27384"/>
            <a:chExt cx="9396536" cy="6885383"/>
          </a:xfrm>
        </p:grpSpPr>
        <p:grpSp>
          <p:nvGrpSpPr>
            <p:cNvPr id="7188" name="Группа 3"/>
            <p:cNvGrpSpPr>
              <a:grpSpLocks/>
            </p:cNvGrpSpPr>
            <p:nvPr/>
          </p:nvGrpSpPr>
          <p:grpSpPr bwMode="auto">
            <a:xfrm>
              <a:off x="-252536" y="-27384"/>
              <a:ext cx="9396536" cy="6161677"/>
              <a:chOff x="-432047" y="0"/>
              <a:chExt cx="10620671" cy="6862035"/>
            </a:xfrm>
          </p:grpSpPr>
          <p:pic>
            <p:nvPicPr>
              <p:cNvPr id="7190" name="Picture 2" descr="H:\три кота\30-53.jpg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432047" y="30344"/>
                <a:ext cx="7123733" cy="68316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191" name="Picture 3" descr="H:\три кота\30-53.jpg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6684433" y="0"/>
                <a:ext cx="1769639" cy="68620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192" name="Picture 3" descr="H:\три кота\30-53.jpg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54073" y="0"/>
                <a:ext cx="1734551" cy="685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7189" name="Picture 2" descr="H:\три кота\30-53.jp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52536" y="6130671"/>
              <a:ext cx="9396536" cy="727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78364" y="5136617"/>
            <a:ext cx="9058275" cy="811809"/>
          </a:xfrm>
          <a:solidFill>
            <a:schemeClr val="accent6">
              <a:lumMod val="20000"/>
              <a:lumOff val="80000"/>
              <a:alpha val="68000"/>
            </a:schemeClr>
          </a:solidFill>
        </p:spPr>
        <p:txBody>
          <a:bodyPr/>
          <a:lstStyle/>
          <a:p>
            <a:pPr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площадке гуляли Коржик и Компот. К ним пришли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Сажик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Гоня. Сколько всего котят вышло на прогулку?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вал 7">
            <a:hlinkClick r:id="rId6" action="ppaction://hlinksldjump"/>
          </p:cNvPr>
          <p:cNvSpPr/>
          <p:nvPr/>
        </p:nvSpPr>
        <p:spPr>
          <a:xfrm>
            <a:off x="8543925" y="269875"/>
            <a:ext cx="514350" cy="43338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pic>
        <p:nvPicPr>
          <p:cNvPr id="7173" name="Picture 4" descr="H:\три кота\tri-kota-pamyat-77-seriya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5400" y="1662113"/>
            <a:ext cx="2768600" cy="277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213" y="6207125"/>
            <a:ext cx="46513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350" y="6184900"/>
            <a:ext cx="5588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8900" y="6227763"/>
            <a:ext cx="458788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7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8188" y="6143625"/>
            <a:ext cx="546100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8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8763" y="6167438"/>
            <a:ext cx="519112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9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5025" y="6192838"/>
            <a:ext cx="51911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0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4163" y="6170613"/>
            <a:ext cx="504825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1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3450" y="6227763"/>
            <a:ext cx="619125" cy="53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2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9713" y="6151563"/>
            <a:ext cx="519112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3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2025" y="6208713"/>
            <a:ext cx="560388" cy="54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4" name="Picture 14" descr="http://cdn.shopify.com/s/files/1/0653/7557/products/magnetic_numbers_grande.png?v=1492007887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7675" y="6192838"/>
            <a:ext cx="733425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5" name="Picture 14" descr="http://cdn.shopify.com/s/files/1/0653/7557/products/magnetic_numbers_grande.png?v=1492007887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8138" y="6129338"/>
            <a:ext cx="688975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6" name="Picture 14" descr="http://cdn.shopify.com/s/files/1/0653/7557/products/magnetic_numbers_grande.png?v=1492007887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78713" y="6273800"/>
            <a:ext cx="615950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7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350" y="6175375"/>
            <a:ext cx="5588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Группа 3"/>
          <p:cNvGrpSpPr>
            <a:grpSpLocks/>
          </p:cNvGrpSpPr>
          <p:nvPr/>
        </p:nvGrpSpPr>
        <p:grpSpPr bwMode="auto">
          <a:xfrm>
            <a:off x="-11113" y="-26988"/>
            <a:ext cx="9144001" cy="6884988"/>
            <a:chOff x="-11574" y="-27384"/>
            <a:chExt cx="9144000" cy="6885384"/>
          </a:xfrm>
        </p:grpSpPr>
        <p:pic>
          <p:nvPicPr>
            <p:cNvPr id="9234" name="Picture 2" descr="H:\три кота\21341089_original.jp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1574" y="-27384"/>
              <a:ext cx="9144000" cy="55446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Прямоугольник 2"/>
            <p:cNvSpPr/>
            <p:nvPr/>
          </p:nvSpPr>
          <p:spPr>
            <a:xfrm>
              <a:off x="-11574" y="5516486"/>
              <a:ext cx="9144000" cy="1341514"/>
            </a:xfrm>
            <a:prstGeom prst="rect">
              <a:avLst/>
            </a:prstGeom>
            <a:solidFill>
              <a:srgbClr val="ADDC7A"/>
            </a:solidFill>
            <a:ln>
              <a:solidFill>
                <a:srgbClr val="ADDC7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1113" y="5396707"/>
            <a:ext cx="9109076" cy="706437"/>
          </a:xfrm>
          <a:solidFill>
            <a:schemeClr val="accent6">
              <a:lumMod val="20000"/>
              <a:lumOff val="80000"/>
              <a:alpha val="68000"/>
            </a:schemeClr>
          </a:solidFill>
        </p:spPr>
        <p:txBody>
          <a:bodyPr/>
          <a:lstStyle/>
          <a:p>
            <a:pPr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поляне гуляли 8 котят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 котенка забрались на холм. Сколько котят осталось внизу?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20" name="Picture 3" descr="H:\три кота\21341089_original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0063" y="260350"/>
            <a:ext cx="977900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213" y="6207125"/>
            <a:ext cx="46513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350" y="6184900"/>
            <a:ext cx="5588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8900" y="6227763"/>
            <a:ext cx="458788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8188" y="6143625"/>
            <a:ext cx="546100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5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8763" y="6167438"/>
            <a:ext cx="519112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6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5025" y="6192838"/>
            <a:ext cx="51911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7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4163" y="6170613"/>
            <a:ext cx="504825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8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3450" y="6227763"/>
            <a:ext cx="619125" cy="53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9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9713" y="6151563"/>
            <a:ext cx="519112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0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2025" y="6208713"/>
            <a:ext cx="560388" cy="54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1" name="Picture 14" descr="http://cdn.shopify.com/s/files/1/0653/7557/products/magnetic_numbers_grande.png?v=1492007887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7675" y="6192838"/>
            <a:ext cx="733425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2" name="Picture 14" descr="http://cdn.shopify.com/s/files/1/0653/7557/products/magnetic_numbers_grande.png?v=1492007887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8138" y="6129338"/>
            <a:ext cx="688975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3" name="Picture 14" descr="http://cdn.shopify.com/s/files/1/0653/7557/products/magnetic_numbers_grande.png?v=1492007887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78713" y="6273800"/>
            <a:ext cx="615950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Группа 3"/>
          <p:cNvGrpSpPr>
            <a:grpSpLocks/>
          </p:cNvGrpSpPr>
          <p:nvPr/>
        </p:nvGrpSpPr>
        <p:grpSpPr bwMode="auto">
          <a:xfrm>
            <a:off x="3367088" y="642938"/>
            <a:ext cx="4876800" cy="4225925"/>
            <a:chOff x="2195736" y="1127760"/>
            <a:chExt cx="4876800" cy="4225713"/>
          </a:xfrm>
        </p:grpSpPr>
        <p:pic>
          <p:nvPicPr>
            <p:cNvPr id="6163" name="Picture 2" descr="https://s.tcdn.co/0a2/011/0a2011a0-7107-317a-bbfc-9ab00efdd86a/12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3351"/>
            <a:stretch>
              <a:fillRect/>
            </a:stretch>
          </p:blipFill>
          <p:spPr bwMode="auto">
            <a:xfrm>
              <a:off x="2195736" y="1127760"/>
              <a:ext cx="4876800" cy="4225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Овал 2"/>
            <p:cNvSpPr/>
            <p:nvPr/>
          </p:nvSpPr>
          <p:spPr>
            <a:xfrm>
              <a:off x="4211861" y="3932731"/>
              <a:ext cx="287337" cy="288911"/>
            </a:xfrm>
            <a:prstGeom prst="ellipse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  <p:sp>
          <p:nvSpPr>
            <p:cNvPr id="5" name="Овал 4"/>
            <p:cNvSpPr/>
            <p:nvPr/>
          </p:nvSpPr>
          <p:spPr>
            <a:xfrm>
              <a:off x="4211861" y="3096161"/>
              <a:ext cx="287337" cy="288911"/>
            </a:xfrm>
            <a:prstGeom prst="ellipse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>
              <a:off x="4932586" y="4148620"/>
              <a:ext cx="287337" cy="288911"/>
            </a:xfrm>
            <a:prstGeom prst="ellipse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>
              <a:off x="3708623" y="4148620"/>
              <a:ext cx="287338" cy="288911"/>
            </a:xfrm>
            <a:prstGeom prst="ellipse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5416550"/>
            <a:ext cx="8459786" cy="388713"/>
          </a:xfrm>
          <a:solidFill>
            <a:schemeClr val="accent6">
              <a:lumMod val="20000"/>
              <a:lumOff val="80000"/>
              <a:alpha val="68000"/>
            </a:schemeClr>
          </a:solidFill>
        </p:spPr>
        <p:txBody>
          <a:bodyPr/>
          <a:lstStyle/>
          <a:p>
            <a:pPr algn="l"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Коржик и Компот повесили на елку 6 красных шаров, а Карамелька 4 синих. Сколько всего шаров стало на елке?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8" name="Picture 3" descr="H:\три кота\sweets-clipart-red-2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43888" y="260350"/>
            <a:ext cx="781050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11" descr="https://avatars.mds.yandex.net/get-pdb/1679619/01d8fe0a-55e3-4919-abcf-32b1adaba9c8/s1200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3813" y="6002338"/>
            <a:ext cx="520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12" descr="H:\три кота\83c698f2b3997542df41703c512b386c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" y="6007100"/>
            <a:ext cx="3492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13" descr="H:\три кота\f0855ccc0df05ac9312b5923f2768e38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5970588"/>
            <a:ext cx="5143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15" descr="https://i.pinimg.com/736x/a3/89/bd/a389bd3324c99399663cda5d41f7085e--math-numbers-alphabet-letters.jp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6113" y="6021388"/>
            <a:ext cx="49371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17" descr="https://i.pinimg.com/originals/44/ec/ed/44eced162e71ced987fc8a9968875c37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875" y="6021388"/>
            <a:ext cx="5175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Picture 19" descr="https://i.pinimg.com/736x/51/81/97/518197fb7c68974eb470a5d14930e4bc--math-numbers-alphabet-letters.jp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0713" y="6021388"/>
            <a:ext cx="53498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5" name="Picture 21" descr="https://i.pinimg.com/originals/eb/ee/ee/ebeeee5d2ddf3d688798d0946dd901cb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4125" y="6021388"/>
            <a:ext cx="49053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6" name="Picture 23" descr="https://i.pinimg.com/736x/6d/f5/3a/6df53a43c5a11d6ab7a1a2e2d4343c14--math-numbers-alphabet-letters.jp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9288" y="6021388"/>
            <a:ext cx="54451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7" name="Picture 25" descr="https://img-fotki.yandex.ru/get/9493/36014149.2b0/0_93cd3_2764928f_L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5088" y="6021388"/>
            <a:ext cx="5143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>
            <a:hlinkClick r:id="" action="ppaction://macro?name=DragandDrop"/>
          </p:cNvPr>
          <p:cNvSpPr/>
          <p:nvPr/>
        </p:nvSpPr>
        <p:spPr>
          <a:xfrm>
            <a:off x="6442390" y="5544488"/>
            <a:ext cx="904415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9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</a:rPr>
              <a:t>+</a:t>
            </a:r>
          </a:p>
        </p:txBody>
      </p:sp>
      <p:sp>
        <p:nvSpPr>
          <p:cNvPr id="20" name="Прямоугольник 19">
            <a:hlinkClick r:id="" action="ppaction://macro?name=DragandDrop"/>
          </p:cNvPr>
          <p:cNvSpPr/>
          <p:nvPr/>
        </p:nvSpPr>
        <p:spPr>
          <a:xfrm>
            <a:off x="7346805" y="5516093"/>
            <a:ext cx="749725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9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</a:rPr>
              <a:t>-</a:t>
            </a:r>
          </a:p>
        </p:txBody>
      </p:sp>
      <p:sp>
        <p:nvSpPr>
          <p:cNvPr id="21" name="Прямоугольник 20">
            <a:hlinkClick r:id="" action="ppaction://macro?name=DragandDrop"/>
          </p:cNvPr>
          <p:cNvSpPr/>
          <p:nvPr/>
        </p:nvSpPr>
        <p:spPr>
          <a:xfrm>
            <a:off x="8096530" y="5555083"/>
            <a:ext cx="904415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9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</a:rPr>
              <a:t>=</a:t>
            </a:r>
          </a:p>
        </p:txBody>
      </p:sp>
      <p:pic>
        <p:nvPicPr>
          <p:cNvPr id="6161" name="Picture 27" descr="https://i.pinimg.com/736x/bd/b7/4d/bdb74d861206756a448a07d41c196eb5--special-letters-christmas-letters.jp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5800" y="6021388"/>
            <a:ext cx="5556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2" name="Picture 13" descr="H:\три кота\f0855ccc0df05ac9312b5923f2768e38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5970588"/>
            <a:ext cx="5143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7" descr="H:\три кота\Tri_kota_17_0718270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263" y="3375025"/>
            <a:ext cx="1984376" cy="272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8" descr="H:\три кота\s1200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2138" y="2906713"/>
            <a:ext cx="1944687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9" descr="H:\три кота\youloveit_ru_kartinki_tri_kota43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0" y="2462213"/>
            <a:ext cx="2247900" cy="274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10" descr="H:\три кота\mushrooms-vector-cute-little-1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690897">
            <a:off x="2346325" y="4011613"/>
            <a:ext cx="773113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10" descr="H:\три кота\mushrooms-vector-cute-little-1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11252">
            <a:off x="-34925" y="4924425"/>
            <a:ext cx="773113" cy="78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10" descr="H:\три кота\mushrooms-vector-cute-little-1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11252">
            <a:off x="1365250" y="4799013"/>
            <a:ext cx="773113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10" descr="H:\три кота\mushrooms-vector-cute-little-1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11252">
            <a:off x="4533900" y="4168775"/>
            <a:ext cx="773113" cy="78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Picture 10" descr="H:\три кота\mushrooms-vector-cute-little-1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2473871">
            <a:off x="5686425" y="3741738"/>
            <a:ext cx="771525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2" name="Picture 2" descr="H:\три кота\YomBYQUZrggiZRNWbBy0Q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425" y="860425"/>
            <a:ext cx="3455988" cy="507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Прямоугольник 24"/>
          <p:cNvSpPr/>
          <p:nvPr/>
        </p:nvSpPr>
        <p:spPr>
          <a:xfrm>
            <a:off x="10332640" y="5962650"/>
            <a:ext cx="1152525" cy="895350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897" y="128588"/>
            <a:ext cx="8229600" cy="895350"/>
          </a:xfrm>
          <a:solidFill>
            <a:schemeClr val="accent6">
              <a:lumMod val="20000"/>
              <a:lumOff val="80000"/>
              <a:alpha val="70000"/>
            </a:schemeClr>
          </a:solidFill>
        </p:spPr>
        <p:txBody>
          <a:bodyPr/>
          <a:lstStyle/>
          <a:p>
            <a:pPr>
              <a:defRPr/>
            </a:pPr>
            <a:r>
              <a:rPr lang="ru-RU" sz="2400" dirty="0" smtClean="0"/>
              <a:t>Папа нашел два гриба, а котята пять грибов. Сколько всего грибов </a:t>
            </a:r>
            <a:r>
              <a:rPr lang="ru-RU" sz="2400" dirty="0"/>
              <a:t>о</a:t>
            </a:r>
            <a:r>
              <a:rPr lang="ru-RU" sz="2400" dirty="0" smtClean="0"/>
              <a:t>ни нашли?</a:t>
            </a:r>
            <a:endParaRPr lang="ru-RU" sz="2400" dirty="0"/>
          </a:p>
        </p:txBody>
      </p:sp>
      <p:pic>
        <p:nvPicPr>
          <p:cNvPr id="13325" name="Picture 10" descr="H:\три кота\mushrooms-vector-cute-little-15.jp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1545" y="4564446"/>
            <a:ext cx="773112" cy="78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6" name="Picture 10" descr="H:\три кота\mushrooms-vector-cute-little-1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2166812">
            <a:off x="8383588" y="3624263"/>
            <a:ext cx="773112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7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50" y="6251575"/>
            <a:ext cx="46513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8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6219825"/>
            <a:ext cx="5588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9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3200" y="6218238"/>
            <a:ext cx="458788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30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82813" y="6149975"/>
            <a:ext cx="546100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31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8600" y="6184900"/>
            <a:ext cx="519113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32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4863" y="6211888"/>
            <a:ext cx="51911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33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4000" y="6189663"/>
            <a:ext cx="504825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34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3288" y="6227763"/>
            <a:ext cx="619125" cy="53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35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6151563"/>
            <a:ext cx="519113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36" name="Picture 12" descr="http://cliparts.co/cliparts/8Tx/8bo/8Tx8bopTp.p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5038" y="6208713"/>
            <a:ext cx="560387" cy="54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ЧАСТЬ 2</a:t>
            </a:r>
            <a:b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Монеты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611560" y="1417639"/>
            <a:ext cx="8086353" cy="201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ru-RU" altLang="ru-R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</a:p>
          <a:p>
            <a:pPr algn="l">
              <a:defRPr/>
            </a:pPr>
            <a:r>
              <a:rPr lang="ru-RU" altLang="ru-RU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altLang="ru-R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овершенствовать умение различать монеты достоинством 1,2,5,10 рублей, разменивать монеты на монеты меньшего достоинства; закрепить умение считать двойками, пятерками</a:t>
            </a:r>
          </a:p>
        </p:txBody>
      </p:sp>
      <p:pic>
        <p:nvPicPr>
          <p:cNvPr id="16388" name="Picture 3" descr="F:\три кота\7d45feffc6c81187fa0067d95f9798d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3113" y="2024063"/>
            <a:ext cx="4021137" cy="536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4" descr="F:\три кота\russia-2011-10-rubley-orel-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1386" y="5054600"/>
            <a:ext cx="1439862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7042" y="5410868"/>
            <a:ext cx="1103472" cy="1085182"/>
          </a:xfrm>
          <a:prstGeom prst="rect">
            <a:avLst/>
          </a:prstGeom>
        </p:spPr>
      </p:pic>
      <p:pic>
        <p:nvPicPr>
          <p:cNvPr id="7" name="Picture 14" descr="http://ivanova-ev.novoshino.edusite.ru/images/yirl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3337" y="5530850"/>
            <a:ext cx="957262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6" descr="https://avatars.mds.yandex.net/get-zen_doc/95163/pub_5c91de8c2aa93200b3125d1b_5c91df62a64e3a00b5047452/scale_600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5694363"/>
            <a:ext cx="806450" cy="80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709</TotalTime>
  <Words>249</Words>
  <Application>Microsoft Office PowerPoint</Application>
  <PresentationFormat>Экран (4:3)</PresentationFormat>
  <Paragraphs>22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Оформление по умолчанию</vt:lpstr>
      <vt:lpstr>Презентация PowerPoint</vt:lpstr>
      <vt:lpstr> Коржику на день рождения друзья подарили 3 подарка и еще один подарила Карамелька. Сколько всего подарков стало у Коржика?</vt:lpstr>
      <vt:lpstr>На праздник пришли 3 котенка в костюмах и 3 в обычной одежде. Сколько всего котят было на празднике? </vt:lpstr>
      <vt:lpstr>Возле новогодней елки веселятся 5 котят. 2 котенка взрывают хлопушки. У скольких котят хлопушек нет?</vt:lpstr>
      <vt:lpstr>На площадке гуляли Коржик и Компот. К ним пришли Сажик  и Гоня. Сколько всего котят вышло на прогулку? </vt:lpstr>
      <vt:lpstr>На поляне гуляли 8 котят. 3 котенка забрались на холм. Сколько котят осталось внизу?</vt:lpstr>
      <vt:lpstr>Коржик и Компот повесили на елку 6 красных шаров, а Карамелька 4 синих. Сколько всего шаров стало на елке? </vt:lpstr>
      <vt:lpstr>Папа нашел два гриба, а котята пять грибов. Сколько всего грибов они нашли?</vt:lpstr>
      <vt:lpstr>ЧАСТЬ 2 Монеты</vt:lpstr>
      <vt:lpstr>Папа купил торт. Он стоит 8 рублей. Какие монеты папа использовал для покупки торта без сдачи? Со сдачей?</vt:lpstr>
      <vt:lpstr>Котята пошли в магазин. Они купили батон за 7 рублей и булку за 5 рублей. Сколько денег истратили котята? </vt:lpstr>
      <vt:lpstr>Компот решил купить 3 кекса по 2 рубля каждый. Хватит ли Компоту денег, если у него одна монета достоинством 5 рублей? Сколько денег нужно добавить Компоту?</vt:lpstr>
      <vt:lpstr>Коржик, Карамелька и Компот купили 3 пончика. Каждый пончик стоит 5 рублей. Сколько всего денег потратили котята?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Саня</cp:lastModifiedBy>
  <cp:revision>66</cp:revision>
  <dcterms:created xsi:type="dcterms:W3CDTF">2010-04-23T03:00:43Z</dcterms:created>
  <dcterms:modified xsi:type="dcterms:W3CDTF">2021-10-22T20:06:21Z</dcterms:modified>
</cp:coreProperties>
</file>