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64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98B-B64D-4028-AC2A-F598DB098DCB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98B-B64D-4028-AC2A-F598DB098DCB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98B-B64D-4028-AC2A-F598DB098DCB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98B-B64D-4028-AC2A-F598DB098DCB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98B-B64D-4028-AC2A-F598DB098DCB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98B-B64D-4028-AC2A-F598DB098DCB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98B-B64D-4028-AC2A-F598DB098DCB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98B-B64D-4028-AC2A-F598DB098DCB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98B-B64D-4028-AC2A-F598DB098DCB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98B-B64D-4028-AC2A-F598DB098DCB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498B-B64D-4028-AC2A-F598DB098DCB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E498B-B64D-4028-AC2A-F598DB098DCB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1DE97-5F98-4777-9959-DAAF13F45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 rot="21033185">
            <a:off x="87486" y="179498"/>
            <a:ext cx="6095056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British </a:t>
            </a:r>
            <a:r>
              <a:rPr lang="en-US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schools</a:t>
            </a:r>
            <a:endParaRPr lang="ru-RU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r>
              <a:rPr lang="en-US" sz="6000" b="1" dirty="0"/>
              <a:t>Are British schools good or do you prefer your school? 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48351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158153"/>
              </p:ext>
            </p:extLst>
          </p:nvPr>
        </p:nvGraphicFramePr>
        <p:xfrm>
          <a:off x="539552" y="332656"/>
          <a:ext cx="8280919" cy="6309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16264">
                  <a:extLst>
                    <a:ext uri="{9D8B030D-6E8A-4147-A177-3AD203B41FA5}">
                      <a16:colId xmlns:a16="http://schemas.microsoft.com/office/drawing/2014/main" val="1503268724"/>
                    </a:ext>
                  </a:extLst>
                </a:gridCol>
                <a:gridCol w="4364655">
                  <a:extLst>
                    <a:ext uri="{9D8B030D-6E8A-4147-A177-3AD203B41FA5}">
                      <a16:colId xmlns:a16="http://schemas.microsoft.com/office/drawing/2014/main" val="1564721707"/>
                    </a:ext>
                  </a:extLst>
                </a:gridCol>
              </a:tblGrid>
              <a:tr h="3297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primary school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начальная школа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5740948"/>
                  </a:ext>
                </a:extLst>
              </a:tr>
              <a:tr h="3297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secondary school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средняя школа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780951"/>
                  </a:ext>
                </a:extLst>
              </a:tr>
              <a:tr h="3297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at the age of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 возрасте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8084687"/>
                  </a:ext>
                </a:extLst>
              </a:tr>
              <a:tr h="3297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GCSE examinations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экзамены GCSE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5081949"/>
                  </a:ext>
                </a:extLst>
              </a:tr>
              <a:tr h="680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General  Certificate of Secondary Education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Общий  Аттестат Среднего Образования.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1044084"/>
                  </a:ext>
                </a:extLst>
              </a:tr>
              <a:tr h="3297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advanced level examinations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экзамены повышенного уровня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6163360"/>
                  </a:ext>
                </a:extLst>
              </a:tr>
              <a:tr h="3297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go to a university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поступать </a:t>
                      </a:r>
                      <a:r>
                        <a:rPr lang="ru-RU" sz="2000" dirty="0">
                          <a:effectLst/>
                        </a:rPr>
                        <a:t>в университет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73412677"/>
                  </a:ext>
                </a:extLst>
              </a:tr>
              <a:tr h="3297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are mixed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смешанные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82549169"/>
                  </a:ext>
                </a:extLst>
              </a:tr>
              <a:tr h="3297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on average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 в среднем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3926516"/>
                  </a:ext>
                </a:extLst>
              </a:tr>
              <a:tr h="3297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 wide choice of subjects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широкий выбор предметов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5230945"/>
                  </a:ext>
                </a:extLst>
              </a:tr>
              <a:tr h="320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 the school canteen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 школьной столовой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9160144"/>
                  </a:ext>
                </a:extLst>
              </a:tr>
              <a:tr h="680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 other activities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заниматься другими видами деятельности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9743356"/>
                  </a:ext>
                </a:extLst>
              </a:tr>
              <a:tr h="3297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state schools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государственные школы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2091087"/>
                  </a:ext>
                </a:extLst>
              </a:tr>
              <a:tr h="3297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independent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частный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0392070"/>
                  </a:ext>
                </a:extLst>
              </a:tr>
              <a:tr h="3297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boarding schools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интернаты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4991317"/>
                  </a:ext>
                </a:extLst>
              </a:tr>
              <a:tr h="3297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during term time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во время семестра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0813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728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1928225"/>
              </p:ext>
            </p:extLst>
          </p:nvPr>
        </p:nvGraphicFramePr>
        <p:xfrm>
          <a:off x="611560" y="476674"/>
          <a:ext cx="8064896" cy="60181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51371">
                  <a:extLst>
                    <a:ext uri="{9D8B030D-6E8A-4147-A177-3AD203B41FA5}">
                      <a16:colId xmlns:a16="http://schemas.microsoft.com/office/drawing/2014/main" val="4222858764"/>
                    </a:ext>
                  </a:extLst>
                </a:gridCol>
                <a:gridCol w="3813525">
                  <a:extLst>
                    <a:ext uri="{9D8B030D-6E8A-4147-A177-3AD203B41FA5}">
                      <a16:colId xmlns:a16="http://schemas.microsoft.com/office/drawing/2014/main" val="3790487154"/>
                    </a:ext>
                  </a:extLst>
                </a:gridCol>
              </a:tblGrid>
              <a:tr h="6595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The beginnings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The ends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5562768"/>
                  </a:ext>
                </a:extLst>
              </a:tr>
              <a:tr h="659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Most children start primary school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secondary school.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1965657"/>
                  </a:ext>
                </a:extLst>
              </a:tr>
              <a:tr h="659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At eleven they go to 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GCSE examinations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195055"/>
                  </a:ext>
                </a:extLst>
              </a:tr>
              <a:tr h="659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All children stay at secondary school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to the age of sixteen.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0102391"/>
                  </a:ext>
                </a:extLst>
              </a:tr>
              <a:tr h="659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At sixteen they take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of students leave school.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1811851"/>
                  </a:ext>
                </a:extLst>
              </a:tr>
              <a:tr h="659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After these exams about thirty percent 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at the age of five.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65983940"/>
                  </a:ext>
                </a:extLst>
              </a:tr>
              <a:tr h="659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The others  study three subjects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go to university.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1186584"/>
                  </a:ext>
                </a:extLst>
              </a:tr>
              <a:tr h="13600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About twenty percent of eighteen-year-olds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for two  years, and then take ‘A’ levels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3623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926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1668"/>
            <a:ext cx="7704856" cy="5637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Choose the correct answer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350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Students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 to school from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350"/>
              <a:buFont typeface="+mj-lt"/>
              <a:buAutoNum type="alphaLcParenR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Monday to Friday  b) Monday to Saturday  c) Monday to Sunday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350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School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starts at …..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350"/>
              <a:buFont typeface="+mj-lt"/>
              <a:buAutoNum type="alphaLcParenR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o’clock              b) 8 o’clock       c)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8.30</a:t>
            </a:r>
            <a:endParaRPr lang="ru-RU" sz="20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350"/>
            </a:pPr>
            <a:r>
              <a:rPr lang="ru-RU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students wear ….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350"/>
              <a:buFont typeface="+mj-lt"/>
              <a:buAutoNum type="alphaLcParenR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uniform                  b) a coat       c) a hat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350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There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 about…….. students in a secondary school class.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350"/>
              <a:buFont typeface="+mj-lt"/>
              <a:buAutoNum type="alphaLcParenR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22               b) 23              c) 27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350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Many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British  children  learn a foreign language from the age of ….. 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350"/>
              <a:buFont typeface="+mj-lt"/>
              <a:buAutoNum type="alphaLcParenR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        b) 8             c) 12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350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Most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students study …… 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350"/>
              <a:buFont typeface="+mj-lt"/>
              <a:buAutoNum type="alphaLcParenR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French                  b) Italian                  c) Russian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350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Other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popular languages are ……… 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Italian and French         b) Spanish and Italian  c) Russian and Italian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561566"/>
            <a:ext cx="8208912" cy="5041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Fill in the gaps and read the text.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Ninety-two percent of British schools are </a:t>
            </a:r>
            <a:r>
              <a:rPr lang="en-US" sz="28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schools.  They are </a:t>
            </a:r>
            <a:r>
              <a:rPr lang="en-US" sz="28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free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 Eight </a:t>
            </a:r>
            <a:r>
              <a:rPr lang="en-US" sz="28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percent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schools are independent. The parents of these students pay for their education. Some of these </a:t>
            </a:r>
            <a:r>
              <a:rPr lang="en-US" sz="28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independent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schools are boarding schools. The students don’t </a:t>
            </a:r>
            <a:r>
              <a:rPr lang="en-US" sz="28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live 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 home during term time … they live at the school. And some of these schools have very </a:t>
            </a:r>
            <a:r>
              <a:rPr lang="en-US" sz="28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traditional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uniforms.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3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976360"/>
              </p:ext>
            </p:extLst>
          </p:nvPr>
        </p:nvGraphicFramePr>
        <p:xfrm>
          <a:off x="871959" y="980729"/>
          <a:ext cx="8136903" cy="58772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79586">
                  <a:extLst>
                    <a:ext uri="{9D8B030D-6E8A-4147-A177-3AD203B41FA5}">
                      <a16:colId xmlns:a16="http://schemas.microsoft.com/office/drawing/2014/main" val="2629035532"/>
                    </a:ext>
                  </a:extLst>
                </a:gridCol>
                <a:gridCol w="2452312">
                  <a:extLst>
                    <a:ext uri="{9D8B030D-6E8A-4147-A177-3AD203B41FA5}">
                      <a16:colId xmlns:a16="http://schemas.microsoft.com/office/drawing/2014/main" val="3395777755"/>
                    </a:ext>
                  </a:extLst>
                </a:gridCol>
                <a:gridCol w="2205005">
                  <a:extLst>
                    <a:ext uri="{9D8B030D-6E8A-4147-A177-3AD203B41FA5}">
                      <a16:colId xmlns:a16="http://schemas.microsoft.com/office/drawing/2014/main" val="1366986922"/>
                    </a:ext>
                  </a:extLst>
                </a:gridCol>
              </a:tblGrid>
              <a:tr h="971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Are British schools good?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Do you prefer your school?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4738847"/>
                  </a:ext>
                </a:extLst>
              </a:tr>
              <a:tr h="971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Children start school at the age of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2768962"/>
                  </a:ext>
                </a:extLst>
              </a:tr>
              <a:tr h="971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Children finish school at the age of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0191456"/>
                  </a:ext>
                </a:extLst>
              </a:tr>
              <a:tr h="971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Subjects children study only at…. school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4038798"/>
                  </a:ext>
                </a:extLst>
              </a:tr>
              <a:tr h="971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Activities after school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3118832"/>
                  </a:ext>
                </a:extLst>
              </a:tr>
              <a:tr h="10181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Pupils wear ……(a uniform)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4915398"/>
                  </a:ext>
                </a:extLst>
              </a:tr>
            </a:tbl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987824" y="55657"/>
            <a:ext cx="372767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 British schools good or do you prefer your school?</a:t>
            </a:r>
            <a:endParaRPr kumimoji="0" lang="en-US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78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Choose the picture and say what school you would  like to </a:t>
            </a:r>
            <a:r>
              <a:rPr lang="en-US" dirty="0" smtClean="0"/>
              <a:t>study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88840"/>
            <a:ext cx="3848100" cy="432048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988840"/>
            <a:ext cx="4038600" cy="4320480"/>
          </a:xfrm>
        </p:spPr>
      </p:pic>
    </p:spTree>
    <p:extLst>
      <p:ext uri="{BB962C8B-B14F-4D97-AF65-F5344CB8AC3E}">
        <p14:creationId xmlns:p14="http://schemas.microsoft.com/office/powerpoint/2010/main" val="61708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108639"/>
            <a:ext cx="7704856" cy="4586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Home task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оценку «3»-прочитать и перевести текст «Британская школа»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оценку «4»-рассказать о британской школе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оценку «5»-сопоставить и рассказать о британской и своей школах, пользуясь сравнительной таблицей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02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431</Words>
  <Application>Microsoft Office PowerPoint</Application>
  <PresentationFormat>Экран (4:3)</PresentationFormat>
  <Paragraphs>91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Are British schools good or do you prefer your school?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Choose the picture and say what school you would  like to study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Валентина</cp:lastModifiedBy>
  <cp:revision>51</cp:revision>
  <dcterms:created xsi:type="dcterms:W3CDTF">2020-04-25T16:33:39Z</dcterms:created>
  <dcterms:modified xsi:type="dcterms:W3CDTF">2021-09-28T13:05:08Z</dcterms:modified>
</cp:coreProperties>
</file>