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7.jpeg" ContentType="image/jpeg"/>
  <Override PartName="/ppt/media/image2.png" ContentType="image/png"/>
  <Override PartName="/ppt/media/image4.jpeg" ContentType="image/jpeg"/>
  <Override PartName="/ppt/media/image3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3970800" y="14479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506280" y="14479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/>
          </p:nvPr>
        </p:nvSpPr>
        <p:spPr>
          <a:xfrm>
            <a:off x="1435680" y="39553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/>
          </p:nvPr>
        </p:nvSpPr>
        <p:spPr>
          <a:xfrm>
            <a:off x="3970800" y="39553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/>
          </p:nvPr>
        </p:nvSpPr>
        <p:spPr>
          <a:xfrm>
            <a:off x="6506280" y="39553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1435680" y="274680"/>
            <a:ext cx="74977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3970800" y="14479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506280" y="14479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/>
          </p:nvPr>
        </p:nvSpPr>
        <p:spPr>
          <a:xfrm>
            <a:off x="1435680" y="39553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/>
          </p:nvPr>
        </p:nvSpPr>
        <p:spPr>
          <a:xfrm>
            <a:off x="3970800" y="39553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/>
          </p:nvPr>
        </p:nvSpPr>
        <p:spPr>
          <a:xfrm>
            <a:off x="6506280" y="3955320"/>
            <a:ext cx="241416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6000"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1435680" y="274680"/>
            <a:ext cx="74977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143568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480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5277600" y="39553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277600" y="1447920"/>
            <a:ext cx="365868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1435680" y="3955320"/>
            <a:ext cx="7497720" cy="228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ирог 6"/>
          <p:cNvSpPr/>
          <p:nvPr/>
        </p:nvSpPr>
        <p:spPr>
          <a:xfrm>
            <a:off x="-815760" y="-815760"/>
            <a:ext cx="1638360" cy="163836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e7dec9">
                <a:shade val="70000"/>
                <a:satMod val="200000"/>
                <a:alpha val="100000"/>
              </a:srgbClr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Овал 7"/>
          <p:cNvSpPr/>
          <p:nvPr/>
        </p:nvSpPr>
        <p:spPr>
          <a:xfrm>
            <a:off x="168840" y="21240"/>
            <a:ext cx="1701720" cy="1701720"/>
          </a:xfrm>
          <a:prstGeom prst="ellipse">
            <a:avLst/>
          </a:prstGeom>
          <a:noFill/>
          <a:ln cap="rnd" w="27305">
            <a:solidFill>
              <a:srgbClr val="e7dec9">
                <a:tint val="45000"/>
                <a:satMod val="325000"/>
                <a:alpha val="100000"/>
              </a:srgbClr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Кольцо 10"/>
          <p:cNvSpPr/>
          <p:nvPr/>
        </p:nvSpPr>
        <p:spPr>
          <a:xfrm rot="2315400">
            <a:off x="182880" y="1054800"/>
            <a:ext cx="1125360" cy="110232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e7dec9">
                <a:shade val="60000"/>
                <a:satMod val="220000"/>
                <a:alpha val="100000"/>
              </a:srgbClr>
            </a:solidFill>
            <a:round/>
          </a:ln>
          <a:effectLst>
            <a:outerShdw algn="tl" blurRad="12600" dir="4557825" dist="14843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Прямоугольник 11"/>
          <p:cNvSpPr/>
          <p:nvPr/>
        </p:nvSpPr>
        <p:spPr>
          <a:xfrm>
            <a:off x="1013040" y="0"/>
            <a:ext cx="8130600" cy="6857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Прямоугольник 14"/>
          <p:cNvSpPr/>
          <p:nvPr/>
        </p:nvSpPr>
        <p:spPr>
          <a:xfrm>
            <a:off x="1014840" y="0"/>
            <a:ext cx="72720" cy="6857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432440" y="360000"/>
            <a:ext cx="7406280" cy="1471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r>
              <a:rPr b="0" lang="ru-RU" sz="4300" spc="-1" strike="noStrike">
                <a:solidFill>
                  <a:srgbClr val="572314"/>
                </a:solidFill>
                <a:latin typeface="Gill Sans MT"/>
              </a:rPr>
              <a:t>Образец заголовка</a:t>
            </a:r>
            <a:endParaRPr b="0" lang="ru-RU" sz="43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3581280" y="630540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0059F8F-81A5-4A38-8880-D38BCEA67F85}" type="datetime">
              <a:rPr b="0" lang="ru-RU" sz="1200" spc="-1" strike="noStrike">
                <a:solidFill>
                  <a:srgbClr val="b5a989"/>
                </a:solidFill>
                <a:latin typeface="Gill Sans MT"/>
              </a:rPr>
              <a:t>22.10.21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ftr"/>
          </p:nvPr>
        </p:nvSpPr>
        <p:spPr>
          <a:xfrm>
            <a:off x="5715000" y="6305400"/>
            <a:ext cx="2895120" cy="47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/>
          </p:nvPr>
        </p:nvSpPr>
        <p:spPr>
          <a:xfrm>
            <a:off x="8613720" y="6305400"/>
            <a:ext cx="456840" cy="47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fld id="{2BFC2F2D-4E1B-4A96-A3D6-8DE7D4D83565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" name="Овал 7"/>
          <p:cNvSpPr/>
          <p:nvPr/>
        </p:nvSpPr>
        <p:spPr>
          <a:xfrm>
            <a:off x="921600" y="1413720"/>
            <a:ext cx="209880" cy="209880"/>
          </a:xfrm>
          <a:prstGeom prst="ellipse">
            <a:avLst/>
          </a:prstGeom>
          <a:gradFill rotWithShape="0">
            <a:gsLst>
              <a:gs pos="0">
                <a:srgbClr val="daf5fe">
                  <a:alpha val="95294"/>
                </a:srgbClr>
              </a:gs>
              <a:gs pos="100000">
                <a:srgbClr val="00aad4">
                  <a:alpha val="85098"/>
                </a:srgbClr>
              </a:gs>
            </a:gsLst>
            <a:path path="circle">
              <a:fillToRect l="25000" t="12000" r="75000" b="88000"/>
            </a:path>
          </a:gradFill>
          <a:ln cap="rnd" w="2000">
            <a:solidFill>
              <a:srgbClr val="3891a7">
                <a:shade val="90000"/>
                <a:satMod val="110000"/>
                <a:alpha val="60000"/>
              </a:srgbClr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Овал 8"/>
          <p:cNvSpPr/>
          <p:nvPr/>
        </p:nvSpPr>
        <p:spPr>
          <a:xfrm>
            <a:off x="1157040" y="1344960"/>
            <a:ext cx="63720" cy="63720"/>
          </a:xfrm>
          <a:prstGeom prst="ellipse">
            <a:avLst/>
          </a:prstGeom>
          <a:noFill/>
          <a:ln cap="rnd" w="12700">
            <a:solidFill>
              <a:srgbClr val="3891a7">
                <a:shade val="75000"/>
                <a:alpha val="60000"/>
              </a:srgbClr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Gill Sans MT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Gill Sans M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ирог 6"/>
          <p:cNvSpPr/>
          <p:nvPr/>
        </p:nvSpPr>
        <p:spPr>
          <a:xfrm>
            <a:off x="-815760" y="-815760"/>
            <a:ext cx="1638360" cy="163836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e7dec9">
                <a:shade val="70000"/>
                <a:satMod val="200000"/>
                <a:alpha val="100000"/>
              </a:srgbClr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Овал 7"/>
          <p:cNvSpPr/>
          <p:nvPr/>
        </p:nvSpPr>
        <p:spPr>
          <a:xfrm>
            <a:off x="168840" y="21240"/>
            <a:ext cx="1701720" cy="1701720"/>
          </a:xfrm>
          <a:prstGeom prst="ellipse">
            <a:avLst/>
          </a:prstGeom>
          <a:noFill/>
          <a:ln cap="rnd" w="27305">
            <a:solidFill>
              <a:srgbClr val="e7dec9">
                <a:tint val="45000"/>
                <a:satMod val="325000"/>
                <a:alpha val="100000"/>
              </a:srgbClr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Кольцо 10"/>
          <p:cNvSpPr/>
          <p:nvPr/>
        </p:nvSpPr>
        <p:spPr>
          <a:xfrm rot="2315400">
            <a:off x="182880" y="1054800"/>
            <a:ext cx="1125360" cy="110232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e7dec9">
                <a:shade val="60000"/>
                <a:satMod val="220000"/>
                <a:alpha val="100000"/>
              </a:srgbClr>
            </a:solidFill>
            <a:round/>
          </a:ln>
          <a:effectLst>
            <a:outerShdw algn="tl" blurRad="12600" dir="4557825" dist="14843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1" name="Прямоугольник 11"/>
          <p:cNvSpPr/>
          <p:nvPr/>
        </p:nvSpPr>
        <p:spPr>
          <a:xfrm>
            <a:off x="1013040" y="0"/>
            <a:ext cx="8130600" cy="6857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2" name="Прямоугольник 14"/>
          <p:cNvSpPr/>
          <p:nvPr/>
        </p:nvSpPr>
        <p:spPr>
          <a:xfrm>
            <a:off x="1014840" y="0"/>
            <a:ext cx="72720" cy="6857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4300" spc="-1" strike="noStrike">
                <a:solidFill>
                  <a:srgbClr val="572314"/>
                </a:solidFill>
                <a:latin typeface="Gill Sans MT"/>
              </a:rPr>
              <a:t>Образец заголовка</a:t>
            </a:r>
            <a:endParaRPr b="0" lang="ru-RU" sz="43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  <a:p>
            <a:pPr lvl="1" marL="640080" indent="-237600">
              <a:lnSpc>
                <a:spcPct val="100000"/>
              </a:lnSpc>
              <a:spcBef>
                <a:spcPts val="550"/>
              </a:spcBef>
              <a:buClr>
                <a:srgbClr val="3891a7"/>
              </a:buClr>
              <a:buFont typeface="Verdana"/>
              <a:buChar char="◦"/>
            </a:pPr>
            <a:r>
              <a:rPr b="0" lang="ru-RU" sz="2800" spc="-1" strike="noStrike">
                <a:solidFill>
                  <a:srgbClr val="000000"/>
                </a:solidFill>
                <a:latin typeface="Gill Sans MT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Gill Sans MT"/>
            </a:endParaRPr>
          </a:p>
          <a:p>
            <a:pPr lvl="2" marL="887040" indent="-228600">
              <a:lnSpc>
                <a:spcPct val="100000"/>
              </a:lnSpc>
              <a:spcBef>
                <a:spcPts val="479"/>
              </a:spcBef>
              <a:buClr>
                <a:srgbClr val="feb80a"/>
              </a:buClr>
              <a:buFont typeface="Wingdings 2" charset="2"/>
              <a:buChar char=""/>
            </a:pPr>
            <a:r>
              <a:rPr b="0" lang="ru-RU" sz="2400" spc="-1" strike="noStrike">
                <a:solidFill>
                  <a:srgbClr val="000000"/>
                </a:solidFill>
                <a:latin typeface="Gill Sans MT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Gill Sans MT"/>
            </a:endParaRPr>
          </a:p>
          <a:p>
            <a:pPr lvl="3" marL="1097280" indent="-173880">
              <a:lnSpc>
                <a:spcPct val="100000"/>
              </a:lnSpc>
              <a:spcBef>
                <a:spcPts val="400"/>
              </a:spcBef>
              <a:buClr>
                <a:srgbClr val="c32d2e"/>
              </a:buClr>
              <a:buFont typeface="Wingdings 2" charset="2"/>
              <a:buChar char="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  <a:p>
            <a:pPr lvl="4" marL="1298520" indent="-182880">
              <a:lnSpc>
                <a:spcPct val="100000"/>
              </a:lnSpc>
              <a:spcBef>
                <a:spcPts val="400"/>
              </a:spcBef>
              <a:buClr>
                <a:srgbClr val="84aa33"/>
              </a:buClr>
              <a:buFont typeface="Wingdings 2" charset="2"/>
              <a:buChar char=""/>
            </a:pP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/>
          </p:nvPr>
        </p:nvSpPr>
        <p:spPr>
          <a:xfrm>
            <a:off x="3581280" y="6305400"/>
            <a:ext cx="2133360" cy="47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8933F78-A265-452D-ABD0-295DC326441B}" type="datetime">
              <a:rPr b="0" lang="ru-RU" sz="1200" spc="-1" strike="noStrike">
                <a:solidFill>
                  <a:srgbClr val="b5a989"/>
                </a:solidFill>
                <a:latin typeface="Gill Sans MT"/>
              </a:rPr>
              <a:t>22.10.21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/>
          </p:nvPr>
        </p:nvSpPr>
        <p:spPr>
          <a:xfrm>
            <a:off x="5715000" y="6305400"/>
            <a:ext cx="2895120" cy="47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sldNum"/>
          </p:nvPr>
        </p:nvSpPr>
        <p:spPr>
          <a:xfrm>
            <a:off x="8613720" y="6305400"/>
            <a:ext cx="456840" cy="47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fld id="{4FBB362E-F1B8-4695-BAE9-68286DF28065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403640" y="1268640"/>
            <a:ext cx="4536000" cy="252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0000"/>
                </a:solidFill>
                <a:latin typeface="Gill Sans MT"/>
              </a:rPr>
              <a:t>«Что умеют</a:t>
            </a:r>
            <a:br/>
            <a:r>
              <a:rPr b="1" lang="ru-RU" sz="4800" spc="-1" strike="noStrike">
                <a:solidFill>
                  <a:srgbClr val="ff0000"/>
                </a:solidFill>
                <a:latin typeface="Gill Sans MT"/>
              </a:rPr>
              <a:t>кисточки и краски»</a:t>
            </a:r>
            <a:endParaRPr b="0" lang="ru-RU" sz="4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subTitle"/>
          </p:nvPr>
        </p:nvSpPr>
        <p:spPr>
          <a:xfrm>
            <a:off x="1187640" y="4725000"/>
            <a:ext cx="7323840" cy="935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0" bIns="45000" anchor="t">
            <a:normAutofit/>
          </a:bodyPr>
          <a:p>
            <a:pPr marL="27360" algn="ctr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000000"/>
                </a:solidFill>
                <a:latin typeface="Gill Sans MT"/>
              </a:rPr>
              <a:t>Выполнила: преподаватель </a:t>
            </a:r>
            <a:r>
              <a:rPr b="0" lang="ru-RU" sz="2000" spc="-1" strike="noStrike">
                <a:solidFill>
                  <a:srgbClr val="000000"/>
                </a:solidFill>
                <a:latin typeface="Gill Sans MT"/>
              </a:rPr>
              <a:t>Локтионова Евгения Витальевна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96" name="Прямоугольник 3"/>
          <p:cNvSpPr/>
          <p:nvPr/>
        </p:nvSpPr>
        <p:spPr>
          <a:xfrm>
            <a:off x="1691640" y="564120"/>
            <a:ext cx="626436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000" spc="-1" strike="noStrike" cap="all">
                <a:solidFill>
                  <a:srgbClr val="4e3b30"/>
                </a:solidFill>
                <a:latin typeface="Times New Roman"/>
                <a:ea typeface="Calibri"/>
              </a:rPr>
              <a:t>МКОУ ДО «Курчатовская ДШИ»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97" name="Picture 7" descr="C:\Users\Женя\Desktop\кисти и краски\images (6).jpg"/>
          <p:cNvPicPr/>
          <p:nvPr/>
        </p:nvPicPr>
        <p:blipFill>
          <a:blip r:embed="rId1"/>
          <a:stretch/>
        </p:blipFill>
        <p:spPr>
          <a:xfrm>
            <a:off x="5796000" y="984240"/>
            <a:ext cx="2715120" cy="3159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Работа выполненная гуашью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18" name="Picture 2" descr="C:\Users\Женя\Desktop\кисти и краски\e1e3bef242afe628610edd07caf15b8f.jpg"/>
          <p:cNvPicPr/>
          <p:nvPr/>
        </p:nvPicPr>
        <p:blipFill>
          <a:blip r:embed="rId1"/>
          <a:stretch/>
        </p:blipFill>
        <p:spPr>
          <a:xfrm>
            <a:off x="1547640" y="2133000"/>
            <a:ext cx="7074720" cy="3529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578960" y="30240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1475640" y="1412640"/>
            <a:ext cx="7668000" cy="4835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Масло</a:t>
            </a: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. Когда мы произносим слово «живопись» мы обычно представляем себе картину, написанную маслом, и это доказывает, что масло без преувеличения можно назвать основным живописным материалом. Начиная с VI века мастера используют в работе преимущественно масляные краски, маслом написано большинство самых известных шедевров живописи.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21" name="Picture 3" descr="C:\Users\Женя\Desktop\кисти и краски\1396372542_j9ewxlposzqz2gg.jpg"/>
          <p:cNvPicPr/>
          <p:nvPr/>
        </p:nvPicPr>
        <p:blipFill>
          <a:blip r:embed="rId1"/>
          <a:stretch/>
        </p:blipFill>
        <p:spPr>
          <a:xfrm>
            <a:off x="3496320" y="260640"/>
            <a:ext cx="3379320" cy="1156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Картина маслом 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24" name="Picture 2" descr="D:\идеи для творчества\картины, пейзажи, портреты\14601044_10205634766508743_9114261558849833078_n.jpg"/>
          <p:cNvPicPr/>
          <p:nvPr/>
        </p:nvPicPr>
        <p:blipFill>
          <a:blip r:embed="rId1"/>
          <a:stretch/>
        </p:blipFill>
        <p:spPr>
          <a:xfrm>
            <a:off x="1475640" y="1268640"/>
            <a:ext cx="7081920" cy="5112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algn="ctr">
              <a:lnSpc>
                <a:spcPct val="100000"/>
              </a:lnSpc>
            </a:pPr>
            <a:r>
              <a:rPr b="1" lang="ru-RU" sz="4300" spc="-1" strike="noStrike">
                <a:solidFill>
                  <a:srgbClr val="572314"/>
                </a:solidFill>
                <a:latin typeface="Gill Sans MT"/>
              </a:rPr>
              <a:t>Художественные материалы и инструменты</a:t>
            </a:r>
            <a:endParaRPr b="0" lang="ru-RU" sz="43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1" lang="ru-RU" sz="3200" spc="-1" strike="noStrike" u="sng">
                <a:solidFill>
                  <a:srgbClr val="000000"/>
                </a:solidFill>
                <a:uFillTx/>
                <a:latin typeface="Gill Sans MT"/>
              </a:rPr>
              <a:t>Кисти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Виды кистей по материалу: (натуральные и синтетические)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белка, колонок, пони, коза, соболь, барсук, мангуст, и более экзотические лиса, медведь, заяц, песчаника, куницы, щетина свиньи и других животных. Каждая из них  имеет свои особенности.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нейлон, каучук ( для растушёвки)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2000"/>
          </a:bodyPr>
          <a:p>
            <a:pPr>
              <a:lnSpc>
                <a:spcPct val="100000"/>
              </a:lnSpc>
            </a:pPr>
            <a:r>
              <a:rPr b="1" lang="ru-RU" sz="3200" spc="-1" strike="noStrike" u="sng">
                <a:solidFill>
                  <a:srgbClr val="572314"/>
                </a:solidFill>
                <a:uFillTx/>
                <a:latin typeface="Gill Sans MT"/>
              </a:rPr>
              <a:t>Виды кистей по форме</a:t>
            </a:r>
            <a:br/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круглые</a:t>
            </a:r>
            <a:br/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плоские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720" cy="4800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2" name="Picture 2" descr="C:\Users\Женя\Desktop\кисти и краски\kruglye_sinteticheski_kisti.jpg"/>
          <p:cNvPicPr/>
          <p:nvPr/>
        </p:nvPicPr>
        <p:blipFill>
          <a:blip r:embed="rId1"/>
          <a:stretch/>
        </p:blipFill>
        <p:spPr>
          <a:xfrm>
            <a:off x="1691640" y="3933000"/>
            <a:ext cx="6480360" cy="216000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3" descr="C:\Users\Женя\Desktop\кисти и краски\Без названия (4).jpg"/>
          <p:cNvPicPr/>
          <p:nvPr/>
        </p:nvPicPr>
        <p:blipFill>
          <a:blip r:embed="rId2"/>
          <a:stretch/>
        </p:blipFill>
        <p:spPr>
          <a:xfrm>
            <a:off x="2123640" y="2109960"/>
            <a:ext cx="5672160" cy="1880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5000"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Ретушными, по типу «кошачий язык», контурными, трафаретными, флейц – кисти, веерные и другие.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5" name="Picture 2" descr="C:\Users\Женя\Desktop\кисти и краски\pinceaux2.jpg"/>
          <p:cNvPicPr/>
          <p:nvPr/>
        </p:nvPicPr>
        <p:blipFill>
          <a:blip r:embed="rId1"/>
          <a:stretch/>
        </p:blipFill>
        <p:spPr>
          <a:xfrm>
            <a:off x="1907640" y="3789000"/>
            <a:ext cx="6667200" cy="2714400"/>
          </a:xfrm>
          <a:prstGeom prst="rect">
            <a:avLst/>
          </a:prstGeom>
          <a:ln w="0">
            <a:noFill/>
          </a:ln>
        </p:spPr>
      </p:pic>
      <p:pic>
        <p:nvPicPr>
          <p:cNvPr id="106" name="Picture 3" descr="C:\Users\Женя\Desktop\кисти и краски\images (10).jpg"/>
          <p:cNvPicPr/>
          <p:nvPr/>
        </p:nvPicPr>
        <p:blipFill>
          <a:blip r:embed="rId2"/>
          <a:stretch/>
        </p:blipFill>
        <p:spPr>
          <a:xfrm>
            <a:off x="3276000" y="1554480"/>
            <a:ext cx="5381640" cy="2306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Среди круглых кистей различают шрифтовые и линейные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8" name="Picture 2" descr="C:\Users\Женя\Desktop\кисти и краски\6269.jpg"/>
          <p:cNvPicPr/>
          <p:nvPr/>
        </p:nvPicPr>
        <p:blipFill>
          <a:blip r:embed="rId1"/>
          <a:stretch/>
        </p:blipFill>
        <p:spPr>
          <a:xfrm>
            <a:off x="1331640" y="1628640"/>
            <a:ext cx="7306920" cy="430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Толщину пучка кисти для рисования принято определять по номеру. 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10" name="Picture 2" descr="C:\Users\Женя\Desktop\кисти и краски\kisti_dlya_akrila_sintetika_ploskie_seriya_7105_impasto_ruchka_dlinnaya_v_assortimente.jpg"/>
          <p:cNvPicPr/>
          <p:nvPr/>
        </p:nvPicPr>
        <p:blipFill>
          <a:blip r:embed="rId1"/>
          <a:stretch/>
        </p:blipFill>
        <p:spPr>
          <a:xfrm>
            <a:off x="3060000" y="1733400"/>
            <a:ext cx="3888000" cy="451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1" lang="ru-RU" sz="3200" spc="-1" strike="noStrike" u="sng">
                <a:solidFill>
                  <a:srgbClr val="572314"/>
                </a:solidFill>
                <a:uFillTx/>
                <a:latin typeface="Gill Sans MT"/>
              </a:rPr>
              <a:t>Мастихин</a:t>
            </a: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 - художественный инструмент для растирания, разбавления и смешивания красок.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12" name="Picture 3" descr="C:\Users\Женя\Desktop\кисти и краски\mastihiny.jpg"/>
          <p:cNvPicPr/>
          <p:nvPr/>
        </p:nvPicPr>
        <p:blipFill>
          <a:blip r:embed="rId1"/>
          <a:stretch/>
        </p:blipFill>
        <p:spPr>
          <a:xfrm>
            <a:off x="1434960" y="2340000"/>
            <a:ext cx="7499160" cy="3016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572314"/>
                </a:solidFill>
                <a:latin typeface="Gill Sans MT"/>
              </a:rPr>
              <a:t>Выполнено мастихином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14" name="Picture 2" descr="C:\Users\Женя\Desktop\кисти и краски\kal_gajoum.jpg"/>
          <p:cNvPicPr/>
          <p:nvPr/>
        </p:nvPicPr>
        <p:blipFill>
          <a:blip r:embed="rId1"/>
          <a:stretch/>
        </p:blipFill>
        <p:spPr>
          <a:xfrm>
            <a:off x="2184480" y="1447920"/>
            <a:ext cx="6000480" cy="4800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720" cy="11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900" spc="-1" strike="noStrike">
                <a:solidFill>
                  <a:srgbClr val="572314"/>
                </a:solidFill>
                <a:latin typeface="Gill Sans MT"/>
              </a:rPr>
              <a:t>Разновидности красок для рисования и живописи</a:t>
            </a:r>
            <a:endParaRPr b="0" lang="ru-RU" sz="3900" spc="-1" strike="noStrike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1435680" y="1700640"/>
            <a:ext cx="7384680" cy="4547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Гуашь.</a:t>
            </a: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 Яркая водорастворимая краска, которая при высыхании немного бледнеет из-за входящих в состав белил, но приобретает чудесную бархатистость. Не допускайте слишком толстого слоя гуаши, она может растрескаться и осыпаться после высыхания.</a:t>
            </a:r>
            <a:endParaRPr b="0" lang="ru-RU" sz="3200" spc="-1" strike="noStrike">
              <a:solidFill>
                <a:srgbClr val="000000"/>
              </a:solidFill>
              <a:latin typeface="Gill Sans MT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191</TotalTime>
  <Application>LibreOffice/7.2.0.4$Windows_X86_64 LibreOffice_project/9a9c6381e3f7a62afc1329bd359cc48accb6435b</Application>
  <AppVersion>15.0000</AppVersion>
  <Words>186</Words>
  <Paragraphs>19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2016-10-26T18:29:58Z</dcterms:created>
  <dc:creator>Женя</dc:creator>
  <dc:description/>
  <dc:language>ru-RU</dc:language>
  <cp:lastModifiedBy/>
  <dcterms:modified xsi:type="dcterms:W3CDTF">2021-10-22T18:03:12Z</dcterms:modified>
  <cp:revision>32</cp:revision>
  <dc:subject/>
  <dc:title>«Что умеют кисточки и краски»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12</vt:i4>
  </property>
</Properties>
</file>