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57" r:id="rId6"/>
    <p:sldId id="273" r:id="rId7"/>
    <p:sldId id="269" r:id="rId8"/>
    <p:sldId id="274" r:id="rId9"/>
    <p:sldId id="259" r:id="rId10"/>
    <p:sldId id="260" r:id="rId11"/>
    <p:sldId id="261" r:id="rId12"/>
    <p:sldId id="262" r:id="rId13"/>
    <p:sldId id="263" r:id="rId14"/>
    <p:sldId id="275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043B0-93F5-43C1-A760-789A367AC0BA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3A3CD-7B9B-433E-A841-05AA70C9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мысли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048000" cy="40100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448823" y="1628800"/>
            <a:ext cx="5435398" cy="48936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</a:p>
          <a:p>
            <a:pPr algn="ctr"/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</a:p>
          <a:p>
            <a:pPr algn="ctr"/>
            <a:r>
              <a:rPr lang="ru-RU" sz="6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ШКОЛЕ…</a:t>
            </a:r>
          </a:p>
          <a:p>
            <a:pPr algn="ctr"/>
            <a:endParaRPr lang="ru-RU" sz="440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</a:t>
            </a:r>
          </a:p>
          <a:p>
            <a:pPr algn="ctr"/>
            <a:r>
              <a:rPr lang="ru-RU" sz="44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?????</a:t>
            </a:r>
            <a:endParaRPr lang="ru-RU" sz="440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99469"/>
            <a:ext cx="758678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buFontTx/>
              <a:buChar char="-"/>
            </a:pP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ДИФФЕРЕНЦИРОВАННОСТЬ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РАЗВИТОЕ ВООБРАЖЕНИЕ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ХОРОШАЯ ОРИЕНТИРОВКА В ПРОСТРАНСТВЕ </a:t>
            </a:r>
            <a:r>
              <a:rPr lang="ru-RU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0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ВРЕМЕНИ;</a:t>
            </a:r>
            <a:endParaRPr lang="en-US" sz="20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РАЗВИТОЕ НАГЛЯДНО- ОБРАЗНОЕ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en-US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СУЩЕСТВЕННОЕ В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ЯВЛЕНИЯХ</a:t>
            </a:r>
            <a:r>
              <a:rPr lang="en-US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 , А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en-US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 ИХ, ВИДЕТЬ СХОДНОЕ И </a:t>
            </a:r>
            <a:r>
              <a:rPr lang="en-US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ОТЛИЧНОЕ</a:t>
            </a:r>
            <a:r>
              <a:rPr lang="ru-RU" sz="20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cap="none" spc="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rebenok_i_shaxmat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4185121"/>
            <a:ext cx="3168352" cy="2384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916832"/>
            <a:ext cx="719280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ТОНКОЙ МОТОРИКИ РУК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ХОРОШАЯ ПАМЯТЬ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РАЗВИТА РЕГУЛИРУЮЩАЯ ФУНКЦИЯ РЕЧИ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ИНТЕЛЛЕКТУАЛЬНАЯ АКТИВНОСТЬ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ПРЕДПОСЫЛКИ АБСТРАКТНО-ЛОГИЧЕСКОГО</a:t>
            </a:r>
          </a:p>
          <a:p>
            <a:pPr algn="just"/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МЫШЛЕНИЯ;</a:t>
            </a:r>
            <a:endParaRPr lang="ru-RU" sz="2400" cap="none" spc="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malysh-risu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16632"/>
            <a:ext cx="2945904" cy="2546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47006" y="692696"/>
            <a:ext cx="68672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</a:t>
            </a:r>
          </a:p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54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7864" y="3284984"/>
            <a:ext cx="252028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965" y="820093"/>
            <a:ext cx="871939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ВЫРАЖЕННОСТЬ ПОЗНАВАТЕЛЬНЫХ ИНТЕРЕСОВ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СТРЕМЛЕНИЕ ОСВОИТЬ РОЛЬ ШКОЛЬНИКА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ПРИНЯТИЕ СИСТЕМЫ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ТРЕБОВАНИЙ,</a:t>
            </a:r>
            <a:r>
              <a:rPr lang="en-US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ПРЕДЪЯВЛЯЕМОЙ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ШКОЛОЙ И УЧИТЕЛЕМ.</a:t>
            </a:r>
            <a:endParaRPr lang="ru-RU" sz="2400" cap="none" spc="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140968"/>
            <a:ext cx="3528392" cy="3469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4941168"/>
            <a:ext cx="1724402" cy="17502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100392" cy="5068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7290" algn="ctr">
              <a:lnSpc>
                <a:spcPct val="107000"/>
              </a:lnSpc>
              <a:spcAft>
                <a:spcPts val="800"/>
              </a:spcAft>
              <a:tabLst>
                <a:tab pos="4533900" algn="l"/>
              </a:tabLst>
            </a:pPr>
            <a:r>
              <a:rPr lang="ru-RU" sz="2800" b="1" dirty="0">
                <a:ln w="19050">
                  <a:noFill/>
                </a:ln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ПОМОЧЬ ребенку адаптироваться к школе?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33900" algn="l"/>
              </a:tabLst>
            </a:pPr>
            <a:r>
              <a:rPr lang="ru-RU" sz="2400" dirty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Расскажите, что значит быть школьником, какие обязанности появляются в школе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33900" algn="l"/>
              </a:tabLst>
            </a:pPr>
            <a:r>
              <a:rPr lang="ru-RU" sz="2400" dirty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доступных примерах показать важность уроков, оценок, школьного распорядка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33900" algn="l"/>
              </a:tabLst>
            </a:pPr>
            <a:r>
              <a:rPr lang="ru-RU" sz="2400" dirty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Воспитывайте интерес к содержанию занятий и получению новых знаний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33900" algn="l"/>
              </a:tabLst>
            </a:pPr>
            <a:r>
              <a:rPr lang="ru-RU" sz="2400" dirty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Воспитывайте произвольность, управляемость поведением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33900" algn="l"/>
              </a:tabLst>
            </a:pPr>
            <a:r>
              <a:rPr lang="ru-RU" sz="2400" dirty="0">
                <a:ln w="1905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Никогда не говорите, что в школе не интересно, что это напрасная трата сил и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266432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1886" y="1052736"/>
            <a:ext cx="85101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</a:t>
            </a:r>
          </a:p>
          <a:p>
            <a:pPr algn="ctr"/>
            <a:r>
              <a:rPr lang="ru-RU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48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91880" y="3356992"/>
            <a:ext cx="2448272" cy="2574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7992888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УПРАВЛЯТЬ СВОИМ ПОВЕДЕНИЕМ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СОХРАНЕНИЕ РАБОТОСПОСОБНОСТИ В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УРОКА И В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en-US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ЭМОЦИОНАЛЬНАЯ УСТОЙЧИВОСТЬ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ПРОИЗВОЛЬНАЯ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РЕГУЛЯЦИЯ ВНИМАНИЯ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ЗАДЕРЖИВАТЬ СВОИ ИМПУЛЬСЫ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УМЕНИЕ ПРОДЛИТЬ ДЕЙСТВИЕ, ПРИЛОЖИВ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ЭТОМУ ВОЛЕВОЕ УСИЛИЕ.</a:t>
            </a:r>
            <a:endParaRPr lang="ru-RU" sz="2400" cap="none" spc="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1302631785_nazadney4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683955"/>
            <a:ext cx="2808312" cy="2067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4572" y="1124744"/>
            <a:ext cx="78747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</a:t>
            </a:r>
          </a:p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54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9872" y="3212976"/>
            <a:ext cx="2592288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8092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ЖЕЛАНИЕ ОБЩАТЬСЯ СО ВЗРОСЛЫМИ И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УСТАНОВИТЬ КОНТАКТ С УЧИТЕЛЕМ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СОХРАНЕНИЕ ЧУВСТВА ДИСТАНЦИИ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УСТАНАВЛИВАТЬ КОНТАКТ СО </a:t>
            </a:r>
            <a:r>
              <a:rPr lang="en-US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ВОЙТИ В ДЕТСКИЙ КОЛЛЕКТИВ И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СВОЕ МЕСТО В НЕМ</a:t>
            </a:r>
            <a:r>
              <a:rPr lang="ru-RU" sz="240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ВЫПОЛНЯТЬ СОВМЕСТНУЮ РАБОТУ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cap="none" spc="0" dirty="0" smtClean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ПОДДЕРЖИВАТЬ РАВНОПРАВНЫЕ </a:t>
            </a:r>
            <a:r>
              <a:rPr lang="en-US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</a:t>
            </a:r>
            <a:r>
              <a:rPr lang="ru-RU" sz="2400" cap="none" spc="0" dirty="0" smtClean="0">
                <a:ln w="19050">
                  <a:noFill/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 СВЕРСТНИКАМИ.</a:t>
            </a:r>
            <a:endParaRPr lang="ru-RU" sz="2400" cap="none" spc="0" dirty="0">
              <a:ln w="19050">
                <a:noFill/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6160597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итоге?</a:t>
            </a:r>
          </a:p>
          <a:p>
            <a:pPr algn="ctr"/>
            <a:r>
              <a:rPr lang="ru-RU" sz="72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ИДЕАЛЬНЫЙ</a:t>
            </a:r>
            <a:endParaRPr lang="ru-RU" sz="7200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</a:t>
            </a:r>
          </a:p>
          <a:p>
            <a:pPr algn="ctr"/>
            <a:r>
              <a:rPr lang="ru-RU" sz="72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</a:t>
            </a:r>
            <a:endParaRPr lang="ru-RU" sz="72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68560" y="16202"/>
            <a:ext cx="10008973" cy="68580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6955" y="764704"/>
            <a:ext cx="804912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</a:t>
            </a:r>
          </a:p>
          <a:p>
            <a:pPr algn="ctr"/>
            <a:r>
              <a:rPr lang="ru-RU" sz="60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60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284984"/>
            <a:ext cx="288032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3436" y="613723"/>
            <a:ext cx="805578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  </a:t>
            </a:r>
            <a:r>
              <a:rPr lang="ru-RU" sz="2800" cap="none" spc="5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2800" cap="none" spc="50" dirty="0">
              <a:ln w="1143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4675" y="4797152"/>
            <a:ext cx="1987805" cy="19381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3142" y="1412776"/>
            <a:ext cx="79563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Созревание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различных систем организма, необходимых для усвоения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знаний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 7 годам завершается формирование коры головного мозга; повышается общая выносливость организма; продолжается окостенение хрящей кистей руки, необходимых для способности удерживать длительное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время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карандаш или ручку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  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1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1112" y="1052736"/>
            <a:ext cx="7057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</a:t>
            </a:r>
          </a:p>
          <a:p>
            <a:pPr algn="ctr"/>
            <a:r>
              <a:rPr lang="ru-RU" sz="54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</a:t>
            </a:r>
            <a:endParaRPr lang="ru-RU" sz="54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429000"/>
            <a:ext cx="324036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08520" y="260648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ГОТОВНОСТЬ</a:t>
            </a:r>
            <a:endParaRPr lang="ru-RU" sz="32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4248" y="908720"/>
            <a:ext cx="2160240" cy="20482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8" y="1268760"/>
            <a:ext cx="7920880" cy="466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Наличие навыков</a:t>
            </a: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ЧТЕНИЯ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ПИСЬМА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ЗВУКОВАЯ КУЛЬТУРА РЕЧИ (ЧИСТАЯ РЕЧЬ);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УМЕНИЯ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РАЗВЕРНУТО ОТВЕТИТЬ НА ВОПРОС;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ХОРОШИЙ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ЗАПАС;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ОБЩАЯОСВЕДОМЛЕННОСТЬ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33900" algn="l"/>
              </a:tabLst>
            </a:pPr>
            <a:endParaRPr lang="ru-RU" sz="16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8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3560" y="1052736"/>
            <a:ext cx="74824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</a:t>
            </a:r>
          </a:p>
          <a:p>
            <a:pPr algn="ctr"/>
            <a:r>
              <a:rPr lang="ru-RU" sz="54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54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zna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068960"/>
            <a:ext cx="266429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6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</a:t>
            </a:r>
            <a:r>
              <a:rPr lang="ru-RU" sz="3600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3600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60232" y="4581128"/>
            <a:ext cx="2016224" cy="2088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2204864"/>
            <a:ext cx="6750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психических качеств, необходимых ребенку для успешного начала обучения в школе.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17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08720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</a:t>
            </a:r>
          </a:p>
          <a:p>
            <a:pPr algn="ctr"/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endParaRPr lang="ru-RU" sz="54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znak10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63888" y="3212976"/>
            <a:ext cx="2448272" cy="264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336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компик</dc:creator>
  <cp:lastModifiedBy>Татьяна ..</cp:lastModifiedBy>
  <cp:revision>25</cp:revision>
  <dcterms:created xsi:type="dcterms:W3CDTF">2011-10-08T12:53:12Z</dcterms:created>
  <dcterms:modified xsi:type="dcterms:W3CDTF">2021-10-22T11:47:50Z</dcterms:modified>
</cp:coreProperties>
</file>