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2" r:id="rId4"/>
    <p:sldId id="258" r:id="rId5"/>
    <p:sldId id="266" r:id="rId6"/>
    <p:sldId id="263" r:id="rId7"/>
    <p:sldId id="264" r:id="rId8"/>
    <p:sldId id="287" r:id="rId9"/>
    <p:sldId id="285" r:id="rId10"/>
    <p:sldId id="259" r:id="rId11"/>
    <p:sldId id="260" r:id="rId12"/>
    <p:sldId id="286" r:id="rId13"/>
    <p:sldId id="267" r:id="rId14"/>
    <p:sldId id="269" r:id="rId15"/>
    <p:sldId id="270" r:id="rId16"/>
    <p:sldId id="271" r:id="rId17"/>
    <p:sldId id="288" r:id="rId18"/>
    <p:sldId id="289" r:id="rId19"/>
    <p:sldId id="290" r:id="rId20"/>
    <p:sldId id="291" r:id="rId21"/>
    <p:sldId id="292" r:id="rId22"/>
    <p:sldId id="272" r:id="rId23"/>
    <p:sldId id="273" r:id="rId24"/>
    <p:sldId id="274" r:id="rId25"/>
    <p:sldId id="275" r:id="rId26"/>
    <p:sldId id="276" r:id="rId27"/>
    <p:sldId id="277" r:id="rId28"/>
    <p:sldId id="268" r:id="rId29"/>
    <p:sldId id="278" r:id="rId30"/>
    <p:sldId id="279" r:id="rId31"/>
    <p:sldId id="280" r:id="rId32"/>
    <p:sldId id="281" r:id="rId33"/>
    <p:sldId id="282" r:id="rId34"/>
    <p:sldId id="283" r:id="rId35"/>
    <p:sldId id="284"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CA8DAE13-21A1-46A3-B775-D4D365314BA2}" type="datetimeFigureOut">
              <a:rPr lang="ru-RU" smtClean="0"/>
              <a:t>06.02.2018</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C298270-FCA9-4D1B-BEE5-C02595198DB6}"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8DAE13-21A1-46A3-B775-D4D365314BA2}" type="datetimeFigureOut">
              <a:rPr lang="ru-RU" smtClean="0"/>
              <a:t>06.02.2018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298270-FCA9-4D1B-BEE5-C02595198DB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8DAE13-21A1-46A3-B775-D4D365314BA2}" type="datetimeFigureOut">
              <a:rPr lang="ru-RU" smtClean="0"/>
              <a:t>06.02.2018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298270-FCA9-4D1B-BEE5-C02595198DB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CA8DAE13-21A1-46A3-B775-D4D365314BA2}" type="datetimeFigureOut">
              <a:rPr lang="ru-RU" smtClean="0"/>
              <a:t>06.02.2018</a:t>
            </a:fld>
            <a:endParaRPr lang="ru-RU"/>
          </a:p>
        </p:txBody>
      </p:sp>
      <p:sp>
        <p:nvSpPr>
          <p:cNvPr id="9" name="Номер слайда 8"/>
          <p:cNvSpPr>
            <a:spLocks noGrp="1"/>
          </p:cNvSpPr>
          <p:nvPr>
            <p:ph type="sldNum" sz="quarter" idx="15"/>
          </p:nvPr>
        </p:nvSpPr>
        <p:spPr/>
        <p:txBody>
          <a:bodyPr rtlCol="0"/>
          <a:lstStyle/>
          <a:p>
            <a:fld id="{BC298270-FCA9-4D1B-BEE5-C02595198DB6}"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CA8DAE13-21A1-46A3-B775-D4D365314BA2}" type="datetimeFigureOut">
              <a:rPr lang="ru-RU" smtClean="0"/>
              <a:t>06.02.2018</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C298270-FCA9-4D1B-BEE5-C02595198DB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A8DAE13-21A1-46A3-B775-D4D365314BA2}" type="datetimeFigureOut">
              <a:rPr lang="ru-RU" smtClean="0"/>
              <a:t>06.02.2018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298270-FCA9-4D1B-BEE5-C02595198DB6}"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CA8DAE13-21A1-46A3-B775-D4D365314BA2}" type="datetimeFigureOut">
              <a:rPr lang="ru-RU" smtClean="0"/>
              <a:t>06.02.2018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C298270-FCA9-4D1B-BEE5-C02595198DB6}"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CA8DAE13-21A1-46A3-B775-D4D365314BA2}" type="datetimeFigureOut">
              <a:rPr lang="ru-RU" smtClean="0"/>
              <a:t>06.02.2018</a:t>
            </a:fld>
            <a:endParaRPr lang="ru-RU"/>
          </a:p>
        </p:txBody>
      </p:sp>
      <p:sp>
        <p:nvSpPr>
          <p:cNvPr id="7" name="Номер слайда 6"/>
          <p:cNvSpPr>
            <a:spLocks noGrp="1"/>
          </p:cNvSpPr>
          <p:nvPr>
            <p:ph type="sldNum" sz="quarter" idx="11"/>
          </p:nvPr>
        </p:nvSpPr>
        <p:spPr/>
        <p:txBody>
          <a:bodyPr rtlCol="0"/>
          <a:lstStyle/>
          <a:p>
            <a:fld id="{BC298270-FCA9-4D1B-BEE5-C02595198DB6}"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8DAE13-21A1-46A3-B775-D4D365314BA2}" type="datetimeFigureOut">
              <a:rPr lang="ru-RU" smtClean="0"/>
              <a:t>06.02.2018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C298270-FCA9-4D1B-BEE5-C02595198DB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CA8DAE13-21A1-46A3-B775-D4D365314BA2}" type="datetimeFigureOut">
              <a:rPr lang="ru-RU" smtClean="0"/>
              <a:t>06.02.2018</a:t>
            </a:fld>
            <a:endParaRPr lang="ru-RU"/>
          </a:p>
        </p:txBody>
      </p:sp>
      <p:sp>
        <p:nvSpPr>
          <p:cNvPr id="22" name="Номер слайда 21"/>
          <p:cNvSpPr>
            <a:spLocks noGrp="1"/>
          </p:cNvSpPr>
          <p:nvPr>
            <p:ph type="sldNum" sz="quarter" idx="15"/>
          </p:nvPr>
        </p:nvSpPr>
        <p:spPr/>
        <p:txBody>
          <a:bodyPr rtlCol="0"/>
          <a:lstStyle/>
          <a:p>
            <a:fld id="{BC298270-FCA9-4D1B-BEE5-C02595198DB6}"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CA8DAE13-21A1-46A3-B775-D4D365314BA2}" type="datetimeFigureOut">
              <a:rPr lang="ru-RU" smtClean="0"/>
              <a:t>06.02.2018</a:t>
            </a:fld>
            <a:endParaRPr lang="ru-RU"/>
          </a:p>
        </p:txBody>
      </p:sp>
      <p:sp>
        <p:nvSpPr>
          <p:cNvPr id="18" name="Номер слайда 17"/>
          <p:cNvSpPr>
            <a:spLocks noGrp="1"/>
          </p:cNvSpPr>
          <p:nvPr>
            <p:ph type="sldNum" sz="quarter" idx="11"/>
          </p:nvPr>
        </p:nvSpPr>
        <p:spPr/>
        <p:txBody>
          <a:bodyPr rtlCol="0"/>
          <a:lstStyle/>
          <a:p>
            <a:fld id="{BC298270-FCA9-4D1B-BEE5-C02595198DB6}"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A8DAE13-21A1-46A3-B775-D4D365314BA2}" type="datetimeFigureOut">
              <a:rPr lang="ru-RU" smtClean="0"/>
              <a:t>06.02.2018</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C298270-FCA9-4D1B-BEE5-C02595198DB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Клоунада.</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4629580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5536" y="39128"/>
            <a:ext cx="8136904" cy="6740307"/>
          </a:xfrm>
          <a:prstGeom prst="rect">
            <a:avLst/>
          </a:prstGeom>
        </p:spPr>
        <p:txBody>
          <a:bodyPr wrap="square">
            <a:spAutoFit/>
          </a:bodyPr>
          <a:lstStyle/>
          <a:p>
            <a:r>
              <a:rPr lang="ru-RU" sz="2400" dirty="0"/>
              <a:t>Клоунаду можно назвать наиболее демократическим жанром. Ее истоки – в выступлениях странствующих артистов, в разных странах носящих разные названия (Россия – скоморохи, Франция – жонглеры, Германия – шпильманы, Польша – франты, Средняя Азия – </a:t>
            </a:r>
            <a:r>
              <a:rPr lang="ru-RU" sz="2400" dirty="0" err="1"/>
              <a:t>масхарабозы</a:t>
            </a:r>
            <a:r>
              <a:rPr lang="ru-RU" sz="2400" dirty="0"/>
              <a:t> и т.д.). Скоморохи (</a:t>
            </a:r>
            <a:r>
              <a:rPr lang="ru-RU" sz="2400" dirty="0" err="1"/>
              <a:t>скомрахи</a:t>
            </a:r>
            <a:r>
              <a:rPr lang="ru-RU" sz="2400" dirty="0"/>
              <a:t>, </a:t>
            </a:r>
            <a:r>
              <a:rPr lang="ru-RU" sz="2400" dirty="0" err="1"/>
              <a:t>глумцы</a:t>
            </a:r>
            <a:r>
              <a:rPr lang="ru-RU" sz="2400" dirty="0"/>
              <a:t>, гусельники, игрецы, </a:t>
            </a:r>
            <a:r>
              <a:rPr lang="ru-RU" sz="2400" dirty="0" err="1"/>
              <a:t>плясцы</a:t>
            </a:r>
            <a:r>
              <a:rPr lang="ru-RU" sz="2400" dirty="0"/>
              <a:t>, весёлые люди) — странствующие актёры в Древней Руси, выступавшие как певцы, острословы, музыканты, исполнители сценок, дрессировщики, акробаты. Согласно словарю В. Даля, скоморох — «музыкант, дудочник, сопельщик, гудочник, волынщик, гусляр; промышляющий этим, и пляской, песнями, шутками, фокусами; потешник, ломака, гаер, шут; медвежатник; комедиант, актёр и пр.» В их выступлениях сочетался грубоватый юмор, ставящий своей целью потешить, рассмешить зрителей, со злободневными сатирическими элементами. </a:t>
            </a:r>
          </a:p>
        </p:txBody>
      </p:sp>
    </p:spTree>
    <p:extLst>
      <p:ext uri="{BB962C8B-B14F-4D97-AF65-F5344CB8AC3E}">
        <p14:creationId xmlns:p14="http://schemas.microsoft.com/office/powerpoint/2010/main" val="1986445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79512" y="260648"/>
            <a:ext cx="8544949" cy="6408712"/>
          </a:xfrm>
        </p:spPr>
      </p:pic>
    </p:spTree>
    <p:extLst>
      <p:ext uri="{BB962C8B-B14F-4D97-AF65-F5344CB8AC3E}">
        <p14:creationId xmlns:p14="http://schemas.microsoft.com/office/powerpoint/2010/main" val="3021122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Текст 4"/>
          <p:cNvSpPr>
            <a:spLocks noGrp="1"/>
          </p:cNvSpPr>
          <p:nvPr>
            <p:ph type="body" idx="1"/>
          </p:nvPr>
        </p:nvSpPr>
        <p:spPr/>
        <p:txBody>
          <a:bodyPr/>
          <a:lstStyle/>
          <a:p>
            <a:r>
              <a:rPr lang="ru-RU" dirty="0" smtClean="0"/>
              <a:t>Сценическая масочная. </a:t>
            </a:r>
            <a:r>
              <a:rPr lang="en-US" b="0" dirty="0"/>
              <a:t>L</a:t>
            </a:r>
            <a:r>
              <a:rPr lang="en-US" b="0" dirty="0" smtClean="0"/>
              <a:t>a </a:t>
            </a:r>
            <a:r>
              <a:rPr lang="en-US" b="0" dirty="0"/>
              <a:t>commedia </a:t>
            </a:r>
            <a:r>
              <a:rPr lang="en-US" b="0" dirty="0" err="1" smtClean="0"/>
              <a:t>dell'arte</a:t>
            </a:r>
            <a:r>
              <a:rPr lang="ru-RU" b="0" dirty="0"/>
              <a:t>.</a:t>
            </a:r>
            <a:endParaRPr lang="ru-RU" dirty="0"/>
          </a:p>
        </p:txBody>
      </p:sp>
    </p:spTree>
    <p:extLst>
      <p:ext uri="{BB962C8B-B14F-4D97-AF65-F5344CB8AC3E}">
        <p14:creationId xmlns:p14="http://schemas.microsoft.com/office/powerpoint/2010/main" val="626400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260648"/>
            <a:ext cx="8568952" cy="2862322"/>
          </a:xfrm>
          <a:prstGeom prst="rect">
            <a:avLst/>
          </a:prstGeom>
        </p:spPr>
        <p:txBody>
          <a:bodyPr wrap="square">
            <a:spAutoFit/>
          </a:bodyPr>
          <a:lstStyle/>
          <a:p>
            <a:r>
              <a:rPr lang="ru-RU" dirty="0"/>
              <a:t>Комедия </a:t>
            </a:r>
            <a:r>
              <a:rPr lang="ru-RU" dirty="0" err="1"/>
              <a:t>дель</a:t>
            </a:r>
            <a:r>
              <a:rPr lang="ru-RU" dirty="0"/>
              <a:t> арте (итал. </a:t>
            </a:r>
            <a:r>
              <a:rPr lang="ru-RU" dirty="0" err="1"/>
              <a:t>la</a:t>
            </a:r>
            <a:r>
              <a:rPr lang="ru-RU" dirty="0"/>
              <a:t> </a:t>
            </a:r>
            <a:r>
              <a:rPr lang="ru-RU" dirty="0" err="1"/>
              <a:t>commedia</a:t>
            </a:r>
            <a:r>
              <a:rPr lang="ru-RU" dirty="0"/>
              <a:t> </a:t>
            </a:r>
            <a:r>
              <a:rPr lang="ru-RU" dirty="0" err="1"/>
              <a:t>dell'arte</a:t>
            </a:r>
            <a:r>
              <a:rPr lang="ru-RU" dirty="0"/>
              <a:t>), или комедия масок — вид итальянского народного  театра, спектакли которого создавались методом импровизации, на основе сценария, содержащего краткую сюжетную схему представления, с участием актёров, одетых в маски.</a:t>
            </a:r>
          </a:p>
          <a:p>
            <a:r>
              <a:rPr lang="ru-RU" dirty="0"/>
              <a:t> </a:t>
            </a:r>
          </a:p>
          <a:p>
            <a:r>
              <a:rPr lang="ru-RU" dirty="0"/>
              <a:t>Количество масок в комедии </a:t>
            </a:r>
            <a:r>
              <a:rPr lang="ru-RU" dirty="0" err="1"/>
              <a:t>дель</a:t>
            </a:r>
            <a:r>
              <a:rPr lang="ru-RU" dirty="0"/>
              <a:t> арте очень велико (всего их насчитывается более ста), но большинство из них являются родственными персонажами, которые различаются только именами и незначительными деталями. Сцены, разыгрываемые этими характерами, послужили в дальнейшем неисчерпаемым источником многих цирковых клоунад.</a:t>
            </a:r>
          </a:p>
        </p:txBody>
      </p:sp>
      <p:pic>
        <p:nvPicPr>
          <p:cNvPr id="4098" name="Picture 2" descr="C:\Users\Олег\Pictures\20113110716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284984"/>
            <a:ext cx="498159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537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918728" y="2949119"/>
            <a:ext cx="6309360" cy="457200"/>
          </a:xfrm>
        </p:spPr>
        <p:txBody>
          <a:bodyPr/>
          <a:lstStyle/>
          <a:p>
            <a:endParaRPr lang="ru-RU"/>
          </a:p>
        </p:txBody>
      </p:sp>
      <p:sp>
        <p:nvSpPr>
          <p:cNvPr id="3" name="Текст 2"/>
          <p:cNvSpPr>
            <a:spLocks noGrp="1"/>
          </p:cNvSpPr>
          <p:nvPr>
            <p:ph type="body" idx="2"/>
          </p:nvPr>
        </p:nvSpPr>
        <p:spPr>
          <a:xfrm>
            <a:off x="6300192" y="260648"/>
            <a:ext cx="2520280" cy="5040560"/>
          </a:xfrm>
        </p:spPr>
        <p:txBody>
          <a:bodyPr>
            <a:normAutofit/>
          </a:bodyPr>
          <a:lstStyle/>
          <a:p>
            <a:endParaRPr lang="ru-RU" dirty="0"/>
          </a:p>
          <a:p>
            <a:r>
              <a:rPr lang="ru-RU" sz="1800" dirty="0"/>
              <a:t> </a:t>
            </a:r>
            <a:r>
              <a:rPr lang="ru-RU" sz="2000" dirty="0"/>
              <a:t>Арлекин </a:t>
            </a:r>
            <a:endParaRPr lang="ru-RU" sz="2000" dirty="0" smtClean="0"/>
          </a:p>
          <a:p>
            <a:r>
              <a:rPr lang="ru-RU" sz="2000" dirty="0" smtClean="0"/>
              <a:t>(</a:t>
            </a:r>
            <a:r>
              <a:rPr lang="ru-RU" sz="2000" dirty="0" err="1"/>
              <a:t>Меццетино</a:t>
            </a:r>
            <a:r>
              <a:rPr lang="ru-RU" sz="2000" dirty="0"/>
              <a:t>, </a:t>
            </a:r>
            <a:r>
              <a:rPr lang="ru-RU" sz="2000" dirty="0" err="1"/>
              <a:t>Труффальдино</a:t>
            </a:r>
            <a:r>
              <a:rPr lang="ru-RU" sz="2000" dirty="0"/>
              <a:t>, </a:t>
            </a:r>
            <a:r>
              <a:rPr lang="ru-RU" sz="2000" dirty="0" err="1"/>
              <a:t>Табарино</a:t>
            </a:r>
            <a:r>
              <a:rPr lang="ru-RU" sz="2000" dirty="0"/>
              <a:t>), </a:t>
            </a:r>
            <a:endParaRPr lang="ru-RU" sz="2000" dirty="0" smtClean="0"/>
          </a:p>
          <a:p>
            <a:r>
              <a:rPr lang="ru-RU" sz="2000" dirty="0" smtClean="0"/>
              <a:t>— </a:t>
            </a:r>
            <a:r>
              <a:rPr lang="ru-RU" sz="2000" dirty="0"/>
              <a:t>дзанни</a:t>
            </a:r>
            <a:r>
              <a:rPr lang="ru-RU" sz="2000" dirty="0" smtClean="0"/>
              <a:t>,</a:t>
            </a:r>
          </a:p>
          <a:p>
            <a:r>
              <a:rPr lang="ru-RU" sz="2000" dirty="0" smtClean="0"/>
              <a:t>слуга</a:t>
            </a:r>
            <a:r>
              <a:rPr lang="ru-RU" sz="2000" dirty="0"/>
              <a:t>, </a:t>
            </a:r>
            <a:endParaRPr lang="ru-RU" sz="2000" dirty="0" smtClean="0"/>
          </a:p>
          <a:p>
            <a:r>
              <a:rPr lang="ru-RU" sz="2000" dirty="0" smtClean="0"/>
              <a:t>плут </a:t>
            </a:r>
            <a:r>
              <a:rPr lang="ru-RU" sz="2000" dirty="0"/>
              <a:t>и хитрец;</a:t>
            </a:r>
          </a:p>
          <a:p>
            <a:endParaRPr lang="ru-RU" sz="2000" dirty="0"/>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7764" y="274638"/>
            <a:ext cx="4572872" cy="6327775"/>
          </a:xfrm>
        </p:spPr>
      </p:pic>
    </p:spTree>
    <p:extLst>
      <p:ext uri="{BB962C8B-B14F-4D97-AF65-F5344CB8AC3E}">
        <p14:creationId xmlns:p14="http://schemas.microsoft.com/office/powerpoint/2010/main" val="1567805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774712" y="2538656"/>
            <a:ext cx="6309360" cy="457200"/>
          </a:xfrm>
        </p:spPr>
        <p:txBody>
          <a:bodyPr/>
          <a:lstStyle/>
          <a:p>
            <a:endParaRPr lang="ru-RU" dirty="0"/>
          </a:p>
        </p:txBody>
      </p:sp>
      <p:sp>
        <p:nvSpPr>
          <p:cNvPr id="3" name="Текст 2"/>
          <p:cNvSpPr>
            <a:spLocks noGrp="1"/>
          </p:cNvSpPr>
          <p:nvPr>
            <p:ph type="body" idx="2"/>
          </p:nvPr>
        </p:nvSpPr>
        <p:spPr>
          <a:xfrm>
            <a:off x="6300192" y="260648"/>
            <a:ext cx="2520280" cy="5688632"/>
          </a:xfrm>
        </p:spPr>
        <p:txBody>
          <a:bodyPr>
            <a:normAutofit/>
          </a:bodyPr>
          <a:lstStyle/>
          <a:p>
            <a:r>
              <a:rPr lang="ru-RU" sz="2000" dirty="0" err="1" smtClean="0"/>
              <a:t>Педролино</a:t>
            </a:r>
            <a:r>
              <a:rPr lang="ru-RU" sz="2000" dirty="0" smtClean="0"/>
              <a:t> </a:t>
            </a:r>
          </a:p>
          <a:p>
            <a:r>
              <a:rPr lang="ru-RU" sz="2000" dirty="0" smtClean="0"/>
              <a:t>(</a:t>
            </a:r>
            <a:r>
              <a:rPr lang="ru-RU" sz="2000" dirty="0"/>
              <a:t>Пьеро, Паяц</a:t>
            </a:r>
            <a:r>
              <a:rPr lang="ru-RU" sz="2000" dirty="0" smtClean="0"/>
              <a:t>),</a:t>
            </a:r>
          </a:p>
          <a:p>
            <a:r>
              <a:rPr lang="ru-RU" sz="2000" dirty="0" err="1" smtClean="0"/>
              <a:t>слуга,дзанни</a:t>
            </a:r>
            <a:r>
              <a:rPr lang="ru-RU" sz="2000" dirty="0" smtClean="0"/>
              <a:t>,</a:t>
            </a:r>
          </a:p>
          <a:p>
            <a:r>
              <a:rPr lang="ru-RU" sz="2000" dirty="0" smtClean="0"/>
              <a:t>глупец </a:t>
            </a:r>
            <a:r>
              <a:rPr lang="ru-RU" sz="2000" dirty="0"/>
              <a:t>и простак .</a:t>
            </a:r>
          </a:p>
          <a:p>
            <a:endParaRPr lang="ru-RU" sz="2400" dirty="0"/>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74447" y="274638"/>
            <a:ext cx="4899505" cy="6327775"/>
          </a:xfrm>
        </p:spPr>
      </p:pic>
    </p:spTree>
    <p:extLst>
      <p:ext uri="{BB962C8B-B14F-4D97-AF65-F5344CB8AC3E}">
        <p14:creationId xmlns:p14="http://schemas.microsoft.com/office/powerpoint/2010/main" val="15781697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2" y="0"/>
            <a:ext cx="8712967" cy="2308324"/>
          </a:xfrm>
          <a:prstGeom prst="rect">
            <a:avLst/>
          </a:prstGeom>
        </p:spPr>
        <p:txBody>
          <a:bodyPr wrap="square">
            <a:spAutoFit/>
          </a:bodyPr>
          <a:lstStyle/>
          <a:p>
            <a:r>
              <a:rPr lang="ru-RU" dirty="0"/>
              <a:t> </a:t>
            </a:r>
            <a:r>
              <a:rPr lang="ru-RU" sz="2400" dirty="0"/>
              <a:t>ДЗАННИ (</a:t>
            </a:r>
            <a:r>
              <a:rPr lang="ru-RU" sz="2400" dirty="0" err="1"/>
              <a:t>Zanni</a:t>
            </a:r>
            <a:r>
              <a:rPr lang="ru-RU" sz="2400" dirty="0"/>
              <a:t>) -  Общее название комедийного слуги. Название происходит от мужского имени Джованни (</a:t>
            </a:r>
            <a:r>
              <a:rPr lang="ru-RU" sz="2400" dirty="0" err="1"/>
              <a:t>Giovanni</a:t>
            </a:r>
            <a:r>
              <a:rPr lang="ru-RU" sz="2400" dirty="0"/>
              <a:t>), которое было настолько популярно среди простого народа, что сделалось нарицательным для обозначения слуги. </a:t>
            </a:r>
            <a:r>
              <a:rPr lang="ru-RU" sz="2400" b="1" dirty="0"/>
              <a:t/>
            </a:r>
            <a:br>
              <a:rPr lang="ru-RU" sz="2400" b="1" dirty="0"/>
            </a:br>
            <a:endParaRPr lang="ru-RU" sz="2400" dirty="0"/>
          </a:p>
        </p:txBody>
      </p:sp>
      <p:pic>
        <p:nvPicPr>
          <p:cNvPr id="5122" name="Picture 2" descr="C:\Users\Олег\Pictures\QuNoist4XCDvo4zEs8Vpzz6D.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041005"/>
            <a:ext cx="8053585" cy="3721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9162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0"/>
            <a:ext cx="7848872" cy="2308324"/>
          </a:xfrm>
          <a:prstGeom prst="rect">
            <a:avLst/>
          </a:prstGeom>
        </p:spPr>
        <p:txBody>
          <a:bodyPr wrap="square">
            <a:spAutoFit/>
          </a:bodyPr>
          <a:lstStyle/>
          <a:p>
            <a:r>
              <a:rPr lang="ru-RU" sz="2400" dirty="0"/>
              <a:t>Впервые клоун появился на сценах лондонских комедийно-фарсовых театров «</a:t>
            </a:r>
            <a:r>
              <a:rPr lang="ru-RU" sz="2400" dirty="0" err="1"/>
              <a:t>Друри-Лейн</a:t>
            </a:r>
            <a:r>
              <a:rPr lang="ru-RU" sz="2400" dirty="0"/>
              <a:t>», «</a:t>
            </a:r>
            <a:r>
              <a:rPr lang="ru-RU" sz="2400" dirty="0" err="1"/>
              <a:t>Сэдлерс</a:t>
            </a:r>
            <a:r>
              <a:rPr lang="ru-RU" sz="2400" dirty="0"/>
              <a:t>-Уэллс» в 1700. Это были </a:t>
            </a:r>
            <a:r>
              <a:rPr lang="ru-RU" sz="2400" dirty="0" err="1"/>
              <a:t>Дж.Гримальди</a:t>
            </a:r>
            <a:r>
              <a:rPr lang="ru-RU" sz="2400" dirty="0"/>
              <a:t> (1778–1837), </a:t>
            </a:r>
            <a:r>
              <a:rPr lang="ru-RU" sz="2400" dirty="0" err="1"/>
              <a:t>Дж.Рич</a:t>
            </a:r>
            <a:r>
              <a:rPr lang="ru-RU" sz="2400" dirty="0"/>
              <a:t> (1682–1761). Позднее во Франции в театре «</a:t>
            </a:r>
            <a:r>
              <a:rPr lang="ru-RU" sz="2400" dirty="0" err="1"/>
              <a:t>Фонамбюль</a:t>
            </a:r>
            <a:r>
              <a:rPr lang="ru-RU" sz="2400" dirty="0"/>
              <a:t>» работал мим </a:t>
            </a:r>
            <a:r>
              <a:rPr lang="ru-RU" sz="2400" dirty="0" err="1"/>
              <a:t>Ж.Дебюро</a:t>
            </a:r>
            <a:r>
              <a:rPr lang="ru-RU" sz="2400" dirty="0"/>
              <a:t> (1796–1846</a:t>
            </a:r>
            <a:r>
              <a:rPr lang="ru-RU" dirty="0"/>
              <a:t>).</a:t>
            </a:r>
          </a:p>
        </p:txBody>
      </p:sp>
      <p:pic>
        <p:nvPicPr>
          <p:cNvPr id="1026" name="Picture 2" descr="C:\Users\Олег\Pictures\896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40" y="2308324"/>
            <a:ext cx="3456384" cy="43346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Олег\Pictures\pierro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054684"/>
            <a:ext cx="3419872" cy="4588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442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9846" y="692696"/>
            <a:ext cx="8208912" cy="5632311"/>
          </a:xfrm>
          <a:prstGeom prst="rect">
            <a:avLst/>
          </a:prstGeom>
        </p:spPr>
        <p:txBody>
          <a:bodyPr wrap="square">
            <a:spAutoFit/>
          </a:bodyPr>
          <a:lstStyle/>
          <a:p>
            <a:r>
              <a:rPr lang="ru-RU" sz="2000" dirty="0"/>
              <a:t>Дальнейшее развитие клоунады протекало в первых стационарных цирках, появившихся во второй половине 18 в. в Англии и Франции. Первые цирки давали конно-акробатические выступления, поэтому клоуном стал наездник, изображавший неумение справиться с лошадью. К концу 18 в. – началу 19 в. сформировались два направления клоунады: конная пантомима и театральная (говорящая клоунада), исторически происходящая из итальянской комедии </a:t>
            </a:r>
            <a:r>
              <a:rPr lang="ru-RU" sz="2000" dirty="0" err="1"/>
              <a:t>дель</a:t>
            </a:r>
            <a:r>
              <a:rPr lang="ru-RU" sz="2000" dirty="0"/>
              <a:t> арте. Говорящие клоуны повлияли на становление амплуа Рыжей маски, наездники и акробаты впоследствии трансформировались в Белого клоуна. Впервые две традиции объединил в своем творчестве Ж-</a:t>
            </a:r>
            <a:r>
              <a:rPr lang="ru-RU" sz="2000" dirty="0" err="1"/>
              <a:t>Б.Ориоль</a:t>
            </a:r>
            <a:r>
              <a:rPr lang="ru-RU" sz="2000" dirty="0"/>
              <a:t>-Арлекин, выступавший в костюме средневекового шута (цирк </a:t>
            </a:r>
            <a:r>
              <a:rPr lang="ru-RU" sz="2000" dirty="0" err="1"/>
              <a:t>Франкони</a:t>
            </a:r>
            <a:r>
              <a:rPr lang="ru-RU" sz="2000" dirty="0"/>
              <a:t>, 1835, Париж). Он владел и пантомимой, и разговорным жанром. Окончательно маска Августа оформилась к 1870-м, когда на арену цирка </a:t>
            </a:r>
            <a:r>
              <a:rPr lang="ru-RU" sz="2000" dirty="0" err="1"/>
              <a:t>Франкони</a:t>
            </a:r>
            <a:r>
              <a:rPr lang="ru-RU" sz="2000" dirty="0"/>
              <a:t> вышел новый персонаж в рыжем парике. Вскоре клоуны стали выступать дуэтом, в основе которого читалась социальная антитеза: Белый – глупый господин, Рыжий – пройдоха слуга</a:t>
            </a:r>
            <a:r>
              <a:rPr lang="ru-RU" dirty="0"/>
              <a:t>.</a:t>
            </a:r>
          </a:p>
        </p:txBody>
      </p:sp>
    </p:spTree>
    <p:extLst>
      <p:ext uri="{BB962C8B-B14F-4D97-AF65-F5344CB8AC3E}">
        <p14:creationId xmlns:p14="http://schemas.microsoft.com/office/powerpoint/2010/main" val="3217048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541266"/>
            <a:ext cx="7560840" cy="5170646"/>
          </a:xfrm>
          <a:prstGeom prst="rect">
            <a:avLst/>
          </a:prstGeom>
        </p:spPr>
        <p:txBody>
          <a:bodyPr wrap="square">
            <a:spAutoFit/>
          </a:bodyPr>
          <a:lstStyle/>
          <a:p>
            <a:r>
              <a:rPr lang="ru-RU" dirty="0"/>
              <a:t> </a:t>
            </a:r>
          </a:p>
          <a:p>
            <a:r>
              <a:rPr lang="ru-RU" sz="2400" dirty="0"/>
              <a:t>Типы русского клоуна окончательно сформировались в 1880-х: это были разговорник </a:t>
            </a:r>
            <a:r>
              <a:rPr lang="ru-RU" sz="2400" dirty="0" smtClean="0"/>
              <a:t>и</a:t>
            </a:r>
            <a:r>
              <a:rPr lang="ru-RU" sz="2400" dirty="0"/>
              <a:t> </a:t>
            </a:r>
            <a:r>
              <a:rPr lang="ru-RU" sz="2400" dirty="0" smtClean="0"/>
              <a:t>акробат . </a:t>
            </a:r>
            <a:r>
              <a:rPr lang="ru-RU" sz="2400" dirty="0"/>
              <a:t>Дуэтом впервые выступили в 1895 </a:t>
            </a:r>
            <a:r>
              <a:rPr lang="ru-RU" sz="2400" dirty="0" err="1"/>
              <a:t>С.Альперов</a:t>
            </a:r>
            <a:r>
              <a:rPr lang="ru-RU" sz="2400" dirty="0"/>
              <a:t> и </a:t>
            </a:r>
            <a:r>
              <a:rPr lang="ru-RU" sz="2400" dirty="0" err="1"/>
              <a:t>Б.Мухницкий</a:t>
            </a:r>
            <a:r>
              <a:rPr lang="ru-RU" sz="2400" dirty="0"/>
              <a:t> (Бернардо) с номером </a:t>
            </a:r>
            <a:r>
              <a:rPr lang="ru-RU" sz="2400" i="1" dirty="0"/>
              <a:t>Буффонадная клоунада.</a:t>
            </a:r>
            <a:r>
              <a:rPr lang="ru-RU" sz="2400" dirty="0"/>
              <a:t> Дуэтом выступали </a:t>
            </a:r>
            <a:r>
              <a:rPr lang="ru-RU" sz="2400" dirty="0" err="1"/>
              <a:t>А.Дуров</a:t>
            </a:r>
            <a:r>
              <a:rPr lang="ru-RU" sz="2400" dirty="0"/>
              <a:t> и </a:t>
            </a:r>
            <a:r>
              <a:rPr lang="ru-RU" sz="2400" dirty="0" err="1"/>
              <a:t>С.Альперов</a:t>
            </a:r>
            <a:r>
              <a:rPr lang="ru-RU" sz="2400" dirty="0"/>
              <a:t>, Бим-Бом, </a:t>
            </a:r>
            <a:r>
              <a:rPr lang="ru-RU" sz="2400" dirty="0" err="1"/>
              <a:t>бр</a:t>
            </a:r>
            <a:r>
              <a:rPr lang="ru-RU" sz="2400" dirty="0"/>
              <a:t>. </a:t>
            </a:r>
            <a:r>
              <a:rPr lang="ru-RU" sz="2400" dirty="0" err="1"/>
              <a:t>Идеа</a:t>
            </a:r>
            <a:r>
              <a:rPr lang="ru-RU" sz="2400" dirty="0"/>
              <a:t>, </a:t>
            </a:r>
            <a:r>
              <a:rPr lang="ru-RU" sz="2400" dirty="0" err="1"/>
              <a:t>Донато</a:t>
            </a:r>
            <a:r>
              <a:rPr lang="ru-RU" sz="2400" dirty="0"/>
              <a:t> и Россини, </a:t>
            </a:r>
            <a:r>
              <a:rPr lang="ru-RU" sz="2400" dirty="0" err="1"/>
              <a:t>Кокко</a:t>
            </a:r>
            <a:r>
              <a:rPr lang="ru-RU" sz="2400" dirty="0"/>
              <a:t> и Теодор, </a:t>
            </a:r>
            <a:r>
              <a:rPr lang="ru-RU" sz="2400" dirty="0" err="1"/>
              <a:t>Кисс</a:t>
            </a:r>
            <a:r>
              <a:rPr lang="ru-RU" sz="2400" dirty="0"/>
              <a:t> и Бондаренко, </a:t>
            </a:r>
            <a:r>
              <a:rPr lang="ru-RU" sz="2400" dirty="0" err="1"/>
              <a:t>Д.Демаш</a:t>
            </a:r>
            <a:r>
              <a:rPr lang="ru-RU" sz="2400" dirty="0"/>
              <a:t> и </a:t>
            </a:r>
            <a:r>
              <a:rPr lang="ru-RU" sz="2400" dirty="0" err="1"/>
              <a:t>Г.Мозель</a:t>
            </a:r>
            <a:r>
              <a:rPr lang="ru-RU" sz="2400" dirty="0"/>
              <a:t>, </a:t>
            </a:r>
            <a:r>
              <a:rPr lang="ru-RU" sz="2400" dirty="0" err="1"/>
              <a:t>Г.Глущенко</a:t>
            </a:r>
            <a:r>
              <a:rPr lang="ru-RU" sz="2400" dirty="0"/>
              <a:t> и </a:t>
            </a:r>
            <a:r>
              <a:rPr lang="ru-RU" sz="2400" dirty="0" err="1"/>
              <a:t>В.Костеренко</a:t>
            </a:r>
            <a:r>
              <a:rPr lang="ru-RU" sz="2400" dirty="0"/>
              <a:t>. Старшее поколение клоунов это – </a:t>
            </a:r>
            <a:r>
              <a:rPr lang="ru-RU" sz="2400" dirty="0" err="1"/>
              <a:t>К.Берман</a:t>
            </a:r>
            <a:r>
              <a:rPr lang="ru-RU" sz="2400" dirty="0"/>
              <a:t>, </a:t>
            </a:r>
            <a:r>
              <a:rPr lang="ru-RU" sz="2400" dirty="0" err="1"/>
              <a:t>Б.Вяткин</a:t>
            </a:r>
            <a:r>
              <a:rPr lang="ru-RU" sz="2400" dirty="0"/>
              <a:t>, </a:t>
            </a:r>
            <a:r>
              <a:rPr lang="ru-RU" sz="2400" dirty="0" err="1"/>
              <a:t>Х.Мусин</a:t>
            </a:r>
            <a:r>
              <a:rPr lang="ru-RU" sz="2400" dirty="0"/>
              <a:t>, </a:t>
            </a:r>
            <a:r>
              <a:rPr lang="ru-RU" sz="2400" dirty="0" err="1"/>
              <a:t>А.Сергеев</a:t>
            </a:r>
            <a:r>
              <a:rPr lang="ru-RU" sz="2400" dirty="0"/>
              <a:t>, Антонов и Бартенев, </a:t>
            </a:r>
            <a:r>
              <a:rPr lang="ru-RU" sz="2400" dirty="0" err="1"/>
              <a:t>Биль-Виль</a:t>
            </a:r>
            <a:r>
              <a:rPr lang="ru-RU" sz="2400" dirty="0"/>
              <a:t>, </a:t>
            </a:r>
            <a:r>
              <a:rPr lang="ru-RU" sz="2400" dirty="0" err="1"/>
              <a:t>Д.Альперов</a:t>
            </a:r>
            <a:r>
              <a:rPr lang="ru-RU" sz="2400" dirty="0"/>
              <a:t>, В.Е. и </a:t>
            </a:r>
            <a:r>
              <a:rPr lang="ru-RU" sz="2400" dirty="0" err="1"/>
              <a:t>В.В.Лазаренко</a:t>
            </a:r>
            <a:r>
              <a:rPr lang="ru-RU" sz="2400" dirty="0"/>
              <a:t>, </a:t>
            </a:r>
            <a:r>
              <a:rPr lang="ru-RU" sz="2400" dirty="0" err="1"/>
              <a:t>бр</a:t>
            </a:r>
            <a:r>
              <a:rPr lang="ru-RU" sz="2400" dirty="0"/>
              <a:t>. </a:t>
            </a:r>
            <a:r>
              <a:rPr lang="ru-RU" sz="2400" dirty="0" err="1"/>
              <a:t>Танти</a:t>
            </a:r>
            <a:r>
              <a:rPr lang="ru-RU" sz="2400" dirty="0"/>
              <a:t>, </a:t>
            </a:r>
            <a:r>
              <a:rPr lang="ru-RU" sz="2400" dirty="0" err="1"/>
              <a:t>А.Межинский</a:t>
            </a:r>
            <a:r>
              <a:rPr lang="ru-RU" sz="2400" dirty="0"/>
              <a:t>, </a:t>
            </a:r>
            <a:r>
              <a:rPr lang="ru-RU" sz="2400" dirty="0" err="1"/>
              <a:t>К.Роланд</a:t>
            </a:r>
            <a:r>
              <a:rPr lang="ru-RU" sz="2400" dirty="0"/>
              <a:t>, </a:t>
            </a:r>
            <a:r>
              <a:rPr lang="ru-RU" sz="2400" dirty="0" err="1"/>
              <a:t>С.Ротмистров</a:t>
            </a:r>
            <a:r>
              <a:rPr lang="ru-RU" dirty="0"/>
              <a:t>.</a:t>
            </a:r>
          </a:p>
        </p:txBody>
      </p:sp>
    </p:spTree>
    <p:extLst>
      <p:ext uri="{BB962C8B-B14F-4D97-AF65-F5344CB8AC3E}">
        <p14:creationId xmlns:p14="http://schemas.microsoft.com/office/powerpoint/2010/main" val="4130689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467544" y="476672"/>
            <a:ext cx="7457256" cy="5997280"/>
          </a:xfrm>
        </p:spPr>
        <p:txBody>
          <a:bodyPr>
            <a:normAutofit lnSpcReduction="10000"/>
          </a:bodyPr>
          <a:lstStyle/>
          <a:p>
            <a:r>
              <a:rPr lang="ru-RU" dirty="0"/>
              <a:t>В цирковом искусстве есть, пожалуй, лишь один жанр, не имеющий династических традиций: клоунада. Наверное, с одной стороны это можно объяснить тем, что истинный клоун – явление уникальное, «штучное». Каждый клоун, несомненно опираясь на традиции предшественников, создает свой индивидуальный художественный мир, коренным образом отличающийся от всего, созданного ранее. С другой стороны, работа в клоунаде вряд ли может быть доступна детям: она требует философского осознания действительности, жизненного опыта, который приходит только с возрастом. Пожалуй, клоунаду можно определить, как самый сложный и всеобъемлющий жанр циркового искусства. </a:t>
            </a:r>
          </a:p>
          <a:p>
            <a:endParaRPr lang="ru-RU" dirty="0"/>
          </a:p>
        </p:txBody>
      </p:sp>
    </p:spTree>
    <p:extLst>
      <p:ext uri="{BB962C8B-B14F-4D97-AF65-F5344CB8AC3E}">
        <p14:creationId xmlns:p14="http://schemas.microsoft.com/office/powerpoint/2010/main" val="4264124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692696"/>
            <a:ext cx="8280920" cy="5324535"/>
          </a:xfrm>
          <a:prstGeom prst="rect">
            <a:avLst/>
          </a:prstGeom>
        </p:spPr>
        <p:txBody>
          <a:bodyPr wrap="square">
            <a:spAutoFit/>
          </a:bodyPr>
          <a:lstStyle/>
          <a:p>
            <a:r>
              <a:rPr lang="ru-RU" sz="2000" dirty="0"/>
              <a:t>С 1927 буффонада постепенно исчезает из цирка. Исчезли гротесковые гримы, рыжие парики, трюковая атрибутика, исчезла пантомима, ее вытеснил разговорный жанр. Часто копировались образы зарубежных комиков: Антонов и Бартенев (Пат и </a:t>
            </a:r>
            <a:r>
              <a:rPr lang="ru-RU" sz="2000" dirty="0" err="1"/>
              <a:t>Паташон</a:t>
            </a:r>
            <a:r>
              <a:rPr lang="ru-RU" sz="2000" dirty="0"/>
              <a:t>), </a:t>
            </a:r>
            <a:r>
              <a:rPr lang="ru-RU" sz="2000" dirty="0" err="1"/>
              <a:t>Л.Ружанский</a:t>
            </a:r>
            <a:r>
              <a:rPr lang="ru-RU" sz="2000" dirty="0"/>
              <a:t> (Гарольд Ллойд), Карандаш (</a:t>
            </a:r>
            <a:r>
              <a:rPr lang="ru-RU" sz="2000" dirty="0" err="1"/>
              <a:t>Ч.Чаплин</a:t>
            </a:r>
            <a:r>
              <a:rPr lang="ru-RU" sz="2000" dirty="0"/>
              <a:t>). На арене воцарился Клоун с легким гримом в обычном бытовом костюме, содержание антре стало публицистически-агитационным. </a:t>
            </a:r>
            <a:r>
              <a:rPr lang="ru-RU" sz="2000" dirty="0" err="1"/>
              <a:t>П.Алексеев</a:t>
            </a:r>
            <a:r>
              <a:rPr lang="ru-RU" sz="2000" dirty="0"/>
              <a:t> создал комическую маску бухгалтера с портфелем под мышкой, прославился </a:t>
            </a:r>
            <a:r>
              <a:rPr lang="ru-RU" sz="2000" dirty="0" err="1"/>
              <a:t>М.Н.Румянцев</a:t>
            </a:r>
            <a:r>
              <a:rPr lang="ru-RU" sz="2000" dirty="0"/>
              <a:t>-Карандаш в мешковатом костюме. С творчеством группы Румянцева (</a:t>
            </a:r>
            <a:r>
              <a:rPr lang="ru-RU" sz="2000" dirty="0" err="1"/>
              <a:t>Н.Антонов</a:t>
            </a:r>
            <a:r>
              <a:rPr lang="ru-RU" sz="2000" dirty="0"/>
              <a:t> и </a:t>
            </a:r>
            <a:r>
              <a:rPr lang="ru-RU" sz="2000" dirty="0" err="1"/>
              <a:t>В.Бартенев</a:t>
            </a:r>
            <a:r>
              <a:rPr lang="ru-RU" sz="2000" dirty="0"/>
              <a:t>, </a:t>
            </a:r>
            <a:r>
              <a:rPr lang="ru-RU" sz="2000" dirty="0" err="1"/>
              <a:t>Х.Мусин</a:t>
            </a:r>
            <a:r>
              <a:rPr lang="ru-RU" sz="2000" dirty="0"/>
              <a:t>, </a:t>
            </a:r>
            <a:r>
              <a:rPr lang="ru-RU" sz="2000" dirty="0" err="1"/>
              <a:t>К.Лерри</a:t>
            </a:r>
            <a:r>
              <a:rPr lang="ru-RU" sz="2000" dirty="0"/>
              <a:t>, </a:t>
            </a:r>
            <a:r>
              <a:rPr lang="ru-RU" sz="2000" dirty="0" err="1" smtClean="0"/>
              <a:t>Ю.Никулин</a:t>
            </a:r>
            <a:r>
              <a:rPr lang="ru-RU" sz="2000" dirty="0" smtClean="0"/>
              <a:t> и </a:t>
            </a:r>
            <a:r>
              <a:rPr lang="ru-RU" sz="2000" dirty="0" err="1" smtClean="0"/>
              <a:t>М.Шуйдин</a:t>
            </a:r>
            <a:r>
              <a:rPr lang="ru-RU" sz="2000" dirty="0"/>
              <a:t>) связан взлет русской клоунады в конце 1950–1960-х. В 1950-е набирает силу среднее поколение клоунов, в том числе </a:t>
            </a:r>
            <a:r>
              <a:rPr lang="ru-RU" sz="2000" dirty="0" err="1"/>
              <a:t>О.Попов</a:t>
            </a:r>
            <a:r>
              <a:rPr lang="ru-RU" sz="2000" dirty="0"/>
              <a:t> (вновь в русском цирке появилась маска Иванушки-дурачка). С 1955 возродилась музыкально-эксцентрическая клоунада. Появляются клоунессы: </a:t>
            </a:r>
            <a:r>
              <a:rPr lang="ru-RU" sz="2000" dirty="0" err="1"/>
              <a:t>Е.Амвросьева</a:t>
            </a:r>
            <a:r>
              <a:rPr lang="ru-RU" sz="2000" dirty="0"/>
              <a:t>, </a:t>
            </a:r>
            <a:r>
              <a:rPr lang="ru-RU" sz="2000" dirty="0" err="1"/>
              <a:t>Г.Богомолова</a:t>
            </a:r>
            <a:r>
              <a:rPr lang="ru-RU" sz="2000" dirty="0"/>
              <a:t>, </a:t>
            </a:r>
            <a:r>
              <a:rPr lang="ru-RU" sz="2000" dirty="0" err="1"/>
              <a:t>Е.Можаева</a:t>
            </a:r>
            <a:r>
              <a:rPr lang="ru-RU" sz="2000" dirty="0"/>
              <a:t>. </a:t>
            </a:r>
          </a:p>
        </p:txBody>
      </p:sp>
    </p:spTree>
    <p:extLst>
      <p:ext uri="{BB962C8B-B14F-4D97-AF65-F5344CB8AC3E}">
        <p14:creationId xmlns:p14="http://schemas.microsoft.com/office/powerpoint/2010/main" val="3901049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8568952" cy="6370975"/>
          </a:xfrm>
          <a:prstGeom prst="rect">
            <a:avLst/>
          </a:prstGeom>
        </p:spPr>
        <p:txBody>
          <a:bodyPr wrap="square">
            <a:spAutoFit/>
          </a:bodyPr>
          <a:lstStyle/>
          <a:p>
            <a:r>
              <a:rPr lang="ru-RU" sz="2400" dirty="0"/>
              <a:t>В 1958 приехал </a:t>
            </a:r>
            <a:r>
              <a:rPr lang="ru-RU" sz="2400" dirty="0" err="1"/>
              <a:t>М.Марсо</a:t>
            </a:r>
            <a:r>
              <a:rPr lang="ru-RU" sz="2400" dirty="0"/>
              <a:t>. кинозрители увидели фильм </a:t>
            </a:r>
            <a:r>
              <a:rPr lang="ru-RU" sz="2400" dirty="0" err="1"/>
              <a:t>М.Карне</a:t>
            </a:r>
            <a:r>
              <a:rPr lang="ru-RU" sz="2400" i="1" dirty="0" err="1"/>
              <a:t>Дети</a:t>
            </a:r>
            <a:r>
              <a:rPr lang="ru-RU" sz="2400" i="1" dirty="0"/>
              <a:t> райка</a:t>
            </a:r>
            <a:r>
              <a:rPr lang="ru-RU" sz="2400" dirty="0"/>
              <a:t> с </a:t>
            </a:r>
            <a:r>
              <a:rPr lang="ru-RU" sz="2400" dirty="0" err="1"/>
              <a:t>Барро</a:t>
            </a:r>
            <a:r>
              <a:rPr lang="ru-RU" sz="2400" dirty="0"/>
              <a:t> в роли </a:t>
            </a:r>
            <a:r>
              <a:rPr lang="ru-RU" sz="2400" dirty="0" err="1"/>
              <a:t>Дебюро</a:t>
            </a:r>
            <a:r>
              <a:rPr lang="ru-RU" sz="2400" dirty="0"/>
              <a:t>. Это время расцвета лирической клоунады, и </a:t>
            </a:r>
            <a:r>
              <a:rPr lang="ru-RU" sz="2400" dirty="0" err="1"/>
              <a:t>Л.Енгибаров</a:t>
            </a:r>
            <a:r>
              <a:rPr lang="ru-RU" sz="2400" dirty="0"/>
              <a:t>, представитель этого течения, развивал традиции беспредметной поэтической пантомимы и был также великолепным акробатом и жонглером. В настоящее время наблюдается тенденция сокращения разговорной и сатирической клоунады. В 1990-х на арену пришло новое поколение клоунов-мимов, которое принесло с собой новую образность. Это – возврат к буффонаде, к гротеску, но есть и сторонники реализма</a:t>
            </a:r>
          </a:p>
          <a:p>
            <a:r>
              <a:rPr lang="ru-RU" sz="2400" dirty="0"/>
              <a:t>С 1960-х распространилась также клоунада </a:t>
            </a:r>
            <a:r>
              <a:rPr lang="ru-RU" sz="2400" i="1" dirty="0"/>
              <a:t>театральная</a:t>
            </a:r>
            <a:r>
              <a:rPr lang="ru-RU" sz="2400" dirty="0"/>
              <a:t>, для которой характерны форма спектакля, импровизация, вовлечение в действие зрителя. Лидер этого направления – </a:t>
            </a:r>
            <a:r>
              <a:rPr lang="ru-RU" sz="2400" dirty="0" err="1"/>
              <a:t>В.И.Полунин</a:t>
            </a:r>
            <a:r>
              <a:rPr lang="ru-RU" sz="2400" dirty="0"/>
              <a:t> и возглавлявшийся им театр «Лицедеи»</a:t>
            </a:r>
            <a:r>
              <a:rPr lang="ru-RU" sz="2400" i="1" dirty="0"/>
              <a:t>.</a:t>
            </a:r>
            <a:r>
              <a:rPr lang="ru-RU" sz="2400" dirty="0"/>
              <a:t> Родился жанр уличных представлений, фестивалей</a:t>
            </a:r>
            <a:r>
              <a:rPr lang="ru-RU" dirty="0"/>
              <a:t>.</a:t>
            </a:r>
          </a:p>
        </p:txBody>
      </p:sp>
    </p:spTree>
    <p:extLst>
      <p:ext uri="{BB962C8B-B14F-4D97-AF65-F5344CB8AC3E}">
        <p14:creationId xmlns:p14="http://schemas.microsoft.com/office/powerpoint/2010/main" val="2468629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Клоунские  характеры</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983081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rot="5400000">
            <a:off x="8126640" y="3474720"/>
            <a:ext cx="6309360" cy="457200"/>
          </a:xfrm>
        </p:spPr>
        <p:txBody>
          <a:bodyPr/>
          <a:lstStyle/>
          <a:p>
            <a:endParaRPr lang="ru-RU" dirty="0"/>
          </a:p>
        </p:txBody>
      </p:sp>
      <p:sp>
        <p:nvSpPr>
          <p:cNvPr id="6" name="Текст 5"/>
          <p:cNvSpPr>
            <a:spLocks noGrp="1"/>
          </p:cNvSpPr>
          <p:nvPr>
            <p:ph type="body" idx="2"/>
          </p:nvPr>
        </p:nvSpPr>
        <p:spPr>
          <a:xfrm>
            <a:off x="6300192" y="1052736"/>
            <a:ext cx="2111144" cy="5069160"/>
          </a:xfrm>
        </p:spPr>
        <p:txBody>
          <a:bodyPr>
            <a:normAutofit fontScale="85000" lnSpcReduction="20000"/>
          </a:bodyPr>
          <a:lstStyle/>
          <a:p>
            <a:r>
              <a:rPr lang="ru-RU" sz="2800" dirty="0"/>
              <a:t>Рыжий клоун </a:t>
            </a:r>
            <a:r>
              <a:rPr lang="ru-RU" sz="2000" dirty="0"/>
              <a:t>(Август</a:t>
            </a:r>
            <a:r>
              <a:rPr lang="ru-RU" sz="2000" dirty="0" smtClean="0"/>
              <a:t>).</a:t>
            </a:r>
          </a:p>
          <a:p>
            <a:r>
              <a:rPr lang="ru-RU" sz="2000" dirty="0" smtClean="0"/>
              <a:t> </a:t>
            </a:r>
            <a:r>
              <a:rPr lang="ru-RU" sz="2000" dirty="0"/>
              <a:t>Его отличает весёлый характер. Рыжий – это простак, «козел отпущения», объект шуток. Он готов все сносить, все исполнять. Он задает несуразные вопросы, создает комические ситуации, путаницу. Это прообраз маски Арлекина из </a:t>
            </a:r>
            <a:r>
              <a:rPr lang="ru-RU" sz="2000" dirty="0" smtClean="0"/>
              <a:t>итальянской комедии </a:t>
            </a:r>
            <a:r>
              <a:rPr lang="ru-RU" sz="2000" dirty="0"/>
              <a:t>масок.</a:t>
            </a:r>
          </a:p>
          <a:p>
            <a:endParaRPr lang="ru-RU" dirty="0"/>
          </a:p>
        </p:txBody>
      </p:sp>
      <p:pic>
        <p:nvPicPr>
          <p:cNvPr id="7" name="Объект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56521" y="274638"/>
            <a:ext cx="4535358" cy="6327775"/>
          </a:xfrm>
        </p:spPr>
      </p:pic>
    </p:spTree>
    <p:extLst>
      <p:ext uri="{BB962C8B-B14F-4D97-AF65-F5344CB8AC3E}">
        <p14:creationId xmlns:p14="http://schemas.microsoft.com/office/powerpoint/2010/main" val="151889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558688" y="3762792"/>
            <a:ext cx="6309360" cy="457200"/>
          </a:xfrm>
        </p:spPr>
        <p:txBody>
          <a:bodyPr/>
          <a:lstStyle/>
          <a:p>
            <a:endParaRPr lang="ru-RU" dirty="0"/>
          </a:p>
        </p:txBody>
      </p:sp>
      <p:sp>
        <p:nvSpPr>
          <p:cNvPr id="3" name="Текст 2"/>
          <p:cNvSpPr>
            <a:spLocks noGrp="1"/>
          </p:cNvSpPr>
          <p:nvPr>
            <p:ph type="body" idx="2"/>
          </p:nvPr>
        </p:nvSpPr>
        <p:spPr>
          <a:xfrm>
            <a:off x="6300192" y="260648"/>
            <a:ext cx="2471184" cy="5472608"/>
          </a:xfrm>
        </p:spPr>
        <p:txBody>
          <a:bodyPr>
            <a:normAutofit fontScale="92500" lnSpcReduction="10000"/>
          </a:bodyPr>
          <a:lstStyle/>
          <a:p>
            <a:r>
              <a:rPr lang="ru-RU" sz="3000" dirty="0"/>
              <a:t>Белый клоун </a:t>
            </a:r>
            <a:r>
              <a:rPr lang="ru-RU" sz="2100" dirty="0"/>
              <a:t>– смешной нелепый «умник». Немного надменен, не сказать что плакса, но крайне не любит попадать в </a:t>
            </a:r>
            <a:r>
              <a:rPr lang="ru-RU" sz="2100" dirty="0" err="1"/>
              <a:t>просак</a:t>
            </a:r>
            <a:r>
              <a:rPr lang="ru-RU" sz="2100" dirty="0"/>
              <a:t>, порой злится, но также и любит ехидничать и хохотать украдкой над ошибками </a:t>
            </a:r>
            <a:r>
              <a:rPr lang="ru-RU" sz="2100" dirty="0" err="1"/>
              <a:t>других.Ему</a:t>
            </a:r>
            <a:r>
              <a:rPr lang="ru-RU" sz="2100" dirty="0"/>
              <a:t>  свойственна важность, высокомерие. Прообраз- маска Пьеро.</a:t>
            </a:r>
          </a:p>
          <a:p>
            <a:endParaRPr lang="ru-RU" dirty="0"/>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55576" y="66301"/>
            <a:ext cx="4507979" cy="6780000"/>
          </a:xfrm>
        </p:spPr>
      </p:pic>
    </p:spTree>
    <p:extLst>
      <p:ext uri="{BB962C8B-B14F-4D97-AF65-F5344CB8AC3E}">
        <p14:creationId xmlns:p14="http://schemas.microsoft.com/office/powerpoint/2010/main" val="38893179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55576" y="548680"/>
            <a:ext cx="7488832" cy="4462760"/>
          </a:xfrm>
          <a:prstGeom prst="rect">
            <a:avLst/>
          </a:prstGeom>
        </p:spPr>
        <p:txBody>
          <a:bodyPr wrap="square">
            <a:spAutoFit/>
          </a:bodyPr>
          <a:lstStyle/>
          <a:p>
            <a:r>
              <a:rPr lang="ru-RU" sz="3200" dirty="0" err="1" smtClean="0"/>
              <a:t>Антиавгуст</a:t>
            </a:r>
            <a:r>
              <a:rPr lang="ru-RU" sz="2000" dirty="0" smtClean="0"/>
              <a:t>- считает </a:t>
            </a:r>
            <a:r>
              <a:rPr lang="ru-RU" sz="2000" dirty="0"/>
              <a:t>себя подтянутым и </a:t>
            </a:r>
            <a:r>
              <a:rPr lang="ru-RU" sz="2000" dirty="0" err="1"/>
              <a:t>элегантным,как</a:t>
            </a:r>
            <a:r>
              <a:rPr lang="ru-RU" sz="2000" dirty="0"/>
              <a:t> Белый</a:t>
            </a:r>
            <a:r>
              <a:rPr lang="ru-RU" sz="2000" dirty="0" smtClean="0"/>
              <a:t>. Но </a:t>
            </a:r>
            <a:r>
              <a:rPr lang="ru-RU" sz="2000" dirty="0"/>
              <a:t>это только претензия</a:t>
            </a:r>
            <a:r>
              <a:rPr lang="ru-RU" sz="2000" dirty="0" smtClean="0"/>
              <a:t>. Думает </a:t>
            </a:r>
            <a:r>
              <a:rPr lang="ru-RU" sz="2000" dirty="0"/>
              <a:t>логично</a:t>
            </a:r>
            <a:r>
              <a:rPr lang="ru-RU" sz="2000" dirty="0" smtClean="0"/>
              <a:t>, но </a:t>
            </a:r>
            <a:r>
              <a:rPr lang="ru-RU" sz="2000" dirty="0"/>
              <a:t>его действия не приносят результата. Делает глупые выводы и принимает дурацкие решения</a:t>
            </a:r>
            <a:r>
              <a:rPr lang="ru-RU" sz="2000" dirty="0" smtClean="0"/>
              <a:t>. Руководит </a:t>
            </a:r>
            <a:r>
              <a:rPr lang="ru-RU" sz="2000" dirty="0"/>
              <a:t>действиями Рыжего</a:t>
            </a:r>
            <a:r>
              <a:rPr lang="ru-RU" sz="2000" dirty="0" smtClean="0"/>
              <a:t>, любит </a:t>
            </a:r>
            <a:r>
              <a:rPr lang="ru-RU" sz="2000" dirty="0"/>
              <a:t>командовать. А когда ничего не выходит</a:t>
            </a:r>
            <a:r>
              <a:rPr lang="ru-RU" sz="2000" dirty="0" smtClean="0"/>
              <a:t>, все </a:t>
            </a:r>
            <a:r>
              <a:rPr lang="ru-RU" sz="2000" dirty="0"/>
              <a:t>тумаки достаются Рыжему</a:t>
            </a:r>
            <a:r>
              <a:rPr lang="ru-RU" sz="2000" dirty="0" smtClean="0"/>
              <a:t>.</a:t>
            </a:r>
          </a:p>
          <a:p>
            <a:endParaRPr lang="ru-RU" sz="2000" dirty="0"/>
          </a:p>
          <a:p>
            <a:endParaRPr lang="ru-RU" sz="2000" dirty="0" smtClean="0"/>
          </a:p>
          <a:p>
            <a:endParaRPr lang="ru-RU" sz="2000" dirty="0"/>
          </a:p>
          <a:p>
            <a:endParaRPr lang="ru-RU" sz="2000" dirty="0" smtClean="0"/>
          </a:p>
          <a:p>
            <a:r>
              <a:rPr lang="ru-RU" sz="2000" dirty="0" smtClean="0"/>
              <a:t> </a:t>
            </a:r>
            <a:r>
              <a:rPr lang="ru-RU" sz="3200" dirty="0"/>
              <a:t>Хобо- бродяга</a:t>
            </a:r>
            <a:r>
              <a:rPr lang="ru-RU" sz="2000" dirty="0"/>
              <a:t>, </a:t>
            </a:r>
            <a:r>
              <a:rPr lang="ru-RU" sz="2000" dirty="0" smtClean="0"/>
              <a:t> сочетает </a:t>
            </a:r>
            <a:r>
              <a:rPr lang="ru-RU" sz="2000" dirty="0"/>
              <a:t>в себе все три характера</a:t>
            </a:r>
            <a:r>
              <a:rPr lang="ru-RU" sz="2000" dirty="0" smtClean="0"/>
              <a:t>. Он </a:t>
            </a:r>
            <a:r>
              <a:rPr lang="ru-RU" sz="2000" dirty="0"/>
              <a:t>наивен</a:t>
            </a:r>
            <a:r>
              <a:rPr lang="ru-RU" sz="2000" dirty="0" smtClean="0"/>
              <a:t>, как </a:t>
            </a:r>
            <a:r>
              <a:rPr lang="ru-RU" sz="2000" dirty="0"/>
              <a:t>Рыжий, плутоват</a:t>
            </a:r>
            <a:r>
              <a:rPr lang="ru-RU" sz="2000" dirty="0" smtClean="0"/>
              <a:t>, как </a:t>
            </a:r>
            <a:r>
              <a:rPr lang="ru-RU" sz="2000" dirty="0"/>
              <a:t>Белый, самоуверен</a:t>
            </a:r>
            <a:r>
              <a:rPr lang="ru-RU" sz="2000" dirty="0" smtClean="0"/>
              <a:t>, как </a:t>
            </a:r>
            <a:r>
              <a:rPr lang="ru-RU" sz="2000" dirty="0" err="1"/>
              <a:t>Антиавгуст</a:t>
            </a:r>
            <a:r>
              <a:rPr lang="ru-RU" sz="2000" dirty="0"/>
              <a:t>. Он философ, он одинок в этом мире. </a:t>
            </a:r>
          </a:p>
        </p:txBody>
      </p:sp>
    </p:spTree>
    <p:extLst>
      <p:ext uri="{BB962C8B-B14F-4D97-AF65-F5344CB8AC3E}">
        <p14:creationId xmlns:p14="http://schemas.microsoft.com/office/powerpoint/2010/main" val="10466191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9206760" y="3618776"/>
            <a:ext cx="6309360" cy="457200"/>
          </a:xfrm>
        </p:spPr>
        <p:txBody>
          <a:bodyPr/>
          <a:lstStyle/>
          <a:p>
            <a:endParaRPr lang="ru-RU" dirty="0"/>
          </a:p>
        </p:txBody>
      </p:sp>
      <p:pic>
        <p:nvPicPr>
          <p:cNvPr id="5" name="Объект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27584" y="260648"/>
            <a:ext cx="4718992" cy="6451747"/>
          </a:xfrm>
        </p:spPr>
      </p:pic>
      <p:sp>
        <p:nvSpPr>
          <p:cNvPr id="4" name="Текст 3"/>
          <p:cNvSpPr>
            <a:spLocks noGrp="1"/>
          </p:cNvSpPr>
          <p:nvPr>
            <p:ph type="body" idx="2"/>
          </p:nvPr>
        </p:nvSpPr>
        <p:spPr/>
        <p:txBody>
          <a:bodyPr/>
          <a:lstStyle/>
          <a:p>
            <a:r>
              <a:rPr lang="ru-RU" sz="1600" dirty="0" smtClean="0"/>
              <a:t>С наибольшей полнотой характер </a:t>
            </a:r>
            <a:r>
              <a:rPr lang="ru-RU" sz="2400" dirty="0" smtClean="0"/>
              <a:t>Хобо </a:t>
            </a:r>
            <a:r>
              <a:rPr lang="ru-RU" sz="1600" dirty="0" smtClean="0"/>
              <a:t>воплощал в русском цирке Леонид </a:t>
            </a:r>
            <a:r>
              <a:rPr lang="ru-RU" sz="1600" dirty="0" err="1" smtClean="0"/>
              <a:t>Енгибаров</a:t>
            </a:r>
            <a:r>
              <a:rPr lang="ru-RU" dirty="0" smtClean="0"/>
              <a:t>.</a:t>
            </a:r>
            <a:endParaRPr lang="ru-RU" dirty="0"/>
          </a:p>
        </p:txBody>
      </p:sp>
    </p:spTree>
    <p:extLst>
      <p:ext uri="{BB962C8B-B14F-4D97-AF65-F5344CB8AC3E}">
        <p14:creationId xmlns:p14="http://schemas.microsoft.com/office/powerpoint/2010/main" val="25887734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115616" y="836712"/>
            <a:ext cx="7344816" cy="646331"/>
          </a:xfrm>
          <a:prstGeom prst="rect">
            <a:avLst/>
          </a:prstGeom>
        </p:spPr>
        <p:txBody>
          <a:bodyPr wrap="square">
            <a:spAutoFit/>
          </a:bodyPr>
          <a:lstStyle/>
          <a:p>
            <a:r>
              <a:rPr lang="ru-RU" dirty="0"/>
              <a:t>В понятие «клоунская маска» входит все: внешний вид, грим, манера поведения, голос, костюм и даже репертуар.</a:t>
            </a:r>
          </a:p>
        </p:txBody>
      </p:sp>
      <p:sp>
        <p:nvSpPr>
          <p:cNvPr id="13" name="Заголовок 12"/>
          <p:cNvSpPr>
            <a:spLocks noGrp="1"/>
          </p:cNvSpPr>
          <p:nvPr>
            <p:ph type="title"/>
          </p:nvPr>
        </p:nvSpPr>
        <p:spPr>
          <a:xfrm>
            <a:off x="467544" y="274638"/>
            <a:ext cx="7560840" cy="1208405"/>
          </a:xfrm>
        </p:spPr>
        <p:txBody>
          <a:bodyPr/>
          <a:lstStyle/>
          <a:p>
            <a:endParaRPr lang="ru-RU" dirty="0"/>
          </a:p>
        </p:txBody>
      </p:sp>
      <p:pic>
        <p:nvPicPr>
          <p:cNvPr id="17" name="Объект 1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99592" y="1700808"/>
            <a:ext cx="3043645" cy="4572000"/>
          </a:xfrm>
        </p:spPr>
      </p:pic>
      <p:pic>
        <p:nvPicPr>
          <p:cNvPr id="16" name="Объект 15"/>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283968" y="2636912"/>
            <a:ext cx="3657600" cy="2743200"/>
          </a:xfrm>
        </p:spPr>
      </p:pic>
    </p:spTree>
    <p:extLst>
      <p:ext uri="{BB962C8B-B14F-4D97-AF65-F5344CB8AC3E}">
        <p14:creationId xmlns:p14="http://schemas.microsoft.com/office/powerpoint/2010/main" val="33231232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99592" y="260648"/>
            <a:ext cx="7416824" cy="4893647"/>
          </a:xfrm>
          <a:prstGeom prst="rect">
            <a:avLst/>
          </a:prstGeom>
        </p:spPr>
        <p:txBody>
          <a:bodyPr wrap="square">
            <a:spAutoFit/>
          </a:bodyPr>
          <a:lstStyle/>
          <a:p>
            <a:r>
              <a:rPr lang="ru-RU" sz="2400" dirty="0">
                <a:solidFill>
                  <a:schemeClr val="accent4">
                    <a:lumMod val="50000"/>
                  </a:schemeClr>
                </a:solidFill>
              </a:rPr>
              <a:t>Существуют две классические парные цирковые клоунские маски: «белый клоун» (прототипом которого был персонаж комедии </a:t>
            </a:r>
            <a:r>
              <a:rPr lang="ru-RU" sz="2400" dirty="0" err="1">
                <a:solidFill>
                  <a:schemeClr val="accent4">
                    <a:lumMod val="50000"/>
                  </a:schemeClr>
                </a:solidFill>
              </a:rPr>
              <a:t>дель</a:t>
            </a:r>
            <a:r>
              <a:rPr lang="ru-RU" sz="2400" dirty="0">
                <a:solidFill>
                  <a:schemeClr val="accent4">
                    <a:lumMod val="50000"/>
                  </a:schemeClr>
                </a:solidFill>
              </a:rPr>
              <a:t> арте Пьеро) и «рыжий клоун» (прототипы – Август, Дурачок, Иван Кирпич, Арлекин). Однако наиболее интересные клоуны, отталкиваясь от традиционной маски, всегда искали в ней свою индивидуальность, подробно и углубленно разрабатывая особенности своего персонажа. </a:t>
            </a:r>
          </a:p>
          <a:p>
            <a:r>
              <a:rPr lang="ru-RU" sz="2400" dirty="0">
                <a:solidFill>
                  <a:schemeClr val="accent4">
                    <a:lumMod val="50000"/>
                  </a:schemeClr>
                </a:solidFill>
              </a:rPr>
              <a:t> </a:t>
            </a:r>
          </a:p>
          <a:p>
            <a:r>
              <a:rPr lang="ru-RU" sz="2400" dirty="0">
                <a:solidFill>
                  <a:schemeClr val="accent4">
                    <a:lumMod val="50000"/>
                  </a:schemeClr>
                </a:solidFill>
              </a:rPr>
              <a:t>Смелая условность клоунады требует клоунского мышления: ассоциативных связей, алогичных поступков, </a:t>
            </a:r>
            <a:r>
              <a:rPr lang="ru-RU" sz="2400" dirty="0" smtClean="0">
                <a:solidFill>
                  <a:schemeClr val="accent4">
                    <a:lumMod val="50000"/>
                  </a:schemeClr>
                </a:solidFill>
              </a:rPr>
              <a:t>парадоксов.</a:t>
            </a:r>
            <a:endParaRPr lang="ru-RU" sz="2400" dirty="0">
              <a:solidFill>
                <a:schemeClr val="accent4">
                  <a:lumMod val="50000"/>
                </a:schemeClr>
              </a:solidFill>
            </a:endParaRPr>
          </a:p>
        </p:txBody>
      </p:sp>
    </p:spTree>
    <p:extLst>
      <p:ext uri="{BB962C8B-B14F-4D97-AF65-F5344CB8AC3E}">
        <p14:creationId xmlns:p14="http://schemas.microsoft.com/office/powerpoint/2010/main" val="37206036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260648"/>
            <a:ext cx="7128792" cy="6555641"/>
          </a:xfrm>
          <a:prstGeom prst="rect">
            <a:avLst/>
          </a:prstGeom>
        </p:spPr>
        <p:txBody>
          <a:bodyPr wrap="square">
            <a:spAutoFit/>
          </a:bodyPr>
          <a:lstStyle/>
          <a:p>
            <a:r>
              <a:rPr lang="ru-RU" sz="2000" dirty="0">
                <a:solidFill>
                  <a:schemeClr val="accent2">
                    <a:lumMod val="75000"/>
                  </a:schemeClr>
                </a:solidFill>
              </a:rPr>
              <a:t>Белый клоун </a:t>
            </a:r>
            <a:r>
              <a:rPr lang="ru-RU" sz="2000" dirty="0"/>
              <a:t>всегда разумел и логичен. </a:t>
            </a:r>
            <a:r>
              <a:rPr lang="ru-RU" sz="2000" dirty="0">
                <a:solidFill>
                  <a:schemeClr val="accent1">
                    <a:lumMod val="75000"/>
                  </a:schemeClr>
                </a:solidFill>
              </a:rPr>
              <a:t>Рыжий</a:t>
            </a:r>
            <a:r>
              <a:rPr lang="ru-RU" sz="2000" dirty="0"/>
              <a:t> же - нелеп, глуповат, неуклюж, он все делает невпопад, он является предме­том насмешки. И какой бы сюжет ни разыгрывали </a:t>
            </a:r>
            <a:r>
              <a:rPr lang="ru-RU" sz="2000" dirty="0">
                <a:solidFill>
                  <a:schemeClr val="accent2">
                    <a:lumMod val="75000"/>
                  </a:schemeClr>
                </a:solidFill>
              </a:rPr>
              <a:t>Белый</a:t>
            </a:r>
            <a:r>
              <a:rPr lang="ru-RU" sz="2000" dirty="0"/>
              <a:t> и </a:t>
            </a:r>
            <a:r>
              <a:rPr lang="ru-RU" sz="2000" dirty="0">
                <a:solidFill>
                  <a:schemeClr val="accent1">
                    <a:lumMod val="75000"/>
                  </a:schemeClr>
                </a:solidFill>
              </a:rPr>
              <a:t>Ры­жий</a:t>
            </a:r>
            <a:r>
              <a:rPr lang="ru-RU" sz="2000" dirty="0"/>
              <a:t>, в его основе всегда лежит конфликт их характеров</a:t>
            </a:r>
            <a:r>
              <a:rPr lang="ru-RU" sz="2000" dirty="0">
                <a:solidFill>
                  <a:schemeClr val="accent1">
                    <a:lumMod val="75000"/>
                  </a:schemeClr>
                </a:solidFill>
              </a:rPr>
              <a:t>. Рыжий </a:t>
            </a:r>
            <a:r>
              <a:rPr lang="ru-RU" sz="2000" dirty="0"/>
              <a:t>постоянно стремится обмануть, перехитрить </a:t>
            </a:r>
            <a:r>
              <a:rPr lang="ru-RU" sz="2000" dirty="0">
                <a:solidFill>
                  <a:schemeClr val="accent2">
                    <a:lumMod val="75000"/>
                  </a:schemeClr>
                </a:solidFill>
              </a:rPr>
              <a:t>Белого</a:t>
            </a:r>
            <a:r>
              <a:rPr lang="ru-RU" sz="2000" dirty="0"/>
              <a:t>. Но, даже когда они выступают не вместе, а создают сольные номера, эти черты основных клоунских масок сохраняются.</a:t>
            </a:r>
          </a:p>
          <a:p>
            <a:r>
              <a:rPr lang="ru-RU" sz="2000" dirty="0"/>
              <a:t>Поскольку </a:t>
            </a:r>
            <a:r>
              <a:rPr lang="ru-RU" sz="2000" dirty="0">
                <a:solidFill>
                  <a:schemeClr val="accent1">
                    <a:lumMod val="75000"/>
                  </a:schemeClr>
                </a:solidFill>
              </a:rPr>
              <a:t>Рыжий</a:t>
            </a:r>
            <a:r>
              <a:rPr lang="ru-RU" sz="2000" dirty="0"/>
              <a:t> несет основной смеховой эффект в парной кло­унаде, может показаться, что он в паре - главный. Но суть в том, что наиболее ярко, заразительно, смешно выступление </a:t>
            </a:r>
            <a:r>
              <a:rPr lang="ru-RU" sz="2000" dirty="0">
                <a:solidFill>
                  <a:schemeClr val="accent1">
                    <a:lumMod val="75000"/>
                  </a:schemeClr>
                </a:solidFill>
              </a:rPr>
              <a:t>Рыжего</a:t>
            </a:r>
            <a:r>
              <a:rPr lang="ru-RU" sz="2000" dirty="0"/>
              <a:t> проходит только тогда, когда находящийся рядом </a:t>
            </a:r>
            <a:r>
              <a:rPr lang="ru-RU" sz="2000" dirty="0">
                <a:solidFill>
                  <a:schemeClr val="accent2">
                    <a:lumMod val="75000"/>
                  </a:schemeClr>
                </a:solidFill>
              </a:rPr>
              <a:t>Белый</a:t>
            </a:r>
            <a:r>
              <a:rPr lang="ru-RU" sz="2000" dirty="0"/>
              <a:t> всем сво­им поведением (а если есть, то и текстом) оттеняет поведение </a:t>
            </a:r>
            <a:r>
              <a:rPr lang="ru-RU" sz="2000" dirty="0">
                <a:solidFill>
                  <a:schemeClr val="accent1">
                    <a:lumMod val="75000"/>
                  </a:schemeClr>
                </a:solidFill>
              </a:rPr>
              <a:t>Ры­жего </a:t>
            </a:r>
            <a:r>
              <a:rPr lang="ru-RU" sz="2000" dirty="0"/>
              <a:t>и как бы сосредоточивает в</a:t>
            </a:r>
            <a:r>
              <a:rPr lang="ru-RU" sz="2000" u="sng" dirty="0"/>
              <a:t>нимание зрителей на последнем.</a:t>
            </a:r>
            <a:endParaRPr lang="ru-RU" sz="2000" dirty="0"/>
          </a:p>
          <a:p>
            <a:r>
              <a:rPr lang="ru-RU" sz="2000" dirty="0"/>
              <a:t>Эти две маски всегда контрастны, что выражается не только в гриме и костюме, но в их характерах, устремлениях, системе жизненных ценностей персонажей, их взгляде на мир.</a:t>
            </a:r>
          </a:p>
        </p:txBody>
      </p:sp>
    </p:spTree>
    <p:extLst>
      <p:ext uri="{BB962C8B-B14F-4D97-AF65-F5344CB8AC3E}">
        <p14:creationId xmlns:p14="http://schemas.microsoft.com/office/powerpoint/2010/main" val="2617689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9004" y="836712"/>
            <a:ext cx="8352928" cy="5632311"/>
          </a:xfrm>
          <a:prstGeom prst="rect">
            <a:avLst/>
          </a:prstGeom>
        </p:spPr>
        <p:txBody>
          <a:bodyPr wrap="square">
            <a:spAutoFit/>
          </a:bodyPr>
          <a:lstStyle/>
          <a:p>
            <a:r>
              <a:rPr lang="ru-RU" sz="2400" dirty="0">
                <a:solidFill>
                  <a:schemeClr val="accent3">
                    <a:lumMod val="75000"/>
                  </a:schemeClr>
                </a:solidFill>
              </a:rPr>
              <a:t>С другой стороны, клоунаду можно назвать и наиболее сложным, синтетическим, в определенном смысле – элитарным цирковым жанром. Ведь для того, чтобы пародировать тот или иной номер, притворяясь неловким или неумелым, необходимо на самом деле профессионально владеть навыками пародируемого циркового жанра. Это обусловливает универсальность, многоплановость умений и дарований клоуна. Выступления клоуна сопровождают всю цирковую программу, все номера и аттракционы; то есть, клоун должен владеть профессиональные навыками практически всех цирковых жанров. А в дополнение к этому – и дополнительным мастерством в области пантомимы, вокала, исполнительского музыкального искусства, сценической речи и т.д. и т.п</a:t>
            </a:r>
            <a:r>
              <a:rPr lang="ru-RU" dirty="0">
                <a:solidFill>
                  <a:schemeClr val="accent3">
                    <a:lumMod val="75000"/>
                  </a:schemeClr>
                </a:solidFill>
              </a:rPr>
              <a:t>. </a:t>
            </a:r>
          </a:p>
        </p:txBody>
      </p:sp>
    </p:spTree>
    <p:extLst>
      <p:ext uri="{BB962C8B-B14F-4D97-AF65-F5344CB8AC3E}">
        <p14:creationId xmlns:p14="http://schemas.microsoft.com/office/powerpoint/2010/main" val="24115099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Известные клоуны.</a:t>
            </a:r>
            <a:endParaRPr lang="ru-RU" dirty="0"/>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10123275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rot="5400000">
            <a:off x="8990736" y="2322632"/>
            <a:ext cx="6309360" cy="457200"/>
          </a:xfrm>
        </p:spPr>
        <p:txBody>
          <a:bodyPr/>
          <a:lstStyle/>
          <a:p>
            <a:endParaRPr lang="ru-RU" dirty="0"/>
          </a:p>
        </p:txBody>
      </p:sp>
      <p:sp>
        <p:nvSpPr>
          <p:cNvPr id="6" name="Текст 5"/>
          <p:cNvSpPr>
            <a:spLocks noGrp="1"/>
          </p:cNvSpPr>
          <p:nvPr>
            <p:ph type="body" idx="2"/>
          </p:nvPr>
        </p:nvSpPr>
        <p:spPr>
          <a:xfrm>
            <a:off x="6444208" y="260648"/>
            <a:ext cx="1895120" cy="4997152"/>
          </a:xfrm>
        </p:spPr>
        <p:txBody>
          <a:bodyPr>
            <a:noAutofit/>
          </a:bodyPr>
          <a:lstStyle/>
          <a:p>
            <a:r>
              <a:rPr lang="ru-RU" sz="2400" dirty="0"/>
              <a:t>Михаил Румянцев </a:t>
            </a:r>
            <a:r>
              <a:rPr lang="ru-RU" sz="1400" dirty="0"/>
              <a:t>(сценический псевдоним — Карандаш, 1901 – 1983) – выдающийся советский клоун, один из родоначальников жанра клоунады в России. Народный артист СССР (1969). Карандаш – обычный человек, добродушный, остроумный, жизнерадостный, находчивый, полный детской </a:t>
            </a:r>
            <a:r>
              <a:rPr lang="ru-RU" sz="1400" dirty="0" smtClean="0"/>
              <a:t>непосредственности </a:t>
            </a:r>
            <a:r>
              <a:rPr lang="ru-RU" sz="1400" dirty="0"/>
              <a:t>обаяния и энергии. Его нарочитые неуклюжесть и неловкость порождали забавные ситуации.</a:t>
            </a:r>
          </a:p>
          <a:p>
            <a:endParaRPr lang="ru-RU" sz="1400" dirty="0"/>
          </a:p>
        </p:txBody>
      </p:sp>
      <p:pic>
        <p:nvPicPr>
          <p:cNvPr id="7" name="Объект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3528" y="1052736"/>
            <a:ext cx="5692080" cy="5060575"/>
          </a:xfrm>
        </p:spPr>
      </p:pic>
    </p:spTree>
    <p:extLst>
      <p:ext uri="{BB962C8B-B14F-4D97-AF65-F5344CB8AC3E}">
        <p14:creationId xmlns:p14="http://schemas.microsoft.com/office/powerpoint/2010/main" val="14213426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414672" y="2394640"/>
            <a:ext cx="6309360" cy="457200"/>
          </a:xfrm>
        </p:spPr>
        <p:txBody>
          <a:bodyPr/>
          <a:lstStyle/>
          <a:p>
            <a:endParaRPr lang="ru-RU" dirty="0"/>
          </a:p>
        </p:txBody>
      </p:sp>
      <p:sp>
        <p:nvSpPr>
          <p:cNvPr id="3" name="Текст 2"/>
          <p:cNvSpPr>
            <a:spLocks noGrp="1"/>
          </p:cNvSpPr>
          <p:nvPr>
            <p:ph type="body" idx="2"/>
          </p:nvPr>
        </p:nvSpPr>
        <p:spPr>
          <a:xfrm>
            <a:off x="6084168" y="260648"/>
            <a:ext cx="2880320" cy="6264696"/>
          </a:xfrm>
        </p:spPr>
        <p:txBody>
          <a:bodyPr>
            <a:normAutofit/>
          </a:bodyPr>
          <a:lstStyle/>
          <a:p>
            <a:r>
              <a:rPr lang="ru-RU" sz="2400" dirty="0"/>
              <a:t>Юрий Никулин </a:t>
            </a:r>
            <a:r>
              <a:rPr lang="ru-RU" sz="1400" dirty="0"/>
              <a:t>(1921 – 1997) </a:t>
            </a:r>
            <a:r>
              <a:rPr lang="ru-RU" sz="1600" dirty="0"/>
              <a:t>– советский цирковой артист, киноактер. Народный артист СССР (1973), Лауреат Государственной премии РСФСР (1970</a:t>
            </a:r>
            <a:r>
              <a:rPr lang="ru-RU" sz="1600" dirty="0" smtClean="0"/>
              <a:t>)</a:t>
            </a:r>
          </a:p>
          <a:p>
            <a:r>
              <a:rPr lang="ru-RU" sz="1600" dirty="0" smtClean="0"/>
              <a:t>.</a:t>
            </a:r>
            <a:r>
              <a:rPr lang="ru-RU" sz="1600" dirty="0"/>
              <a:t>Главное в творческой индивидуальности Никулина – это сокрушительное чувство юмора при полном сохранении внешней невозмутимости. </a:t>
            </a:r>
            <a:endParaRPr lang="ru-RU" sz="1600" dirty="0" smtClean="0"/>
          </a:p>
          <a:p>
            <a:r>
              <a:rPr lang="ru-RU" sz="1600" dirty="0" smtClean="0"/>
              <a:t>Костюм </a:t>
            </a:r>
            <a:r>
              <a:rPr lang="ru-RU" sz="1600" dirty="0"/>
              <a:t>был построен на забавном контрасте коротких полосатых брюк и огромных ботинок с </a:t>
            </a:r>
            <a:r>
              <a:rPr lang="ru-RU" sz="1600" dirty="0" err="1"/>
              <a:t>псевдоэлегантным</a:t>
            </a:r>
            <a:r>
              <a:rPr lang="ru-RU" sz="1600" dirty="0"/>
              <a:t> верхом – черный пиджак, белая рубашка, галстук и шляпа-канотье</a:t>
            </a:r>
            <a:r>
              <a:rPr lang="ru-RU" sz="1600" dirty="0" smtClean="0"/>
              <a:t>.</a:t>
            </a:r>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a:p>
          <a:p>
            <a:endParaRPr lang="ru-RU" dirty="0"/>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417740"/>
            <a:ext cx="5638800" cy="6041571"/>
          </a:xfrm>
        </p:spPr>
      </p:pic>
    </p:spTree>
    <p:extLst>
      <p:ext uri="{BB962C8B-B14F-4D97-AF65-F5344CB8AC3E}">
        <p14:creationId xmlns:p14="http://schemas.microsoft.com/office/powerpoint/2010/main" val="11725763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702704" y="2682672"/>
            <a:ext cx="6309360" cy="457200"/>
          </a:xfrm>
        </p:spPr>
        <p:txBody>
          <a:bodyPr/>
          <a:lstStyle/>
          <a:p>
            <a:endParaRPr lang="ru-RU" dirty="0"/>
          </a:p>
        </p:txBody>
      </p:sp>
      <p:sp>
        <p:nvSpPr>
          <p:cNvPr id="3" name="Текст 2"/>
          <p:cNvSpPr>
            <a:spLocks noGrp="1"/>
          </p:cNvSpPr>
          <p:nvPr>
            <p:ph type="body" idx="2"/>
          </p:nvPr>
        </p:nvSpPr>
        <p:spPr>
          <a:xfrm>
            <a:off x="6228184" y="14270"/>
            <a:ext cx="2736304" cy="6552728"/>
          </a:xfrm>
        </p:spPr>
        <p:txBody>
          <a:bodyPr>
            <a:normAutofit fontScale="92500" lnSpcReduction="20000"/>
          </a:bodyPr>
          <a:lstStyle/>
          <a:p>
            <a:r>
              <a:rPr lang="ru-RU" sz="3800" dirty="0"/>
              <a:t>Олег Попов </a:t>
            </a:r>
            <a:r>
              <a:rPr lang="ru-RU" sz="1600" dirty="0"/>
              <a:t>– советский клоун и актер</a:t>
            </a:r>
            <a:r>
              <a:rPr lang="ru-RU" sz="1600" dirty="0" smtClean="0"/>
              <a:t>.</a:t>
            </a:r>
          </a:p>
          <a:p>
            <a:r>
              <a:rPr lang="ru-RU" sz="1600" dirty="0" smtClean="0"/>
              <a:t>Известен </a:t>
            </a:r>
            <a:r>
              <a:rPr lang="ru-RU" sz="1600" dirty="0"/>
              <a:t>широкой публике по образу «Солнечного клоуна». Этот неунывающий человек с копной русых волос носил чрезмерно широкие штаны и клетчатую кепку. </a:t>
            </a:r>
            <a:endParaRPr lang="ru-RU" sz="1600" dirty="0" smtClean="0"/>
          </a:p>
          <a:p>
            <a:r>
              <a:rPr lang="ru-RU" sz="1600" dirty="0" smtClean="0"/>
              <a:t>В </a:t>
            </a:r>
            <a:r>
              <a:rPr lang="ru-RU" sz="1600" dirty="0"/>
              <a:t>выступлениях клоун использует самые различные приемы — акробатику, жонглирование, пародию, эквилибристику. Особое внимание уделяется антре, которые реализуются с помощью эксцентрики и </a:t>
            </a:r>
            <a:r>
              <a:rPr lang="ru-RU" sz="1600" dirty="0" smtClean="0"/>
              <a:t>буффонады.</a:t>
            </a:r>
          </a:p>
          <a:p>
            <a:r>
              <a:rPr lang="ru-RU" sz="1600" dirty="0" smtClean="0"/>
              <a:t> </a:t>
            </a:r>
            <a:r>
              <a:rPr lang="ru-RU" sz="1600" dirty="0"/>
              <a:t>Попов внес огромный вклад в мировое становление новых принципов клоунады, разрабатываемых раньше Карандашом, – клоунады, идущей от жизни, от быта, ищущей забавное и трогательное в окружающей действительности.</a:t>
            </a:r>
          </a:p>
          <a:p>
            <a:endParaRPr lang="ru-RU" dirty="0"/>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9930" y="620688"/>
            <a:ext cx="6164846" cy="5616624"/>
          </a:xfrm>
        </p:spPr>
      </p:pic>
    </p:spTree>
    <p:extLst>
      <p:ext uri="{BB962C8B-B14F-4D97-AF65-F5344CB8AC3E}">
        <p14:creationId xmlns:p14="http://schemas.microsoft.com/office/powerpoint/2010/main" val="12314880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342664" y="3186728"/>
            <a:ext cx="6309360" cy="457200"/>
          </a:xfrm>
        </p:spPr>
        <p:txBody>
          <a:bodyPr/>
          <a:lstStyle/>
          <a:p>
            <a:endParaRPr lang="ru-RU" dirty="0"/>
          </a:p>
        </p:txBody>
      </p:sp>
      <p:sp>
        <p:nvSpPr>
          <p:cNvPr id="3" name="Текст 2"/>
          <p:cNvSpPr>
            <a:spLocks noGrp="1"/>
          </p:cNvSpPr>
          <p:nvPr>
            <p:ph type="body" idx="2"/>
          </p:nvPr>
        </p:nvSpPr>
        <p:spPr>
          <a:xfrm>
            <a:off x="6084168" y="0"/>
            <a:ext cx="2952328" cy="6858000"/>
          </a:xfrm>
        </p:spPr>
        <p:txBody>
          <a:bodyPr>
            <a:normAutofit fontScale="25000" lnSpcReduction="20000"/>
          </a:bodyPr>
          <a:lstStyle/>
          <a:p>
            <a:r>
              <a:rPr lang="ru-RU" sz="6400" dirty="0"/>
              <a:t>Сам Марсель </a:t>
            </a:r>
            <a:r>
              <a:rPr lang="ru-RU" sz="6400" dirty="0" err="1"/>
              <a:t>Марсо</a:t>
            </a:r>
            <a:r>
              <a:rPr lang="ru-RU" sz="6400" dirty="0"/>
              <a:t> называл его гением пантомимы и «великим поэтом движения», </a:t>
            </a:r>
            <a:r>
              <a:rPr lang="ru-RU" sz="6400" dirty="0" smtClean="0"/>
              <a:t>Владимир </a:t>
            </a:r>
            <a:r>
              <a:rPr lang="ru-RU" sz="6400" dirty="0"/>
              <a:t>Высоцкий считал его талантливым артистом и своим другом, чешские журналисты писали, что это клоун «с осенью в сердце</a:t>
            </a:r>
            <a:r>
              <a:rPr lang="ru-RU" sz="6400" dirty="0" smtClean="0"/>
              <a:t>». </a:t>
            </a:r>
            <a:r>
              <a:rPr lang="ru-RU" sz="7200" dirty="0" smtClean="0"/>
              <a:t>Это </a:t>
            </a:r>
            <a:r>
              <a:rPr lang="ru-RU" sz="7200" dirty="0"/>
              <a:t>был </a:t>
            </a:r>
            <a:r>
              <a:rPr lang="ru-RU" sz="7200" b="1" dirty="0"/>
              <a:t>единственный </a:t>
            </a:r>
            <a:r>
              <a:rPr lang="ru-RU" sz="7200" b="1" dirty="0" smtClean="0"/>
              <a:t>в </a:t>
            </a:r>
            <a:r>
              <a:rPr lang="ru-RU" sz="7200" b="1" dirty="0"/>
              <a:t>СССР клоун-лирик, </a:t>
            </a:r>
            <a:r>
              <a:rPr lang="ru-RU" sz="7200" b="1" dirty="0" smtClean="0"/>
              <a:t>интеллектуал</a:t>
            </a:r>
            <a:r>
              <a:rPr lang="ru-RU" sz="7200" b="1" dirty="0"/>
              <a:t>, </a:t>
            </a:r>
            <a:r>
              <a:rPr lang="ru-RU" sz="7200" b="1" dirty="0" smtClean="0"/>
              <a:t>романтик </a:t>
            </a:r>
            <a:r>
              <a:rPr lang="ru-RU" sz="7200" b="1" dirty="0"/>
              <a:t>и философ </a:t>
            </a:r>
            <a:r>
              <a:rPr lang="ru-RU" sz="12800" b="1" dirty="0" smtClean="0"/>
              <a:t>– </a:t>
            </a:r>
            <a:r>
              <a:rPr lang="ru-RU" sz="9600" b="1" dirty="0"/>
              <a:t>Леонид </a:t>
            </a:r>
            <a:r>
              <a:rPr lang="ru-RU" sz="9600" b="1" dirty="0" err="1" smtClean="0"/>
              <a:t>Енгибаров</a:t>
            </a:r>
            <a:r>
              <a:rPr lang="ru-RU" sz="3000" dirty="0" smtClean="0"/>
              <a:t>..</a:t>
            </a:r>
          </a:p>
          <a:p>
            <a:r>
              <a:rPr lang="ru-RU" sz="7200" dirty="0" smtClean="0"/>
              <a:t>Он </a:t>
            </a:r>
            <a:r>
              <a:rPr lang="ru-RU" sz="7200" dirty="0"/>
              <a:t>не считал своей главной задачей рассмешить людей, для него куда важнее было заставить их задуматься. Многие не воспринимали такого </a:t>
            </a:r>
            <a:r>
              <a:rPr lang="ru-RU" sz="7200" dirty="0" err="1" smtClean="0"/>
              <a:t>подхода.В</a:t>
            </a:r>
            <a:r>
              <a:rPr lang="ru-RU" sz="7200" dirty="0" smtClean="0"/>
              <a:t> </a:t>
            </a:r>
            <a:r>
              <a:rPr lang="ru-RU" sz="7200" dirty="0"/>
              <a:t>29 лет он стал лучшим клоуном Европы, а в 37 безвременно скончался от разрыва сердца.</a:t>
            </a:r>
          </a:p>
          <a:p>
            <a:r>
              <a:rPr lang="ru-RU" sz="1400" dirty="0"/>
              <a:t> </a:t>
            </a:r>
          </a:p>
          <a:p>
            <a:endParaRPr lang="ru-RU" dirty="0"/>
          </a:p>
        </p:txBody>
      </p:sp>
      <p:pic>
        <p:nvPicPr>
          <p:cNvPr id="7" name="Объект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04800" y="678931"/>
            <a:ext cx="5638800" cy="5519189"/>
          </a:xfrm>
        </p:spPr>
      </p:pic>
    </p:spTree>
    <p:extLst>
      <p:ext uri="{BB962C8B-B14F-4D97-AF65-F5344CB8AC3E}">
        <p14:creationId xmlns:p14="http://schemas.microsoft.com/office/powerpoint/2010/main" val="27143868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5400000">
            <a:off x="8342664" y="2926080"/>
            <a:ext cx="6309360" cy="457200"/>
          </a:xfrm>
        </p:spPr>
        <p:txBody>
          <a:bodyPr>
            <a:normAutofit/>
          </a:bodyPr>
          <a:lstStyle/>
          <a:p>
            <a:endParaRPr lang="ru-RU" sz="1600" dirty="0"/>
          </a:p>
        </p:txBody>
      </p:sp>
      <p:sp>
        <p:nvSpPr>
          <p:cNvPr id="3" name="Текст 2"/>
          <p:cNvSpPr>
            <a:spLocks noGrp="1"/>
          </p:cNvSpPr>
          <p:nvPr>
            <p:ph type="body" idx="2"/>
          </p:nvPr>
        </p:nvSpPr>
        <p:spPr>
          <a:xfrm>
            <a:off x="5940152" y="0"/>
            <a:ext cx="3203848" cy="6741368"/>
          </a:xfrm>
        </p:spPr>
        <p:txBody>
          <a:bodyPr>
            <a:normAutofit fontScale="25000" lnSpcReduction="20000"/>
          </a:bodyPr>
          <a:lstStyle/>
          <a:p>
            <a:r>
              <a:rPr lang="ru-RU" sz="9600" dirty="0" smtClean="0"/>
              <a:t>Вячеслав Полунин. </a:t>
            </a:r>
          </a:p>
          <a:p>
            <a:r>
              <a:rPr lang="ru-RU" sz="6400" dirty="0" smtClean="0"/>
              <a:t>В 1980-е годы Вячеслав создал знаменитый театр «Лицедеи». Он буквально взорвал публику номерами «</a:t>
            </a:r>
            <a:r>
              <a:rPr lang="ru-RU" sz="6400" dirty="0" err="1" smtClean="0"/>
              <a:t>Асисяй</a:t>
            </a:r>
            <a:r>
              <a:rPr lang="ru-RU" sz="6400" dirty="0" smtClean="0"/>
              <a:t>», «</a:t>
            </a:r>
            <a:r>
              <a:rPr lang="ru-RU" sz="6400" dirty="0" err="1" smtClean="0"/>
              <a:t>Низзя</a:t>
            </a:r>
            <a:r>
              <a:rPr lang="ru-RU" sz="6400" dirty="0" smtClean="0"/>
              <a:t>» и «Голубая канарейка». Театр стал очень популярным. Тогдашние «Лицедеи» во главе с Полуниным успешно трудились на ниве эксцентрической комической пантомимы. Их приглашали на большие сводные концерты и даже на телевидение. </a:t>
            </a:r>
          </a:p>
          <a:p>
            <a:r>
              <a:rPr lang="ru-RU" sz="6400" dirty="0" smtClean="0"/>
              <a:t>Все свободное время Вячеслав проводил в библиотеках, где серьезнейшим образом занимался самообразованием. Он и сейчас любую свободную минуту проводит с книжкой. Среди этих книг огромное количество художественных альбомов, потому что живопись, скульптура, архитектура, дизайн, графика, карикатура — важнейшая пища для его фантазии. </a:t>
            </a:r>
          </a:p>
          <a:p>
            <a:endParaRPr lang="ru-RU" dirty="0"/>
          </a:p>
        </p:txBody>
      </p:sp>
      <p:pic>
        <p:nvPicPr>
          <p:cNvPr id="7" name="Объект 6"/>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3528" y="908720"/>
            <a:ext cx="5638800" cy="4824536"/>
          </a:xfrm>
        </p:spPr>
      </p:pic>
    </p:spTree>
    <p:extLst>
      <p:ext uri="{BB962C8B-B14F-4D97-AF65-F5344CB8AC3E}">
        <p14:creationId xmlns:p14="http://schemas.microsoft.com/office/powerpoint/2010/main" val="937797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val="0"/>
              </a:ext>
            </a:extLst>
          </a:blip>
          <a:srcRect t="8217" b="8217"/>
          <a:stretch>
            <a:fillRect/>
          </a:stretch>
        </p:blipFill>
        <p:spPr>
          <a:xfrm>
            <a:off x="19073" y="2172"/>
            <a:ext cx="6172200" cy="6858000"/>
          </a:xfrm>
        </p:spPr>
      </p:pic>
      <p:sp>
        <p:nvSpPr>
          <p:cNvPr id="6" name="Текст 5"/>
          <p:cNvSpPr>
            <a:spLocks noGrp="1"/>
          </p:cNvSpPr>
          <p:nvPr>
            <p:ph type="body" sz="half" idx="2"/>
          </p:nvPr>
        </p:nvSpPr>
        <p:spPr/>
        <p:txBody>
          <a:bodyPr>
            <a:noAutofit/>
          </a:bodyPr>
          <a:lstStyle/>
          <a:p>
            <a:r>
              <a:rPr lang="ru-RU" sz="2000" dirty="0"/>
              <a:t>Клоунада  (англ. </a:t>
            </a:r>
            <a:r>
              <a:rPr lang="ru-RU" sz="2000" dirty="0" err="1"/>
              <a:t>clown</a:t>
            </a:r>
            <a:r>
              <a:rPr lang="ru-RU" sz="2000" dirty="0"/>
              <a:t>, от лат. </a:t>
            </a:r>
            <a:r>
              <a:rPr lang="ru-RU" sz="2000" dirty="0" err="1"/>
              <a:t>colonus</a:t>
            </a:r>
            <a:r>
              <a:rPr lang="ru-RU" sz="2000" dirty="0"/>
              <a:t> – неотесанный мужик, грубиян) – жанр, который включает в себя выступление одного или нескольких клоунов. </a:t>
            </a:r>
          </a:p>
          <a:p>
            <a:endParaRPr lang="ru-RU" sz="2000" dirty="0"/>
          </a:p>
        </p:txBody>
      </p:sp>
    </p:spTree>
    <p:extLst>
      <p:ext uri="{BB962C8B-B14F-4D97-AF65-F5344CB8AC3E}">
        <p14:creationId xmlns:p14="http://schemas.microsoft.com/office/powerpoint/2010/main" val="26940001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3"/>
            <a:ext cx="8640960" cy="3170099"/>
          </a:xfrm>
          <a:prstGeom prst="rect">
            <a:avLst/>
          </a:prstGeom>
        </p:spPr>
        <p:txBody>
          <a:bodyPr wrap="square">
            <a:spAutoFit/>
          </a:bodyPr>
          <a:lstStyle/>
          <a:p>
            <a:r>
              <a:rPr lang="ru-RU" sz="2000" dirty="0"/>
              <a:t>В выступлениях клоунов всегда есть отчетливый элемент пародии, призванный преувеличить смешные черты того или иного явления, аттракциона, характера и т.д. Собственно, пародийность лежит в основе всех смеховых видов искусства: юмор возникает тогда, когда присутствует неожиданная или непривычная точка зрения. Вот почему для клоунады наиболее характерны т.н. буффонные приемы (от итальянского </a:t>
            </a:r>
            <a:r>
              <a:rPr lang="ru-RU" sz="2000" dirty="0" err="1"/>
              <a:t>buffa</a:t>
            </a:r>
            <a:r>
              <a:rPr lang="ru-RU" sz="2000" dirty="0"/>
              <a:t> – шутка). Буффонада строится на резком преувеличении, острой динамике действия, характерных черт персонажа. Отсюда идет и традиционный клоунский грим с яркими париками, накладными носами, масочной раскраской лица и т.д. </a:t>
            </a:r>
          </a:p>
        </p:txBody>
      </p:sp>
      <p:pic>
        <p:nvPicPr>
          <p:cNvPr id="2050" name="Picture 2" descr="C:\Users\Олег\Pictures\cf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82153" y="3316687"/>
            <a:ext cx="4968552" cy="3302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729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rot="5400000">
            <a:off x="7766600" y="3186708"/>
            <a:ext cx="6309360" cy="457200"/>
          </a:xfrm>
        </p:spPr>
        <p:txBody>
          <a:bodyPr/>
          <a:lstStyle/>
          <a:p>
            <a:endParaRPr lang="ru-RU" dirty="0"/>
          </a:p>
        </p:txBody>
      </p:sp>
      <p:sp>
        <p:nvSpPr>
          <p:cNvPr id="4" name="Текст 3"/>
          <p:cNvSpPr>
            <a:spLocks noGrp="1"/>
          </p:cNvSpPr>
          <p:nvPr>
            <p:ph type="body" idx="2"/>
          </p:nvPr>
        </p:nvSpPr>
        <p:spPr>
          <a:xfrm>
            <a:off x="6228184" y="116632"/>
            <a:ext cx="2808312" cy="6611064"/>
          </a:xfrm>
        </p:spPr>
        <p:txBody>
          <a:bodyPr>
            <a:normAutofit fontScale="92500" lnSpcReduction="20000"/>
          </a:bodyPr>
          <a:lstStyle/>
          <a:p>
            <a:r>
              <a:rPr lang="ru-RU" sz="2400" dirty="0" smtClean="0"/>
              <a:t>Специализацию       клоунов </a:t>
            </a:r>
          </a:p>
          <a:p>
            <a:r>
              <a:rPr lang="ru-RU" sz="1700" dirty="0" smtClean="0"/>
              <a:t>можно </a:t>
            </a:r>
            <a:r>
              <a:rPr lang="ru-RU" sz="1700" dirty="0"/>
              <a:t>подразделить на: </a:t>
            </a:r>
          </a:p>
          <a:p>
            <a:r>
              <a:rPr lang="ru-RU" sz="1700" dirty="0"/>
              <a:t>– клоунов-буфф, исполняющих разговорные или мимические сценки; </a:t>
            </a:r>
          </a:p>
          <a:p>
            <a:r>
              <a:rPr lang="ru-RU" sz="1700" dirty="0"/>
              <a:t>– коверных клоунов, заполняющих шуточными сценками паузы в представлении, когда униформисты готовят манеж к следующему номеру; </a:t>
            </a:r>
          </a:p>
          <a:p>
            <a:r>
              <a:rPr lang="ru-RU" sz="1700" dirty="0"/>
              <a:t>– музыкальных клоунов, играющих на различных, как правило, эксцентрических музыкальных инструментах и исполняющих куплеты под собственный аккомпанемент; </a:t>
            </a:r>
          </a:p>
          <a:p>
            <a:r>
              <a:rPr lang="ru-RU" sz="1700" dirty="0"/>
              <a:t>– клоунов-дрессировщиков; </a:t>
            </a:r>
          </a:p>
          <a:p>
            <a:r>
              <a:rPr lang="ru-RU" sz="1700" dirty="0"/>
              <a:t>– клоунов-акробатов</a:t>
            </a:r>
            <a:r>
              <a:rPr lang="ru-RU" sz="1600" dirty="0"/>
              <a:t>. </a:t>
            </a:r>
          </a:p>
          <a:p>
            <a:endParaRPr lang="ru-RU" dirty="0"/>
          </a:p>
        </p:txBody>
      </p:sp>
      <p:sp>
        <p:nvSpPr>
          <p:cNvPr id="6" name="Объект 5"/>
          <p:cNvSpPr>
            <a:spLocks noGrp="1"/>
          </p:cNvSpPr>
          <p:nvPr>
            <p:ph sz="quarter" idx="1"/>
          </p:nvPr>
        </p:nvSpPr>
        <p:spPr/>
        <p:txBody>
          <a:bodyPr>
            <a:normAutofit/>
          </a:bodyPr>
          <a:lstStyle/>
          <a:p>
            <a:r>
              <a:rPr lang="ru-RU" sz="2000" dirty="0"/>
              <a:t>Коверный </a:t>
            </a:r>
            <a:r>
              <a:rPr lang="ru-RU" sz="2000" dirty="0" smtClean="0"/>
              <a:t>-это </a:t>
            </a:r>
            <a:r>
              <a:rPr lang="ru-RU" sz="2000" dirty="0" err="1"/>
              <a:t>клоун,который</a:t>
            </a:r>
            <a:r>
              <a:rPr lang="ru-RU" sz="2000" dirty="0"/>
              <a:t> заполняет паузу между различными цирковыми номерами. И таких клоунов стали звать «</a:t>
            </a:r>
            <a:r>
              <a:rPr lang="ru-RU" sz="2000" dirty="0" err="1"/>
              <a:t>коверный»,либо</a:t>
            </a:r>
            <a:r>
              <a:rPr lang="ru-RU" sz="2000" dirty="0"/>
              <a:t> «клоун у </a:t>
            </a:r>
            <a:r>
              <a:rPr lang="ru-RU" sz="2000" dirty="0" err="1"/>
              <a:t>ковра»,а</a:t>
            </a:r>
            <a:r>
              <a:rPr lang="ru-RU" sz="2000" dirty="0"/>
              <a:t> также их называют- Рыжий. И такая должность появилась в цирке еще во второй половине девятнадцатого </a:t>
            </a:r>
            <a:r>
              <a:rPr lang="ru-RU" sz="2000" dirty="0" smtClean="0"/>
              <a:t>века.</a:t>
            </a:r>
            <a:endParaRPr lang="ru-RU" sz="2000" dirty="0"/>
          </a:p>
        </p:txBody>
      </p:sp>
      <p:pic>
        <p:nvPicPr>
          <p:cNvPr id="1027" name="Picture 3" descr="C:\Users\Олег\Pictures\uzn_14781612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564904"/>
            <a:ext cx="5471558" cy="3830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5169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16633"/>
            <a:ext cx="8424936" cy="2585323"/>
          </a:xfrm>
          <a:prstGeom prst="rect">
            <a:avLst/>
          </a:prstGeom>
        </p:spPr>
        <p:txBody>
          <a:bodyPr wrap="square">
            <a:spAutoFit/>
          </a:bodyPr>
          <a:lstStyle/>
          <a:p>
            <a:r>
              <a:rPr lang="ru-RU" sz="2400" dirty="0"/>
              <a:t>Однако в цирковой практике каждому клоуну, независимо от его индивидуальности, приходится работать все всех этих жанрах, составляя свой репертуар из реприз самых разнообразных жанров. (Реприза – фр. </a:t>
            </a:r>
            <a:r>
              <a:rPr lang="ru-RU" sz="2400" dirty="0" err="1"/>
              <a:t>reprise</a:t>
            </a:r>
            <a:r>
              <a:rPr lang="ru-RU" sz="2400" dirty="0"/>
              <a:t>, от </a:t>
            </a:r>
            <a:r>
              <a:rPr lang="ru-RU" sz="2400" dirty="0" err="1"/>
              <a:t>reprendre</a:t>
            </a:r>
            <a:r>
              <a:rPr lang="ru-RU" sz="2400" dirty="0"/>
              <a:t> – возобновлять, повторять, – шуточная реплика или трюк). </a:t>
            </a:r>
          </a:p>
          <a:p>
            <a:r>
              <a:rPr lang="ru-RU" dirty="0"/>
              <a:t> </a:t>
            </a:r>
          </a:p>
        </p:txBody>
      </p:sp>
      <p:pic>
        <p:nvPicPr>
          <p:cNvPr id="3074" name="Picture 2" descr="C:\Users\Олег\Pictures\clow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5996" y="2730177"/>
            <a:ext cx="4142463" cy="364892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Олег\Pictures\post-82-12701341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996952"/>
            <a:ext cx="4897890" cy="3648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656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280920" cy="5170646"/>
          </a:xfrm>
          <a:prstGeom prst="rect">
            <a:avLst/>
          </a:prstGeom>
        </p:spPr>
        <p:txBody>
          <a:bodyPr wrap="square">
            <a:spAutoFit/>
          </a:bodyPr>
          <a:lstStyle/>
          <a:p>
            <a:r>
              <a:rPr lang="ru-RU" dirty="0"/>
              <a:t> </a:t>
            </a:r>
          </a:p>
          <a:p>
            <a:r>
              <a:rPr lang="ru-RU" sz="2400" dirty="0"/>
              <a:t>Различают три основные разновидности клоунады: пантомима, разговорный и музыкальный жанры, и соответственно, существуют три типа клоунов: артист разговорного жанра, мим, музыкальный эксцентрик. Они могут выступать в одиночестве, дуэтом, трио, группой. Такие выступления получили названия антре</a:t>
            </a:r>
            <a:r>
              <a:rPr lang="ru-RU" sz="2400" i="1" dirty="0"/>
              <a:t> </a:t>
            </a:r>
            <a:r>
              <a:rPr lang="ru-RU" sz="2400" dirty="0"/>
              <a:t>(от фр. </a:t>
            </a:r>
            <a:r>
              <a:rPr lang="ru-RU" sz="2400" dirty="0" err="1"/>
              <a:t>entree</a:t>
            </a:r>
            <a:r>
              <a:rPr lang="ru-RU" sz="2400" dirty="0"/>
              <a:t> –выход, клоунская сценка). Содержание антре составляют  </a:t>
            </a:r>
            <a:r>
              <a:rPr lang="ru-RU" sz="2400" dirty="0" err="1"/>
              <a:t>лации</a:t>
            </a:r>
            <a:r>
              <a:rPr lang="ru-RU" sz="2400" dirty="0"/>
              <a:t> (шутки с комедийными трюками), пантомима, куплеты, частушки, репризы, содержащие сатиру на злобу дня. Антре должно быть коротким, лаконичным, метафоричным и избегать бытовизма, детализации. </a:t>
            </a:r>
          </a:p>
        </p:txBody>
      </p:sp>
    </p:spTree>
    <p:extLst>
      <p:ext uri="{BB962C8B-B14F-4D97-AF65-F5344CB8AC3E}">
        <p14:creationId xmlns:p14="http://schemas.microsoft.com/office/powerpoint/2010/main" val="1376074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Возникновение клоунады.</a:t>
            </a:r>
            <a:endParaRPr lang="ru-RU" dirty="0"/>
          </a:p>
        </p:txBody>
      </p:sp>
      <p:sp>
        <p:nvSpPr>
          <p:cNvPr id="6" name="Текст 5"/>
          <p:cNvSpPr>
            <a:spLocks noGrp="1"/>
          </p:cNvSpPr>
          <p:nvPr>
            <p:ph type="body" idx="1"/>
          </p:nvPr>
        </p:nvSpPr>
        <p:spPr/>
        <p:txBody>
          <a:bodyPr/>
          <a:lstStyle/>
          <a:p>
            <a:r>
              <a:rPr lang="ru-RU" dirty="0" smtClean="0"/>
              <a:t>Уличная.</a:t>
            </a:r>
            <a:endParaRPr lang="ru-RU" dirty="0"/>
          </a:p>
        </p:txBody>
      </p:sp>
    </p:spTree>
    <p:extLst>
      <p:ext uri="{BB962C8B-B14F-4D97-AF65-F5344CB8AC3E}">
        <p14:creationId xmlns:p14="http://schemas.microsoft.com/office/powerpoint/2010/main" val="35398343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182</TotalTime>
  <Words>1910</Words>
  <Application>Microsoft Office PowerPoint</Application>
  <PresentationFormat>Экран (4:3)</PresentationFormat>
  <Paragraphs>118</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Эркер</vt:lpstr>
      <vt:lpstr>Клоунада.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Возникновение клоунады.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Клоунские  характеры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Известные клоуны.</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Клоунада.</dc:title>
  <dc:creator>Олег</dc:creator>
  <cp:lastModifiedBy>Олег</cp:lastModifiedBy>
  <cp:revision>17</cp:revision>
  <dcterms:created xsi:type="dcterms:W3CDTF">2018-02-05T14:27:41Z</dcterms:created>
  <dcterms:modified xsi:type="dcterms:W3CDTF">2018-02-06T09:44:03Z</dcterms:modified>
</cp:coreProperties>
</file>