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5" r:id="rId4"/>
    <p:sldId id="286" r:id="rId5"/>
    <p:sldId id="287" r:id="rId6"/>
    <p:sldId id="288" r:id="rId7"/>
    <p:sldId id="289" r:id="rId8"/>
    <p:sldId id="273" r:id="rId9"/>
    <p:sldId id="272" r:id="rId10"/>
    <p:sldId id="291" r:id="rId11"/>
    <p:sldId id="274" r:id="rId12"/>
    <p:sldId id="275" r:id="rId13"/>
    <p:sldId id="276" r:id="rId14"/>
    <p:sldId id="277" r:id="rId15"/>
    <p:sldId id="278" r:id="rId16"/>
    <p:sldId id="295" r:id="rId17"/>
    <p:sldId id="292" r:id="rId18"/>
    <p:sldId id="293" r:id="rId19"/>
    <p:sldId id="294" r:id="rId20"/>
    <p:sldId id="280" r:id="rId21"/>
    <p:sldId id="281" r:id="rId22"/>
    <p:sldId id="282" r:id="rId23"/>
    <p:sldId id="283" r:id="rId24"/>
    <p:sldId id="284" r:id="rId25"/>
    <p:sldId id="296" r:id="rId26"/>
    <p:sldId id="297" r:id="rId27"/>
    <p:sldId id="298" r:id="rId28"/>
    <p:sldId id="299" r:id="rId29"/>
    <p:sldId id="300" r:id="rId30"/>
    <p:sldId id="27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41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вертикальный текст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EB44955A-EDE5-4FF3-A454-CF676A8FFF3D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520AB23B-9BF0-489E-A8C2-70A759795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924800" cy="147002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Желтые маки Байкала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57562"/>
            <a:ext cx="7860910" cy="2786082"/>
          </a:xfrm>
        </p:spPr>
        <p:txBody>
          <a:bodyPr>
            <a:normAutofit/>
          </a:bodyPr>
          <a:lstStyle/>
          <a:p>
            <a:pPr algn="r"/>
            <a:endParaRPr lang="ru-RU" sz="2000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algn="r"/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r"/>
            <a:endParaRPr lang="ru-RU" sz="2000" b="1" i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Подготовила: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учитель биологии МАОУ Лицей 27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г.Улан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-Удэ, 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к.б.н.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Пержакова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Анастасия Михайловна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2068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Arial Narrow" pitchFamily="34" charset="0"/>
              </a:rPr>
              <a:t>Внеурочное занятие для элективного курса по биологии (6 класс)</a:t>
            </a:r>
            <a:endParaRPr lang="ru-RU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оранжево-красный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Описание: E:\ФОТО МАКА\90679_d00dbdd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857651" cy="514352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7984" y="184482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Растет в лесостепных и степных районах на каменисто-щебнистых горных склонах, в равнинных и горных степях, иногда на залежах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>
                <a:solidFill>
                  <a:schemeClr val="tx2"/>
                </a:solidFill>
              </a:rPr>
              <a:t>В Бурятии встречается в </a:t>
            </a:r>
            <a:r>
              <a:rPr lang="ru-RU" dirty="0" err="1">
                <a:solidFill>
                  <a:schemeClr val="tx2"/>
                </a:solidFill>
              </a:rPr>
              <a:t>Селенгинском</a:t>
            </a:r>
            <a:r>
              <a:rPr lang="ru-RU" dirty="0">
                <a:solidFill>
                  <a:schemeClr val="tx2"/>
                </a:solidFill>
              </a:rPr>
              <a:t>,</a:t>
            </a:r>
          </a:p>
          <a:p>
            <a:r>
              <a:rPr lang="ru-RU" dirty="0" err="1">
                <a:solidFill>
                  <a:schemeClr val="tx2"/>
                </a:solidFill>
              </a:rPr>
              <a:t>Джидинском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Кяхтинском</a:t>
            </a:r>
            <a:r>
              <a:rPr lang="ru-RU" dirty="0">
                <a:solidFill>
                  <a:schemeClr val="tx2"/>
                </a:solidFill>
              </a:rPr>
              <a:t> районах и 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Окрестностях г. Улан-Удэ</a:t>
            </a:r>
          </a:p>
          <a:p>
            <a:pPr algn="just"/>
            <a:endParaRPr lang="ru-RU" dirty="0" smtClean="0">
              <a:solidFill>
                <a:schemeClr val="tx2"/>
              </a:solidFill>
            </a:endParaRPr>
          </a:p>
          <a:p>
            <a:pPr algn="just"/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79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ольхонский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484784"/>
            <a:ext cx="3336300" cy="4432852"/>
          </a:xfrm>
          <a:prstGeom prst="rect">
            <a:avLst/>
          </a:prstGeom>
          <a:noFill/>
        </p:spPr>
      </p:pic>
      <p:pic>
        <p:nvPicPr>
          <p:cNvPr id="6" name="Picture 2" descr="Изображение особи Papaver olchonense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94764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79912" y="5517231"/>
            <a:ext cx="4772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 Иркутская обл., </a:t>
            </a:r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Ольхонский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р-н, побережье оз. </a:t>
            </a:r>
            <a:r>
              <a:rPr lang="ru-RU" dirty="0" smtClean="0">
                <a:solidFill>
                  <a:schemeClr val="tx2"/>
                </a:solidFill>
              </a:rPr>
              <a:t>Байкал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удоканский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4032448" cy="3960440"/>
          </a:xfrm>
          <a:prstGeom prst="rect">
            <a:avLst/>
          </a:prstGeom>
          <a:noFill/>
        </p:spPr>
      </p:pic>
      <p:pic>
        <p:nvPicPr>
          <p:cNvPr id="7170" name="Picture 2" descr="Изображение особи Papaver pseudocanescens ssp. udocanicum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4029766" cy="301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4869160"/>
            <a:ext cx="3105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Забайкалье, </a:t>
            </a:r>
            <a:r>
              <a:rPr lang="ru-RU" dirty="0" err="1">
                <a:solidFill>
                  <a:schemeClr val="tx2"/>
                </a:solidFill>
              </a:rPr>
              <a:t>Каларский</a:t>
            </a:r>
            <a:r>
              <a:rPr lang="ru-RU" dirty="0">
                <a:solidFill>
                  <a:schemeClr val="tx2"/>
                </a:solidFill>
              </a:rPr>
              <a:t> р-н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ложносероватый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65221" y="6017849"/>
            <a:ext cx="5301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Бурятия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Окинский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р-</a:t>
            </a:r>
            <a:r>
              <a:rPr lang="ru-RU" dirty="0" err="1" smtClean="0">
                <a:solidFill>
                  <a:schemeClr val="tx2"/>
                </a:solidFill>
              </a:rPr>
              <a:t>н,Окинские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гольцы</a:t>
            </a:r>
          </a:p>
        </p:txBody>
      </p:sp>
      <p:pic>
        <p:nvPicPr>
          <p:cNvPr id="8194" name="Picture 2" descr="Изображение особи Papaver pseudocanescens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70045"/>
            <a:ext cx="3134674" cy="409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Изображение особи Papaver pseudocanescens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398"/>
            <a:ext cx="307834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шафранный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484784"/>
            <a:ext cx="3240360" cy="4032448"/>
          </a:xfrm>
          <a:prstGeom prst="rect">
            <a:avLst/>
          </a:prstGeom>
          <a:noFill/>
        </p:spPr>
      </p:pic>
      <p:pic>
        <p:nvPicPr>
          <p:cNvPr id="9218" name="Picture 2" descr="Изображение особи Papaver croceum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04060"/>
            <a:ext cx="4536504" cy="335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17008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Обитают на </a:t>
            </a:r>
            <a:r>
              <a:rPr lang="ru-RU" dirty="0">
                <a:solidFill>
                  <a:schemeClr val="tx2"/>
                </a:solidFill>
              </a:rPr>
              <a:t>прирусловых песках и россыпях, луговых скальных склонах и россыпях, в </a:t>
            </a:r>
            <a:r>
              <a:rPr lang="ru-RU" dirty="0" err="1">
                <a:solidFill>
                  <a:schemeClr val="tx2"/>
                </a:solidFill>
              </a:rPr>
              <a:t>дриадовых</a:t>
            </a:r>
            <a:r>
              <a:rPr lang="ru-RU" dirty="0">
                <a:solidFill>
                  <a:schemeClr val="tx2"/>
                </a:solidFill>
              </a:rPr>
              <a:t> тундрах, зарослях кустарников.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щетинистый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3456384" cy="3024336"/>
          </a:xfrm>
          <a:prstGeom prst="rect">
            <a:avLst/>
          </a:prstGeom>
          <a:noFill/>
        </p:spPr>
      </p:pic>
      <p:pic>
        <p:nvPicPr>
          <p:cNvPr id="10242" name="Picture 2" descr="Изображение особи Papaver setosum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3884877" cy="36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12414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Республика Бурятия,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Иволгинский </a:t>
            </a:r>
            <a:r>
              <a:rPr lang="ru-RU" dirty="0">
                <a:solidFill>
                  <a:schemeClr val="tx2"/>
                </a:solidFill>
              </a:rPr>
              <a:t>р-н, </a:t>
            </a:r>
            <a:r>
              <a:rPr lang="ru-RU" dirty="0" err="1">
                <a:solidFill>
                  <a:schemeClr val="tx2"/>
                </a:solidFill>
              </a:rPr>
              <a:t>окр</a:t>
            </a:r>
            <a:r>
              <a:rPr lang="ru-RU" dirty="0">
                <a:solidFill>
                  <a:schemeClr val="tx2"/>
                </a:solidFill>
              </a:rPr>
              <a:t>. оз. </a:t>
            </a:r>
            <a:r>
              <a:rPr lang="ru-RU" dirty="0" err="1">
                <a:solidFill>
                  <a:schemeClr val="tx2"/>
                </a:solidFill>
              </a:rPr>
              <a:t>Торма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Мак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песчаный</a:t>
            </a:r>
            <a:endParaRPr lang="ru-RU" dirty="0"/>
          </a:p>
        </p:txBody>
      </p:sp>
      <p:sp>
        <p:nvSpPr>
          <p:cNvPr id="4" name="AutoShape 2" descr="Расправляя крыль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Расправляя крыль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nature.baikal.ru/phs/tiny/98/98018_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nature.baikal.ru/phs/tiny/98/98018_t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29" y="1601835"/>
            <a:ext cx="5922235" cy="44416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377607" y="3496454"/>
            <a:ext cx="2591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Песчаные и галечные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Берега  оз. Байкал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93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1916832"/>
            <a:ext cx="7488832" cy="39604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Встречается </a:t>
            </a:r>
            <a:r>
              <a:rPr lang="ru-RU" dirty="0">
                <a:solidFill>
                  <a:schemeClr val="tx2"/>
                </a:solidFill>
              </a:rPr>
              <a:t>в высокогорном поясе на крутых щебнистых склонах и осыпях, прибрежных лугах, в горных тундрах, местами на </a:t>
            </a:r>
            <a:r>
              <a:rPr lang="ru-RU" dirty="0" err="1">
                <a:solidFill>
                  <a:schemeClr val="tx2"/>
                </a:solidFill>
              </a:rPr>
              <a:t>известьсодержащих</a:t>
            </a:r>
            <a:r>
              <a:rPr lang="ru-RU" dirty="0">
                <a:solidFill>
                  <a:schemeClr val="tx2"/>
                </a:solidFill>
              </a:rPr>
              <a:t> субстратах.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Мак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Чеканского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591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640" y="1916832"/>
            <a:ext cx="6995120" cy="394560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Растет в высокогорном поясе на крутых щебнистых склонах и осыпях, прибрежных лугах, в горных тундрах, местами на </a:t>
            </a:r>
            <a:r>
              <a:rPr lang="ru-RU" dirty="0" err="1">
                <a:solidFill>
                  <a:schemeClr val="tx2"/>
                </a:solidFill>
              </a:rPr>
              <a:t>известьсодержащих</a:t>
            </a:r>
            <a:r>
              <a:rPr lang="ru-RU" dirty="0">
                <a:solidFill>
                  <a:schemeClr val="tx2"/>
                </a:solidFill>
              </a:rPr>
              <a:t> субстратах.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Мак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Голоплодный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259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2060848"/>
            <a:ext cx="7283152" cy="372958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Обитает в </a:t>
            </a:r>
            <a:r>
              <a:rPr lang="ru-RU" dirty="0" err="1">
                <a:solidFill>
                  <a:schemeClr val="tx2"/>
                </a:solidFill>
              </a:rPr>
              <a:t>гольцовом</a:t>
            </a:r>
            <a:r>
              <a:rPr lang="ru-RU" dirty="0">
                <a:solidFill>
                  <a:schemeClr val="tx2"/>
                </a:solidFill>
              </a:rPr>
              <a:t>  и </a:t>
            </a:r>
            <a:r>
              <a:rPr lang="ru-RU" dirty="0" err="1">
                <a:solidFill>
                  <a:schemeClr val="tx2"/>
                </a:solidFill>
              </a:rPr>
              <a:t>подгольцовом</a:t>
            </a:r>
            <a:r>
              <a:rPr lang="ru-RU" dirty="0">
                <a:solidFill>
                  <a:schemeClr val="tx2"/>
                </a:solidFill>
              </a:rPr>
              <a:t> поясах на сырых лужайках и влажных задерненных щебнистых склонах, иногда на щебне в подножии скал; приурочен к карбонатным породам.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Мак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Становой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93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700" b="1" dirty="0" smtClean="0">
                <a:solidFill>
                  <a:schemeClr val="tx2">
                    <a:lumMod val="75000"/>
                  </a:schemeClr>
                </a:solidFill>
              </a:rPr>
              <a:t>Задачи</a:t>
            </a:r>
            <a:r>
              <a:rPr lang="ru-RU" sz="3700" dirty="0" smtClean="0">
                <a:solidFill>
                  <a:schemeClr val="tx2">
                    <a:lumMod val="75000"/>
                  </a:schemeClr>
                </a:solidFill>
              </a:rPr>
              <a:t> 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Обучающая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– изучить дикорастущие растения Бурятии, а также виды рода Маки (</a:t>
            </a:r>
            <a:r>
              <a:rPr lang="en-US" dirty="0" err="1">
                <a:solidFill>
                  <a:schemeClr val="tx2"/>
                </a:solidFill>
              </a:rPr>
              <a:t>Papaver</a:t>
            </a:r>
            <a:r>
              <a:rPr lang="ru-RU" dirty="0">
                <a:solidFill>
                  <a:schemeClr val="tx2"/>
                </a:solidFill>
              </a:rPr>
              <a:t>), произрастающих на территории родного края.</a:t>
            </a:r>
          </a:p>
          <a:p>
            <a:r>
              <a:rPr lang="ru-RU" b="1" dirty="0">
                <a:solidFill>
                  <a:schemeClr val="tx2"/>
                </a:solidFill>
              </a:rPr>
              <a:t>Развивающая </a:t>
            </a:r>
            <a:r>
              <a:rPr lang="ru-RU" dirty="0">
                <a:solidFill>
                  <a:schemeClr val="tx2"/>
                </a:solidFill>
              </a:rPr>
              <a:t>– развить навыки и умения общаться с природой, различать растения при помощи практической и исследовательской деятельности;</a:t>
            </a:r>
          </a:p>
          <a:p>
            <a:r>
              <a:rPr lang="ru-RU" b="1" dirty="0">
                <a:solidFill>
                  <a:schemeClr val="tx2"/>
                </a:solidFill>
              </a:rPr>
              <a:t>Воспитывающая </a:t>
            </a:r>
            <a:r>
              <a:rPr lang="ru-RU" dirty="0">
                <a:solidFill>
                  <a:schemeClr val="tx2"/>
                </a:solidFill>
              </a:rPr>
              <a:t>– воспитывать чувство ответственности за сохранение природы, а также бережное, гуманное отношение ко всему живому;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512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1800" b="1" u="sng" dirty="0" smtClean="0">
                <a:solidFill>
                  <a:schemeClr val="tx2">
                    <a:lumMod val="75000"/>
                  </a:schemeClr>
                </a:solidFill>
                <a:effectLst/>
                <a:cs typeface="Times New Roman" pitchFamily="18" charset="0"/>
              </a:rPr>
              <a:t>Цель </a:t>
            </a:r>
            <a:r>
              <a:rPr lang="ru-RU" sz="1800" b="1" u="sng" dirty="0" smtClean="0">
                <a:solidFill>
                  <a:schemeClr val="tx2"/>
                </a:solidFill>
                <a:effectLst/>
                <a:cs typeface="Times New Roman" pitchFamily="18" charset="0"/>
              </a:rPr>
              <a:t>урока: </a:t>
            </a:r>
            <a:r>
              <a:rPr lang="ru-RU" sz="1800" dirty="0" smtClean="0">
                <a:solidFill>
                  <a:schemeClr val="tx2"/>
                </a:solidFill>
                <a:effectLst/>
              </a:rPr>
              <a:t>Расширить </a:t>
            </a:r>
            <a:r>
              <a:rPr lang="ru-RU" sz="1800" dirty="0">
                <a:solidFill>
                  <a:schemeClr val="tx2"/>
                </a:solidFill>
                <a:effectLst/>
              </a:rPr>
              <a:t>знания учащихся в области видового разнообразия растительных сообществ Республики Бурятия.</a:t>
            </a:r>
            <a:br>
              <a:rPr lang="ru-RU" sz="1800" dirty="0">
                <a:solidFill>
                  <a:schemeClr val="tx2"/>
                </a:solidFill>
                <a:effectLst/>
              </a:rPr>
            </a:br>
            <a:endParaRPr lang="ru-RU" sz="1800" dirty="0">
              <a:solidFill>
                <a:schemeClr val="tx2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Ареал произрастания мака голостебельного, Кяхтинский район</a:t>
            </a:r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НАСТЯ\ФОТО МАКА\DSC0217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8016" y="1500188"/>
            <a:ext cx="6167967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Ареал произрастания мака оранжево-красного, Селенгинский район</a:t>
            </a:r>
            <a:b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НАСТЯ\ФОТО МАКА\DSC0216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7" y="1500188"/>
            <a:ext cx="4500594" cy="51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Ареал произрастания мака голостебельного, окрестности г. Улан-Удэ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:\НАСТЯ\ФОТО МАКА\DSC0218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500188"/>
            <a:ext cx="4714908" cy="521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Гербарий мака оранжево-красного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:\НАСТЯ\ФОТО МАКА\DSC0228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4071965" cy="51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Гербарий мака голостебельного</a:t>
            </a:r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НАСТЯ\ФОТО МАКА\DSC0229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500174"/>
            <a:ext cx="3071834" cy="521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Викторина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«Берегите Землю, берегите»!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84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1 конкурс «Лесные загадки»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759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2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конкурс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«Четвертый лишний»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200" i="1" dirty="0">
                <a:solidFill>
                  <a:schemeClr val="tx2"/>
                </a:solidFill>
                <a:effectLst/>
              </a:rPr>
              <a:t>Вычеркни лишние. Объясни – ПОЧЕМУ?</a:t>
            </a:r>
            <a:r>
              <a:rPr lang="ru-RU" sz="2200" dirty="0">
                <a:solidFill>
                  <a:schemeClr val="tx2"/>
                </a:solidFill>
                <a:effectLst/>
              </a:rPr>
              <a:t/>
            </a:r>
            <a:br>
              <a:rPr lang="ru-RU" sz="2200" dirty="0">
                <a:solidFill>
                  <a:schemeClr val="tx2"/>
                </a:solidFill>
                <a:effectLst/>
              </a:rPr>
            </a:br>
            <a:endParaRPr lang="ru-RU" sz="2200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241009"/>
              </p:ext>
            </p:extLst>
          </p:nvPr>
        </p:nvGraphicFramePr>
        <p:xfrm>
          <a:off x="107503" y="1988840"/>
          <a:ext cx="8856984" cy="2656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52328"/>
                <a:gridCol w="2952328"/>
                <a:gridCol w="29523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команда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команда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команда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kern="1200" dirty="0" smtClean="0">
                          <a:effectLst/>
                        </a:rPr>
                        <a:t>Клён, рябина, ель, тюльпан. Так как …</a:t>
                      </a:r>
                    </a:p>
                    <a:p>
                      <a:pPr marL="0" indent="0">
                        <a:buNone/>
                      </a:pPr>
                      <a:endParaRPr lang="ru-RU" sz="1800" kern="1200" dirty="0" smtClean="0">
                        <a:effectLst/>
                      </a:endParaRPr>
                    </a:p>
                    <a:p>
                      <a:pPr marL="0" indent="0">
                        <a:buNone/>
                      </a:pP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2. Берёза, дуб, шиповник, тополь. Так как …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kern="1200" dirty="0" smtClean="0">
                          <a:effectLst/>
                        </a:rPr>
                        <a:t>Яблоня, смородина, малина, рябина. Так как …</a:t>
                      </a:r>
                    </a:p>
                    <a:p>
                      <a:pPr marL="0" indent="0">
                        <a:buNone/>
                      </a:pP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2. Осина, липа, дуб, ель. Так как …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kern="1200" dirty="0" smtClean="0">
                          <a:effectLst/>
                        </a:rPr>
                        <a:t>Сосна, тополь, рябина, ива. Так как …</a:t>
                      </a:r>
                    </a:p>
                    <a:p>
                      <a:pPr marL="0" indent="0">
                        <a:buNone/>
                      </a:pPr>
                      <a:endParaRPr lang="ru-RU" sz="1800" kern="1200" dirty="0" smtClean="0">
                        <a:effectLst/>
                      </a:endParaRPr>
                    </a:p>
                    <a:p>
                      <a:pPr marL="0" indent="0">
                        <a:buNone/>
                      </a:pP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2. Липа, осина, клён, яблоня. Так как …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888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3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конкурс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«Лесные правила»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75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677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Рефлексия</a:t>
            </a:r>
            <a:endParaRPr lang="ru-RU" dirty="0"/>
          </a:p>
        </p:txBody>
      </p:sp>
      <p:pic>
        <p:nvPicPr>
          <p:cNvPr id="12290" name="Picture 2" descr="https://fsd.multiurok.ru/html/2017/12/20/s_5a3a7970ce26d/778645_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69099"/>
            <a:ext cx="3312368" cy="311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ds04.infourok.ru/uploads/ex/064c/000ee6e3-189002e4/hello_html_m4513c8bf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8568" y="2176318"/>
            <a:ext cx="3049815" cy="31064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043608" y="5748032"/>
            <a:ext cx="3288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Урок понравился!</a:t>
            </a:r>
            <a:endParaRPr lang="ru-RU" sz="20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5774137"/>
            <a:ext cx="298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не понравился!</a:t>
            </a:r>
            <a:endParaRPr lang="ru-RU" sz="2000" b="1" dirty="0">
              <a:ln w="1905">
                <a:solidFill>
                  <a:schemeClr val="tx2"/>
                </a:solidFill>
              </a:ln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603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84784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Там, где блаженства начало,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суеты вдали –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Жёлтые маки Байкала,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Солнышки этой земли.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Песня природы звучала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день, когда вновь зацвели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Жёлтые маки Байкала –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Золото этой земли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Краше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степей Прибайкалья,</a:t>
            </a:r>
          </a:p>
          <a:p>
            <a:pPr algn="ct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Сердцу милей не найти.</a:t>
            </a:r>
          </a:p>
          <a:p>
            <a:pPr algn="ct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Здесь пестреющей шалью</a:t>
            </a:r>
          </a:p>
          <a:p>
            <a:pPr algn="ct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Встретят цветы на пути.</a:t>
            </a:r>
          </a:p>
          <a:p>
            <a:pPr algn="ct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Здесь от сияющих маков</a:t>
            </a:r>
          </a:p>
          <a:p>
            <a:pPr algn="ct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Взгляда не отвести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луговых ароматов</a:t>
            </a:r>
          </a:p>
          <a:p>
            <a:pPr algn="ct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Счастье легко обрести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Капельки солнца рассыпаны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прибайкальской земле.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Степи украшены бликами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Вот уже множество лет.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Маковый свет околдует,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Заворожит навсегда.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Душу однажды взволнует.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и Байкала вода.</a:t>
            </a:r>
          </a:p>
          <a:p>
            <a:pPr algn="r"/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(Евгения Холодная)</a:t>
            </a:r>
          </a:p>
        </p:txBody>
      </p:sp>
    </p:spTree>
    <p:extLst>
      <p:ext uri="{BB962C8B-B14F-4D97-AF65-F5344CB8AC3E}">
        <p14:creationId xmlns:p14="http://schemas.microsoft.com/office/powerpoint/2010/main" val="34194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17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500188"/>
            <a:ext cx="8572560" cy="53578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Эндемики Байкала</a:t>
            </a:r>
            <a:endParaRPr lang="ru-RU" dirty="0"/>
          </a:p>
        </p:txBody>
      </p:sp>
      <p:pic>
        <p:nvPicPr>
          <p:cNvPr id="1026" name="Picture 2" descr="https://ecoportal.info/wp-content/uploads/2018/04/kolchataya_nerpa-544x3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9" y="1268761"/>
            <a:ext cx="437808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221088"/>
            <a:ext cx="2259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Байкальская нерпа</a:t>
            </a:r>
          </a:p>
        </p:txBody>
      </p:sp>
      <p:pic>
        <p:nvPicPr>
          <p:cNvPr id="1028" name="Picture 4" descr="https://ecoportal.info/wp-content/uploads/2018/12/Barguzinskij-sobol-544x3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420" y="3212976"/>
            <a:ext cx="485607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2452247"/>
            <a:ext cx="2448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Баргузинский</a:t>
            </a:r>
            <a:r>
              <a:rPr lang="ru-RU" dirty="0"/>
              <a:t> соболь</a:t>
            </a:r>
          </a:p>
        </p:txBody>
      </p:sp>
    </p:spTree>
    <p:extLst>
      <p:ext uri="{BB962C8B-B14F-4D97-AF65-F5344CB8AC3E}">
        <p14:creationId xmlns:p14="http://schemas.microsoft.com/office/powerpoint/2010/main" val="342285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Эндемики Байкала</a:t>
            </a:r>
          </a:p>
        </p:txBody>
      </p:sp>
      <p:pic>
        <p:nvPicPr>
          <p:cNvPr id="2050" name="Picture 2" descr="https://ecoportal.info/wp-content/uploads/2016/10/kabarog-544x4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39489"/>
            <a:ext cx="385934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75656" y="4468470"/>
            <a:ext cx="1093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Кабарга</a:t>
            </a:r>
            <a:endParaRPr lang="ru-RU" b="1" dirty="0"/>
          </a:p>
        </p:txBody>
      </p:sp>
      <p:pic>
        <p:nvPicPr>
          <p:cNvPr id="2052" name="Picture 4" descr="https://ecoportal.info/wp-content/uploads/2016/01/irbis-544x4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848" y="3263145"/>
            <a:ext cx="4322639" cy="332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26122" y="2574196"/>
            <a:ext cx="2764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Ирбис (снежный барс)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128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Эндемики Байкала</a:t>
            </a:r>
          </a:p>
        </p:txBody>
      </p:sp>
      <p:pic>
        <p:nvPicPr>
          <p:cNvPr id="3074" name="Picture 2" descr="https://ecoportal.info/wp-content/uploads/2018/12/sibirskiy_kedr_-544x3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35248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3651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Кедр сибирский</a:t>
            </a:r>
          </a:p>
        </p:txBody>
      </p:sp>
      <p:pic>
        <p:nvPicPr>
          <p:cNvPr id="3076" name="Picture 4" descr="https://ecoportal.info/wp-content/uploads/2018/09/astragal-permski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004" y="3448620"/>
            <a:ext cx="4268732" cy="338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2524254"/>
            <a:ext cx="2655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Ольхонский</a:t>
            </a:r>
            <a:r>
              <a:rPr lang="ru-RU" b="1" dirty="0"/>
              <a:t> астрагал</a:t>
            </a:r>
          </a:p>
        </p:txBody>
      </p:sp>
    </p:spTree>
    <p:extLst>
      <p:ext uri="{BB962C8B-B14F-4D97-AF65-F5344CB8AC3E}">
        <p14:creationId xmlns:p14="http://schemas.microsoft.com/office/powerpoint/2010/main" val="1950886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Желтые маки Байкала</a:t>
            </a:r>
            <a:endParaRPr lang="ru-RU" dirty="0"/>
          </a:p>
        </p:txBody>
      </p:sp>
      <p:pic>
        <p:nvPicPr>
          <p:cNvPr id="4098" name="Picture 2" descr="C:\Users\User\Desktop\20210622_135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132574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jt6qy-doE2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185" y="1484784"/>
            <a:ext cx="2664296" cy="47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D47kBq50Icc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1484784"/>
            <a:ext cx="2876097" cy="47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461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Попова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122" name="Picture 2" descr="Photo by Путешествия по Байкалу on July 06, 2020.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1459384"/>
            <a:ext cx="462149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1103" y="1475766"/>
            <a:ext cx="8686800" cy="46265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chemeClr val="tx2"/>
                </a:solidFill>
              </a:rPr>
              <a:t>Живет только на галечных пляжах. 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Редок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smtClean="0">
                <a:solidFill>
                  <a:schemeClr val="tx2"/>
                </a:solidFill>
              </a:rPr>
              <a:t>занесен </a:t>
            </a:r>
            <a:r>
              <a:rPr lang="ru-RU" sz="1600" dirty="0">
                <a:solidFill>
                  <a:schemeClr val="tx2"/>
                </a:solidFill>
              </a:rPr>
              <a:t>в Красную книгу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2"/>
                </a:solidFill>
              </a:rPr>
              <a:t>Известен только с побережий 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и </a:t>
            </a:r>
            <a:r>
              <a:rPr lang="ru-RU" sz="1600" dirty="0">
                <a:solidFill>
                  <a:schemeClr val="tx2"/>
                </a:solidFill>
              </a:rPr>
              <a:t>островов оз. Байкал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2"/>
                </a:solidFill>
              </a:rPr>
              <a:t>В Бурятии встречается в </a:t>
            </a:r>
            <a:r>
              <a:rPr lang="ru-RU" sz="1600" dirty="0" err="1" smtClean="0">
                <a:solidFill>
                  <a:schemeClr val="tx2"/>
                </a:solidFill>
              </a:rPr>
              <a:t>Чивыркуйском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заливе на о-вах Бол. и Мал. </a:t>
            </a:r>
            <a:r>
              <a:rPr lang="ru-RU" sz="1600" dirty="0" err="1">
                <a:solidFill>
                  <a:schemeClr val="tx2"/>
                </a:solidFill>
              </a:rPr>
              <a:t>Калтыгей</a:t>
            </a:r>
            <a:endParaRPr lang="ru-RU" sz="1600" dirty="0">
              <a:solidFill>
                <a:schemeClr val="tx2"/>
              </a:solidFill>
            </a:endParaRPr>
          </a:p>
        </p:txBody>
      </p:sp>
      <p:pic>
        <p:nvPicPr>
          <p:cNvPr id="5124" name="Picture 4" descr="https://ic.pics.livejournal.com/photo13x18/81433200/100528/100528_80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8184" y="3789040"/>
            <a:ext cx="414631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Мак голостебельный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apaver_nudicaule1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45182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572000" y="20608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Растет на суходольных и пойменных </a:t>
            </a:r>
            <a:r>
              <a:rPr lang="ru-RU" dirty="0" err="1">
                <a:solidFill>
                  <a:schemeClr val="tx2"/>
                </a:solidFill>
              </a:rPr>
              <a:t>остепненных</a:t>
            </a:r>
            <a:r>
              <a:rPr lang="ru-RU" dirty="0">
                <a:solidFill>
                  <a:schemeClr val="tx2"/>
                </a:solidFill>
              </a:rPr>
              <a:t> лугах, каменистых южных склонах, в степях и сухих сосновых лесах. 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В Бурятии встречается в </a:t>
            </a:r>
            <a:r>
              <a:rPr lang="ru-RU" dirty="0" err="1" smtClean="0">
                <a:solidFill>
                  <a:schemeClr val="tx2"/>
                </a:solidFill>
              </a:rPr>
              <a:t>Селенгинском</a:t>
            </a:r>
            <a:r>
              <a:rPr lang="ru-RU" dirty="0" smtClean="0">
                <a:solidFill>
                  <a:schemeClr val="tx2"/>
                </a:solidFill>
              </a:rPr>
              <a:t>,</a:t>
            </a:r>
          </a:p>
          <a:p>
            <a:r>
              <a:rPr lang="ru-RU" dirty="0" err="1" smtClean="0">
                <a:solidFill>
                  <a:schemeClr val="tx2"/>
                </a:solidFill>
              </a:rPr>
              <a:t>Джидинском</a:t>
            </a:r>
            <a:r>
              <a:rPr lang="ru-RU" dirty="0" smtClean="0">
                <a:solidFill>
                  <a:schemeClr val="tx2"/>
                </a:solidFill>
              </a:rPr>
              <a:t>, </a:t>
            </a:r>
            <a:r>
              <a:rPr lang="ru-RU" dirty="0" err="1" smtClean="0">
                <a:solidFill>
                  <a:schemeClr val="tx2"/>
                </a:solidFill>
              </a:rPr>
              <a:t>Кяхтинском</a:t>
            </a:r>
            <a:r>
              <a:rPr lang="ru-RU" dirty="0" smtClean="0">
                <a:solidFill>
                  <a:schemeClr val="tx2"/>
                </a:solidFill>
              </a:rPr>
              <a:t> районах и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Окрестностях г. Улан-Удэ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ntain(2)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Mountain(2)</Template>
  <TotalTime>1453</TotalTime>
  <Words>535</Words>
  <Application>Microsoft Office PowerPoint</Application>
  <PresentationFormat>Экран (4:3)</PresentationFormat>
  <Paragraphs>115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맑은 고딕</vt:lpstr>
      <vt:lpstr>Arial</vt:lpstr>
      <vt:lpstr>Arial Narrow</vt:lpstr>
      <vt:lpstr>Gill Sans MT</vt:lpstr>
      <vt:lpstr>Times New Roman</vt:lpstr>
      <vt:lpstr>Wingdings 2</vt:lpstr>
      <vt:lpstr>Mountain(2)</vt:lpstr>
      <vt:lpstr>Желтые маки Байкала</vt:lpstr>
      <vt:lpstr>Цель урока: Расширить знания учащихся в области видового разнообразия растительных сообществ Республики Бурятия. </vt:lpstr>
      <vt:lpstr>Презентация PowerPoint</vt:lpstr>
      <vt:lpstr>Эндемики Байкала</vt:lpstr>
      <vt:lpstr>Эндемики Байкала</vt:lpstr>
      <vt:lpstr>Эндемики Байкала</vt:lpstr>
      <vt:lpstr>Желтые маки Байкала</vt:lpstr>
      <vt:lpstr>Мак Попова</vt:lpstr>
      <vt:lpstr>Мак голостебельный</vt:lpstr>
      <vt:lpstr>Мак оранжево-красный</vt:lpstr>
      <vt:lpstr>Мак ольхонский</vt:lpstr>
      <vt:lpstr>Мак удоканский</vt:lpstr>
      <vt:lpstr>Мак ложносероватый</vt:lpstr>
      <vt:lpstr>Мак шафранный</vt:lpstr>
      <vt:lpstr>Мак щетинистый</vt:lpstr>
      <vt:lpstr>Мак песчаный</vt:lpstr>
      <vt:lpstr>Мак Чеканского</vt:lpstr>
      <vt:lpstr>Мак Голоплодный</vt:lpstr>
      <vt:lpstr>Мак Становой</vt:lpstr>
      <vt:lpstr>Ареал произрастания мака голостебельного, Кяхтинский район</vt:lpstr>
      <vt:lpstr> Ареал произрастания мака оранжево-красного, Селенгинский район </vt:lpstr>
      <vt:lpstr> Ареал произрастания мака голостебельного, окрестности г. Улан-Удэ </vt:lpstr>
      <vt:lpstr> Гербарий мака оранжево-красного </vt:lpstr>
      <vt:lpstr>Гербарий мака голостебельного</vt:lpstr>
      <vt:lpstr>Викторина  «Берегите Землю, берегите»!</vt:lpstr>
      <vt:lpstr>1 конкурс «Лесные загадки»</vt:lpstr>
      <vt:lpstr>2 конкурс «Четвертый лишний» Вычеркни лишние. Объясни – ПОЧЕМУ? </vt:lpstr>
      <vt:lpstr>3 конкурс «Лесные правила» </vt:lpstr>
      <vt:lpstr>Рефлексия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эколого-географических факторов на накопление биологически активных веществ в Рapaver nudicaule L. и Papaver rubro-aurantiаcum Fisher ex R. Sweet (Западное Забайкалье)</dc:title>
  <dc:creator>Admin</dc:creator>
  <cp:lastModifiedBy>б29</cp:lastModifiedBy>
  <cp:revision>115</cp:revision>
  <dcterms:created xsi:type="dcterms:W3CDTF">2012-02-07T15:30:01Z</dcterms:created>
  <dcterms:modified xsi:type="dcterms:W3CDTF">2021-10-22T07:06:46Z</dcterms:modified>
</cp:coreProperties>
</file>