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3"/>
  </p:notesMasterIdLst>
  <p:sldIdLst>
    <p:sldId id="256" r:id="rId2"/>
    <p:sldId id="261" r:id="rId3"/>
    <p:sldId id="262" r:id="rId4"/>
    <p:sldId id="263" r:id="rId5"/>
    <p:sldId id="264" r:id="rId6"/>
    <p:sldId id="257" r:id="rId7"/>
    <p:sldId id="280" r:id="rId8"/>
    <p:sldId id="282" r:id="rId9"/>
    <p:sldId id="283" r:id="rId10"/>
    <p:sldId id="258" r:id="rId11"/>
    <p:sldId id="284" r:id="rId12"/>
    <p:sldId id="285" r:id="rId13"/>
    <p:sldId id="286" r:id="rId14"/>
    <p:sldId id="259" r:id="rId15"/>
    <p:sldId id="287" r:id="rId16"/>
    <p:sldId id="288" r:id="rId17"/>
    <p:sldId id="289" r:id="rId18"/>
    <p:sldId id="260" r:id="rId19"/>
    <p:sldId id="290" r:id="rId20"/>
    <p:sldId id="291" r:id="rId21"/>
    <p:sldId id="29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A4F0FA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01" autoAdjust="0"/>
    <p:restoredTop sz="81869" autoAdjust="0"/>
  </p:normalViewPr>
  <p:slideViewPr>
    <p:cSldViewPr>
      <p:cViewPr varScale="1">
        <p:scale>
          <a:sx n="64" d="100"/>
          <a:sy n="64" d="100"/>
        </p:scale>
        <p:origin x="-14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BFA15A8-16C3-4416-8F9B-6746488F0C77}" type="datetimeFigureOut">
              <a:rPr lang="ru-RU"/>
              <a:pPr>
                <a:defRPr/>
              </a:pPr>
              <a:t>11.03.2019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66296B0-6A02-4764-885D-7193C272F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C0CF6E-DD3E-46A0-9D61-E2674E24AD2D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9232B-AF92-4044-8063-A1168B7E6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8F638-A732-4965-8242-265A6E03F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E7BE-652D-4A85-BE76-3BE9F0BA3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F72AF-15E6-4675-A1AE-DE1A0EE0F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647CE-654F-4108-A59C-CF1163130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9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79F99-8D22-4498-B76B-CF06AA6C6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2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64951-25EF-4C80-91D0-4465117FD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12CE8-CAB3-4033-A7B9-ADABD096D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8A587-DDFB-45E6-B61C-3A6E2EA03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BAFDF-BBC8-4414-A8C3-5D9757B49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D3E82-D087-41A6-AF7D-D163FFD4B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00A1857-EF49-4CAA-8449-5F3CD5169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98" r:id="rId2"/>
    <p:sldLayoutId id="2147483700" r:id="rId3"/>
    <p:sldLayoutId id="2147483697" r:id="rId4"/>
    <p:sldLayoutId id="2147483696" r:id="rId5"/>
    <p:sldLayoutId id="2147483701" r:id="rId6"/>
    <p:sldLayoutId id="2147483702" r:id="rId7"/>
    <p:sldLayoutId id="2147483703" r:id="rId8"/>
    <p:sldLayoutId id="2147483704" r:id="rId9"/>
    <p:sldLayoutId id="2147483695" r:id="rId10"/>
    <p:sldLayoutId id="214748370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mhtml:file://E:\&#1050;&#1072;&#1088;&#1090;&#1080;&#1085;&#1082;&#1080;\&#1071;&#1085;&#1076;&#1077;&#1082;&#1089;_&#1050;&#1072;&#1088;&#1090;&#1080;&#1085;&#1082;&#1080;%20&#1076;&#1088;&#1091;&#1079;&#1100;&#1103;%20&#1082;&#1072;&#1088;&#1090;&#1080;&#1085;&#1082;&#1080;%20&#1076;&#1077;&#1090;&#1080;.mht!http://basik.ru/images/donald_zolan/39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ChangeArrowheads="1"/>
          </p:cNvSpPr>
          <p:nvPr/>
        </p:nvSpPr>
        <p:spPr bwMode="auto">
          <a:xfrm>
            <a:off x="395288" y="415925"/>
            <a:ext cx="86042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FF3300"/>
                </a:solidFill>
              </a:rPr>
              <a:t>ПРОЕКТ</a:t>
            </a:r>
            <a:r>
              <a:rPr lang="ru-RU" sz="2800">
                <a:solidFill>
                  <a:srgbClr val="FF3300"/>
                </a:solidFill>
              </a:rPr>
              <a:t> </a:t>
            </a:r>
            <a:r>
              <a:rPr lang="ru-RU" sz="2800" b="1">
                <a:solidFill>
                  <a:srgbClr val="FF3300"/>
                </a:solidFill>
              </a:rPr>
              <a:t>«Тропинкою добра».</a:t>
            </a:r>
            <a:endParaRPr lang="ru-RU" sz="2800">
              <a:solidFill>
                <a:srgbClr val="FF3300"/>
              </a:solidFill>
            </a:endParaRPr>
          </a:p>
        </p:txBody>
      </p:sp>
      <p:pic>
        <p:nvPicPr>
          <p:cNvPr id="14338" name="Picture 6" descr="mhtml:file://E:\Картинки\Яндекс_Картинки%20друзья%20картинки%20дети.mht!http://basik.ru/images/donald_zolan/39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922338" y="1412875"/>
            <a:ext cx="739457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У камель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93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0" y="620713"/>
            <a:ext cx="9144000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/>
              <a:t>Старинное название будит воображение: представляется</a:t>
            </a:r>
          </a:p>
          <a:p>
            <a:pPr algn="ctr"/>
            <a:r>
              <a:rPr lang="ru-RU" sz="1600" b="1"/>
              <a:t> семья, где у очага, камелька, печки, камина собираются</a:t>
            </a:r>
          </a:p>
          <a:p>
            <a:pPr algn="ctr"/>
            <a:r>
              <a:rPr lang="ru-RU" sz="1600" b="1"/>
              <a:t> и стар, и мал послушать сказки. Особая атмосфера </a:t>
            </a:r>
          </a:p>
          <a:p>
            <a:pPr algn="ctr"/>
            <a:r>
              <a:rPr lang="ru-RU" sz="1600" b="1"/>
              <a:t>близости и душевного расположения друг к другу сплачивает всех в едином чувстве, это атмосфера </a:t>
            </a:r>
          </a:p>
          <a:p>
            <a:pPr algn="ctr"/>
            <a:r>
              <a:rPr lang="ru-RU" sz="1600" b="1"/>
              <a:t>семейного чтения.</a:t>
            </a:r>
          </a:p>
          <a:p>
            <a:pPr algn="ctr" eaLnBrk="0" hangingPunct="0"/>
            <a:endParaRPr lang="ru-RU" sz="1600" b="1"/>
          </a:p>
        </p:txBody>
      </p:sp>
      <p:sp>
        <p:nvSpPr>
          <p:cNvPr id="23555" name="WordArt 6"/>
          <p:cNvSpPr>
            <a:spLocks noChangeArrowheads="1" noChangeShapeType="1" noTextEdit="1"/>
          </p:cNvSpPr>
          <p:nvPr/>
        </p:nvSpPr>
        <p:spPr bwMode="auto">
          <a:xfrm>
            <a:off x="3563938" y="6308725"/>
            <a:ext cx="2044700" cy="38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4-5 лет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506" y="836712"/>
          <a:ext cx="8928991" cy="583264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992315"/>
                <a:gridCol w="1680195"/>
                <a:gridCol w="2296041"/>
                <a:gridCol w="2573649"/>
                <a:gridCol w="1386791"/>
              </a:tblGrid>
              <a:tr h="4803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Месяц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Тема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Содержание темы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Воспитательные концепты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Выход на социум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18239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Сентябрь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«Мамино сердечко»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Чтение. «Как стать большим» Г.Цыферов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«Белая уточка» (русская народная сказка)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«Два клена» Е.Шварц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«Бузинная матушка» Г.Х.Андерсен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Вызвать желание порадовать маму каким-нибудь делом.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Помочь увидеть разницу личного и материнского горя.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Показать самоотверженность матери ради сыновей.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Передать силу материнской любви, возрождающей ее дитя.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1800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Октябрь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«Папа и я — верные друзья»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«Хороший день» С.Маршак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«Умная дочка» русская народная сказка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«Аленький цветочек»  С.Аксаков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«Янтарный мундштук»  И. Дик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Передать ощущение семейного счастья, любви.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Формировать чувство дочерней, сыновней любви.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Учить брать на себя ответственность за свои поступки. 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1728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Ноябрь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«Вместе дочка и сынок посадили ясенек»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«Дети в роще» К.Ушинский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«Как рубашка в поле выросла»  К.Ушинский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«Глиняный сынок» русская народная сказка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«Маркел-самодел и его дети» Е.Пермяк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Помочь детям задуматься о своем отношении к родным людям.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Показывать любовь и заботу в делах.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Учить видеть смысл в своих поступках и поступках других.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</a:tbl>
          </a:graphicData>
        </a:graphic>
      </p:graphicFrame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141413" y="227013"/>
            <a:ext cx="6861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800" b="1">
                <a:solidFill>
                  <a:srgbClr val="F7C120"/>
                </a:solidFill>
                <a:cs typeface="Times New Roman" pitchFamily="18" charset="0"/>
              </a:rPr>
              <a:t>Цикл «У камелька» (четыре-пять лет)</a:t>
            </a:r>
            <a:endParaRPr lang="ru-RU" sz="2800">
              <a:solidFill>
                <a:srgbClr val="F7C12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" y="116629"/>
          <a:ext cx="9143998" cy="655273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016209"/>
                <a:gridCol w="1720655"/>
                <a:gridCol w="2493476"/>
                <a:gridCol w="2493476"/>
                <a:gridCol w="1420182"/>
              </a:tblGrid>
              <a:tr h="21585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Декабрь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</a:t>
                      </a:r>
                      <a:r>
                        <a:rPr lang="ru-RU" sz="1400" kern="50" dirty="0" err="1"/>
                        <a:t>Родные-неродные</a:t>
                      </a:r>
                      <a:r>
                        <a:rPr lang="ru-RU" sz="1400" kern="50" dirty="0"/>
                        <a:t>, все детки дорогие»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«Добрый дедушка»  Р.А. </a:t>
                      </a:r>
                      <a:r>
                        <a:rPr lang="ru-RU" sz="1400" kern="50" dirty="0" err="1"/>
                        <a:t>Балакшин</a:t>
                      </a:r>
                      <a:endParaRPr lang="ru-RU" sz="1400" kern="50" dirty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</a:t>
                      </a:r>
                      <a:r>
                        <a:rPr lang="ru-RU" sz="1400" kern="50" dirty="0" err="1"/>
                        <a:t>Безручка</a:t>
                      </a:r>
                      <a:r>
                        <a:rPr lang="ru-RU" sz="1400" kern="50" dirty="0"/>
                        <a:t>»  русская народная сказка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«Подменыш» С Лагерлеф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«Сокровище сердца» ( По рассказу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из «Луга Духовного» блаженного Иоанна </a:t>
                      </a:r>
                      <a:r>
                        <a:rPr lang="ru-RU" sz="1400" kern="50" dirty="0" err="1"/>
                        <a:t>Мосха</a:t>
                      </a:r>
                      <a:r>
                        <a:rPr lang="ru-RU" sz="1400" kern="50" dirty="0"/>
                        <a:t>)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Воспитывать умение не отчаиваться в трудной ситуации.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Руководствоваться чувством любви в беде.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Быть благодарным за доброту сердца.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</a:tr>
              <a:tr h="21585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Январь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«А не знаешь о том и не ведаешь, как живется сиротке без матери…»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«Морозко» русская народная сказка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«Двенадцать месяцев» С.Маршак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«Крошечка-Хаврошечка» русская народная сказка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«Василиса Прекрасная» русская народная сказка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Показать смирение героинь сказок, заботу и любовь к их обидчикам.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Показать помощь природы добрым девицам.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Помочь детям понять настоящую доброту сердца.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 Добрым людям добрый вечер...» (выставка рисунков детей по русским народным сказкам)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</a:tr>
              <a:tr h="22356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Февраль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«Милые девицы — добрые сестрицы»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«Дикие лебеди» Г.Х.Андерсен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«Снежная королева» Г.Х.Андерсен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«Сестрица </a:t>
                      </a:r>
                      <a:r>
                        <a:rPr lang="ru-RU" sz="1400" kern="50" dirty="0" err="1"/>
                        <a:t>Аленушка</a:t>
                      </a:r>
                      <a:r>
                        <a:rPr lang="ru-RU" sz="1400" kern="50" dirty="0"/>
                        <a:t> и братец Иванушка»  русская народная сказка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«Гуси-лебеди» русская народная сказка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Развивать чувство единства братьев и сестер, ответственности друг за друга, взаимопомощи.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Показать самоотверженность, желание помочь.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641"/>
          <a:ext cx="9144000" cy="633670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016209"/>
                <a:gridCol w="1720656"/>
                <a:gridCol w="2493476"/>
                <a:gridCol w="2493476"/>
                <a:gridCol w="1420183"/>
              </a:tblGrid>
              <a:tr h="20242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Март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«Братья-соколы на подвиги сильны»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«Старший брат» Нечаев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</a:t>
                      </a:r>
                      <a:r>
                        <a:rPr lang="ru-RU" sz="1400" kern="50" dirty="0" err="1"/>
                        <a:t>Катигорошек</a:t>
                      </a:r>
                      <a:r>
                        <a:rPr lang="ru-RU" sz="1400" kern="50" dirty="0"/>
                        <a:t>» украинская народная сказка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</a:t>
                      </a:r>
                      <a:r>
                        <a:rPr lang="ru-RU" sz="1400" kern="50" dirty="0" err="1"/>
                        <a:t>Молодильные</a:t>
                      </a:r>
                      <a:r>
                        <a:rPr lang="ru-RU" sz="1400" kern="50" dirty="0"/>
                        <a:t> яблоки» русская народная сказка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«Сказка об </a:t>
                      </a:r>
                      <a:r>
                        <a:rPr lang="ru-RU" sz="1400" kern="50" dirty="0" err="1"/>
                        <a:t>Иване-дураке</a:t>
                      </a:r>
                      <a:r>
                        <a:rPr lang="ru-RU" sz="1400" kern="50" dirty="0"/>
                        <a:t> и его двух братьях...» Л.Толстой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Формировать чувство братской любви, заботы друг о друге, прощении обид.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Помочь понять детям глубинные мотивы поступков главных героев.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</a:tr>
              <a:tr h="21332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Апрель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«Бабушкины сказки, дедовы побаски»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«Дедушкин характер» Е.Пермяк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</a:t>
                      </a:r>
                      <a:r>
                        <a:rPr lang="ru-RU" sz="1400" kern="50" dirty="0" err="1"/>
                        <a:t>Синюшкин</a:t>
                      </a:r>
                      <a:r>
                        <a:rPr lang="ru-RU" sz="1400" kern="50" dirty="0"/>
                        <a:t> колодец» П.Бажов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«Внучек Ваня» Л.Воронкова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«Бабушкины дела» Л.Воронкова 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Обратить внимание детей на преемственность  поколений в семье.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Уважение к старости, почитание.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Показать, как трудолюбие, доброта взрослых отражаются в жизни детей.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</a:tr>
              <a:tr h="2179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Май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«Живите дружно — не будет грузно»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«Три дочери» ( сказка)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«Подарки феи» Ш.Перро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«Солнечный денек» Л.Воронкова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«Денискины рассказы» В.Драгунский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Подвести детей к пониманию «дочерний долг».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Передать ощущение красоты человеческих отношений и окружающего мира, домашнего тепла.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Семейный досуг «Самые родные»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9263" marR="19263" marT="19262" marB="19262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Если добрый 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29138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6"/>
          <p:cNvSpPr>
            <a:spLocks noChangeArrowheads="1"/>
          </p:cNvSpPr>
          <p:nvPr/>
        </p:nvSpPr>
        <p:spPr bwMode="auto">
          <a:xfrm>
            <a:off x="4643438" y="133350"/>
            <a:ext cx="4500562" cy="631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Ребенок начинает осознанно стремиться к дружбе,</a:t>
            </a:r>
          </a:p>
          <a:p>
            <a:pPr algn="ctr"/>
            <a:r>
              <a:rPr lang="ru-RU" b="1"/>
              <a:t> его интересы начинают выходить за порог дома, </a:t>
            </a:r>
          </a:p>
          <a:p>
            <a:pPr algn="ctr"/>
            <a:r>
              <a:rPr lang="ru-RU" b="1"/>
              <a:t>за пределы семьи. Маленький человечек начинает </a:t>
            </a:r>
          </a:p>
          <a:p>
            <a:pPr algn="ctr"/>
            <a:r>
              <a:rPr lang="ru-RU" b="1"/>
              <a:t>строить отношения со сверстниками. Начинают </a:t>
            </a:r>
          </a:p>
          <a:p>
            <a:pPr algn="ctr"/>
            <a:r>
              <a:rPr lang="ru-RU" b="1"/>
              <a:t>образовываться стабильные микрогруппы. </a:t>
            </a:r>
          </a:p>
          <a:p>
            <a:pPr algn="ctr"/>
            <a:r>
              <a:rPr lang="ru-RU" b="1"/>
              <a:t>Если дружат двое детей, то сдруживаются и семьи.</a:t>
            </a:r>
          </a:p>
          <a:p>
            <a:pPr algn="ctr"/>
            <a:r>
              <a:rPr lang="ru-RU" b="1"/>
              <a:t> Ходят дети друг к другу в гости, родители организуют </a:t>
            </a:r>
          </a:p>
          <a:p>
            <a:pPr algn="ctr"/>
            <a:r>
              <a:rPr lang="ru-RU" b="1"/>
              <a:t>общие мероприятия, по очереди возят обоих детей</a:t>
            </a:r>
          </a:p>
          <a:p>
            <a:pPr algn="ctr"/>
            <a:r>
              <a:rPr lang="ru-RU" b="1"/>
              <a:t> в кружки. И сохранить эту дружбу помогают книги,</a:t>
            </a:r>
          </a:p>
          <a:p>
            <a:pPr algn="ctr"/>
            <a:r>
              <a:rPr lang="ru-RU" b="1"/>
              <a:t> в которых герои учатся дружить, показывают примеры </a:t>
            </a:r>
          </a:p>
          <a:p>
            <a:pPr algn="ctr"/>
            <a:r>
              <a:rPr lang="ru-RU" b="1"/>
              <a:t>верности, взаимовыручки, жертвенности и т.п.</a:t>
            </a:r>
          </a:p>
        </p:txBody>
      </p:sp>
      <p:sp>
        <p:nvSpPr>
          <p:cNvPr id="27651" name="WordArt 7"/>
          <p:cNvSpPr>
            <a:spLocks noChangeArrowheads="1" noChangeShapeType="1" noTextEdit="1"/>
          </p:cNvSpPr>
          <p:nvPr/>
        </p:nvSpPr>
        <p:spPr bwMode="auto">
          <a:xfrm>
            <a:off x="3348038" y="6308725"/>
            <a:ext cx="2044700" cy="38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5-6 лет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950" y="692150"/>
          <a:ext cx="8929688" cy="5976938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992315"/>
                <a:gridCol w="1527965"/>
                <a:gridCol w="2376264"/>
                <a:gridCol w="2645659"/>
                <a:gridCol w="1386789"/>
              </a:tblGrid>
              <a:tr h="576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Месяц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Тема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Содержание темы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Воспитательные концепты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Выход на социум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1800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Сентябрь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«Про добрую девочку Настеньку» (по книге Е.Боровика «Настенька»)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«Новенький»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«Сказка»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«Сандалия»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«Настроение»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Учить видеть чувства другого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Разрешать проблемную ситуацию с помощью добрых дел.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Быть благодарным другу за внимание.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Делать добро, даже если трудно.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1832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Октябрь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«Про жеребенка Мишу и мышонка  Терентия» (по произведению Р.Погодина)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«Я пришел подарить конфету»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«Приходи ко мне любоваться»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«Еще немного терпения»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«Что ты с гордостью добавишь?»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Открыть радость служения друг другу.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Развивать стремление к познанию Божьего мира.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Учить открывать достоинства своего друга.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Приходить на помощь друг другу.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Спектакль для ясельной группы «Как жеребенок Миша стал Мишей Речкиным»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17683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Ноябрь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«Про то, как гном Хербе приобрел друга» (по произведению О.Пройслера «Хербе-Большая Шляпа»)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«Как прекрасен мир»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«Кто ты, собственно говоря?»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«Что такое хлеб?»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«Спиной к спине»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Пробуждать в ребенке умение сострадать.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Развивать стремление понять другого.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Испытывать потребность делать добро.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Уметь находить то, что сближает.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96925" y="115888"/>
            <a:ext cx="793591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5"/>
                </a:solidFill>
              </a:rPr>
              <a:t>Цикл «Если добрый ты...» (пять-шесть лет)</a:t>
            </a:r>
            <a:endParaRPr lang="ru-RU" sz="28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15888"/>
          <a:ext cx="9144000" cy="6480175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016209"/>
                <a:gridCol w="1720654"/>
                <a:gridCol w="2267184"/>
                <a:gridCol w="2719766"/>
                <a:gridCol w="1420185"/>
              </a:tblGrid>
              <a:tr h="21338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Декабрь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«Рождество для других» (по произведению </a:t>
                      </a:r>
                      <a:r>
                        <a:rPr lang="ru-RU" sz="1400" kern="50" dirty="0" err="1"/>
                        <a:t>Т.Янссон</a:t>
                      </a:r>
                      <a:r>
                        <a:rPr lang="ru-RU" sz="1400" kern="50" dirty="0"/>
                        <a:t> «Ель»)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«Пробуждение»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«Зачем нужна елка?»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«Платье для елки»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«А рождество веселое?»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Формировать спокойное отношение к неизвестному.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Уметь увидеть необычное в обычном.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Уметь поделиться самым дорогим с другим существом.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Передать ощущение лиричности праздника.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«Птичье рождество» (нарядить елку для птиц: повесить кормушки  и развесить угощение)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20548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Январь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«Друг умеет меня слушать, другу я открою душу» (по стихам Я.Акима)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«Друг»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«Пишу тебе письмо»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«Твой друг»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«Лисенок»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Учить беречь дружбу.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Формировать умение поддерживать дружбу даже на расстоянии.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Определять добрые и злые поступки.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Быть открытым миру и добру.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2291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Февраль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«Ребята с нашего двора» (по рассказам и сказкам Н.Носова)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«Фантазеры»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«Мишкина каша»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«Веселая семейка»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«Незнайкины друзья»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Учить отличать фантазию от обмана.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Поддерживать друга при неудачах.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Показать увлеченность ребят новым делом, их решимость доводить дело до конца, несмотря на ошибки.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913"/>
          <a:ext cx="9144000" cy="6408737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016209"/>
                <a:gridCol w="1720654"/>
                <a:gridCol w="2339192"/>
                <a:gridCol w="2647758"/>
                <a:gridCol w="1420185"/>
              </a:tblGrid>
              <a:tr h="24336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Март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«Чтобы мысли росли в голове...»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(по стихам А.Барто)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«Он был совсем один»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«Иду по улице»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«Не согласна»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«Я выросла»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Вызвать желание заботиться о беззащитных существах.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Учиться управлять своими желаниями.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Уметь отстаивать свою дружбу.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Развивать щедрость, умение отказать себе в чем-то ради другого.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1974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Апрель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«Друг в беде не бросит, лишнего не спросит...»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(по произведениям И.Токмаковой)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«История дружбы </a:t>
                      </a:r>
                      <a:r>
                        <a:rPr lang="ru-RU" sz="1400" kern="50" dirty="0" err="1"/>
                        <a:t>Ростика</a:t>
                      </a:r>
                      <a:r>
                        <a:rPr lang="ru-RU" sz="1400" kern="50" dirty="0"/>
                        <a:t> и Кеши»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«Аля и ее друзья — буквы»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«Лучше нету, чем прибавить...»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«Деревья — добрые друзья»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Формировать чувство ответственности.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Вызвать стремление помогать в беде.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Развивать умение быть бескорыстным.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Относиться к природе с заботой и любовью.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2000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Май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«Быть достойным дружбы»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(по сказке А.Линдгрен «Мио, мой Мио»)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Невеселая жизнь Боссе.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Встречи в Стране Дальней.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Счастье с тенью беды.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На бой с рыцарем Като.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Учить видеть в родителях любящих друзей.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Стараться жертвовать собой ради друга.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Учить мужественно преодолевать невзгоды.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Вызвать желание противостоять злу.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Литературный вечер «Дружба — ценный клад, ему каждых рад»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Сад моей душ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38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WordArt 6"/>
          <p:cNvSpPr>
            <a:spLocks noChangeArrowheads="1" noChangeShapeType="1" noTextEdit="1"/>
          </p:cNvSpPr>
          <p:nvPr/>
        </p:nvSpPr>
        <p:spPr bwMode="auto">
          <a:xfrm>
            <a:off x="3563938" y="6308725"/>
            <a:ext cx="2044700" cy="38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6-7 лет</a:t>
            </a:r>
          </a:p>
        </p:txBody>
      </p:sp>
      <p:sp>
        <p:nvSpPr>
          <p:cNvPr id="31747" name="Прямоугольник 6"/>
          <p:cNvSpPr>
            <a:spLocks noChangeArrowheads="1"/>
          </p:cNvSpPr>
          <p:nvPr/>
        </p:nvSpPr>
        <p:spPr bwMode="auto">
          <a:xfrm>
            <a:off x="5364163" y="1412875"/>
            <a:ext cx="37798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Последний год дошкольника в детском саду. </a:t>
            </a:r>
          </a:p>
          <a:p>
            <a:pPr algn="ctr"/>
            <a:r>
              <a:rPr lang="ru-RU"/>
              <a:t>Какие же ростки дало в его душе то маковое зернышко, </a:t>
            </a:r>
          </a:p>
          <a:p>
            <a:pPr algn="ctr"/>
            <a:r>
              <a:rPr lang="ru-RU"/>
              <a:t>которое было посеяно в самом начале дошкольной жизни?</a:t>
            </a:r>
          </a:p>
          <a:p>
            <a:pPr algn="ctr"/>
            <a:r>
              <a:rPr lang="ru-RU"/>
              <a:t> Помогут это понять те произведения, в сюжете которых </a:t>
            </a:r>
          </a:p>
          <a:p>
            <a:pPr algn="ctr"/>
            <a:r>
              <a:rPr lang="ru-RU"/>
              <a:t>лежит проблема, требующая от читателя своего личного </a:t>
            </a:r>
          </a:p>
          <a:p>
            <a:pPr algn="ctr"/>
            <a:r>
              <a:rPr lang="ru-RU"/>
              <a:t>отношения, нравственной оценки.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842963" y="-33338"/>
            <a:ext cx="7458075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cs typeface="Times New Roman" pitchFamily="18" charset="0"/>
              </a:rPr>
              <a:t>Цикл «Сад моей души» (шесть-семь лет)</a:t>
            </a:r>
            <a:endParaRPr lang="ru-RU" sz="280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504" y="692696"/>
          <a:ext cx="8928992" cy="596157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992315"/>
                <a:gridCol w="1680196"/>
                <a:gridCol w="2434845"/>
                <a:gridCol w="2434845"/>
                <a:gridCol w="1386791"/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Месяц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Тема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Содержание темы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Воспитательные концепты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Выход на социум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17130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Сентябрь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«Удивительные вопросы»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(по произведению </a:t>
                      </a:r>
                      <a:r>
                        <a:rPr lang="ru-RU" sz="1400" kern="50" dirty="0" err="1"/>
                        <a:t>Д.Родари</a:t>
                      </a:r>
                      <a:r>
                        <a:rPr lang="ru-RU" sz="1400" kern="50" dirty="0"/>
                        <a:t>)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«Почему я — это я?»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. «Почему песенка не может быть только моей?»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«Почему мама должна каждый день ходить на работу?»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«Почему надо учиться?»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Подвести детей к процессу осознания себя.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Показать радость единения людей.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Развивать интерес к познанию мира.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2088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Октябрь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«Три «почему?»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(по рассказам В.Осеевой)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«Почему?»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«Печенье»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«Сыновья»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«Просто старушка»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Развивать чувство сопереживания, сострадания.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Учить приходить человеку на помощь.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Заботиться о ближних.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Заботиться о близких и других людях, нуждающихся во внимании.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Инсценировка рассказа «Сыновья»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  <a:tr h="15121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Ноябрь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«Алешкины мысли»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(Р.Рождественский)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«Плохое настроение»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«Мамино плечо»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«Удивление»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«А я опять один сижу...»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Находить поддержку близких.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Понимать, что от плохих чувств надо избавляться.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Вызвать познавательный интерес.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3001" marR="23001" marT="23001" marB="23001"/>
                </a:tc>
              </a:tr>
            </a:tbl>
          </a:graphicData>
        </a:graphic>
      </p:graphicFrame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96838" y="100013"/>
            <a:ext cx="8893175" cy="34163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/>
              <a:t>Книга — это тот незаменимый инструмент,</a:t>
            </a:r>
          </a:p>
          <a:p>
            <a:pPr algn="ctr"/>
            <a:r>
              <a:rPr lang="ru-RU" sz="2400"/>
              <a:t> который помогает сформировать </a:t>
            </a:r>
          </a:p>
          <a:p>
            <a:pPr algn="ctr"/>
            <a:r>
              <a:rPr lang="ru-RU" sz="2400"/>
              <a:t>нравственные принципы, моральные устои </a:t>
            </a:r>
          </a:p>
          <a:p>
            <a:pPr algn="ctr"/>
            <a:r>
              <a:rPr lang="ru-RU" sz="2400"/>
              <a:t>и культурные ценности, овладеть</a:t>
            </a:r>
          </a:p>
          <a:p>
            <a:pPr algn="ctr"/>
            <a:r>
              <a:rPr lang="ru-RU" sz="2400"/>
              <a:t> информацией, что накапливалась веками,</a:t>
            </a:r>
          </a:p>
          <a:p>
            <a:pPr algn="ctr"/>
            <a:r>
              <a:rPr lang="ru-RU" sz="2400"/>
              <a:t>развить фантазию, научить думать,</a:t>
            </a:r>
          </a:p>
          <a:p>
            <a:pPr algn="ctr"/>
            <a:r>
              <a:rPr lang="ru-RU" sz="2400"/>
              <a:t> анализировать, оценивать собственные</a:t>
            </a:r>
          </a:p>
          <a:p>
            <a:pPr algn="ctr"/>
            <a:r>
              <a:rPr lang="ru-RU" sz="2400"/>
              <a:t> и чужие поступки. </a:t>
            </a:r>
          </a:p>
          <a:p>
            <a:pPr algn="ctr"/>
            <a:endParaRPr lang="ru-RU" sz="2400"/>
          </a:p>
        </p:txBody>
      </p:sp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838" y="3141663"/>
            <a:ext cx="77406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" y="260648"/>
          <a:ext cx="9144000" cy="633670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016210"/>
                <a:gridCol w="1720655"/>
                <a:gridCol w="2493476"/>
                <a:gridCol w="2493476"/>
                <a:gridCol w="1420183"/>
              </a:tblGrid>
              <a:tr h="18764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Декабрь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«Я не знаю, за что полюбил этот дом...»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С.Махотин «Этот дом со скрипучим крыльцом»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Я.Аким «Песенка в лесу»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Я.Аким «Наш дом»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</a:t>
                      </a:r>
                      <a:r>
                        <a:rPr lang="ru-RU" sz="1400" kern="50" dirty="0" err="1"/>
                        <a:t>Павлуша-Перекати</a:t>
                      </a:r>
                      <a:r>
                        <a:rPr lang="ru-RU" sz="1400" kern="50" dirty="0"/>
                        <a:t> поле»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Т. Шорохова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Воспитывать уважение к дому, земле, где живет человек.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Дать понимание неразрывной связи с родиной, традициями, без которых человек перестает быть человеком.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</a:tr>
              <a:tr h="22965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Январь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«А мне какое дело?»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(по сказочной истории Х.Бергстедта)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«Наводнение»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«В холодном лесу»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«Грустный обед»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«Уход из города»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Вызвать сочувствие к людям, попавшим в беду, желание им помочь.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Показать ценность человеческих отношений.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Развивать понимание приоритета нравственных ценностей.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</a:tr>
              <a:tr h="21637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Февраль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«Витязь на распутье»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(по русским былинам)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«Первая поездка Ильи-Муромца»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«Вторая поездка Ильи-Муромца»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«Третья поездка Ильи-Муромца»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Викторина «А что бы выбрал ты?»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Показать, что человек в своей жизни всегда стоит перед выбором.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Продолжать развивать ценностно-смысловую сферу личности ребенка.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Проект «Богатыри и добры молодцы»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88640"/>
          <a:ext cx="9144000" cy="633670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016210"/>
                <a:gridCol w="1720655"/>
                <a:gridCol w="2493477"/>
                <a:gridCol w="2493477"/>
                <a:gridCol w="1420181"/>
              </a:tblGrid>
              <a:tr h="19010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Март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«Откуда смелость берется?»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(по сказкам </a:t>
                      </a:r>
                      <a:r>
                        <a:rPr lang="ru-RU" sz="1400" kern="50" dirty="0" err="1"/>
                        <a:t>Телешова</a:t>
                      </a:r>
                      <a:r>
                        <a:rPr lang="ru-RU" sz="1400" kern="50" dirty="0"/>
                        <a:t>)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«Зоренька и гусляры»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«Страшный обычай»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«Смелость гусляра»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</a:t>
                      </a:r>
                      <a:r>
                        <a:rPr lang="ru-RU" sz="1400" kern="50" dirty="0" err="1"/>
                        <a:t>Крупеничка</a:t>
                      </a:r>
                      <a:r>
                        <a:rPr lang="ru-RU" sz="1400" kern="50" dirty="0"/>
                        <a:t>»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Помочь детям соотнести «смелость» с «любовью» (к девушке, людям, родине)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Довести до сознания детей замысел: любовь и преданность помогают преодолеть любые испытания.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</a:tr>
              <a:tr h="18218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Апрель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«Что такое красота?»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«Царевна Клюковка» Т.Шорохова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«Девица-поляница» Т.Шорохова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«Смирение царевны»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«Жаба» Р.Погодин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Помочь детям понять мотивы поступков героев.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Научить видеть духовную красоту в людях и в окружающей природе.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</a:tr>
              <a:tr h="26138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Май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«Как отыскать в себе лучшего человека?»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(по сказке Я.Акима «Учитель Так-Так и его разноцветная школа»)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«Пять» за внимание»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«Ночь полна неожиданностей»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«Слушать и откликаться»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«Они не терпят лжи»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Формировать чувство дружеской поддержки.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Развивать видение положительных черт характера в других людях.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Проявлять чуткость, внимание, отзывчивость.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Анализировать свои поступки.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«Мой любимый герой»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(игра-викторина с участием родителей)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20812" marR="20812" marT="20812" marB="20812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ChangeArrowheads="1"/>
          </p:cNvSpPr>
          <p:nvPr/>
        </p:nvSpPr>
        <p:spPr bwMode="auto">
          <a:xfrm>
            <a:off x="179388" y="107950"/>
            <a:ext cx="87137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/>
              <a:t>Мир художественного произведения —</a:t>
            </a:r>
          </a:p>
          <a:p>
            <a:pPr algn="ctr"/>
            <a:r>
              <a:rPr lang="ru-RU" sz="2400"/>
              <a:t> это во многом мир души его создателя. </a:t>
            </a:r>
          </a:p>
          <a:p>
            <a:pPr algn="ctr"/>
            <a:r>
              <a:rPr lang="ru-RU" sz="2400"/>
              <a:t>И воздействие на сердце читателя — </a:t>
            </a:r>
          </a:p>
          <a:p>
            <a:pPr algn="ctr"/>
            <a:r>
              <a:rPr lang="ru-RU" sz="2400"/>
              <a:t>в прямой зависимости от того, какого </a:t>
            </a:r>
          </a:p>
          <a:p>
            <a:pPr algn="ctr"/>
            <a:r>
              <a:rPr lang="ru-RU" sz="2400"/>
              <a:t>духа ее автор. </a:t>
            </a:r>
          </a:p>
          <a:p>
            <a:pPr algn="ctr"/>
            <a:endParaRPr lang="ru-RU" sz="2400"/>
          </a:p>
        </p:txBody>
      </p:sp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060575"/>
            <a:ext cx="8613775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0" y="-4763"/>
            <a:ext cx="9144000" cy="6862763"/>
          </a:xfrm>
          <a:prstGeom prst="rect">
            <a:avLst/>
          </a:prstGeom>
          <a:solidFill>
            <a:srgbClr val="A4F0FA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539750" algn="ctr">
              <a:tabLst>
                <a:tab pos="457200" algn="l"/>
              </a:tabLst>
            </a:pPr>
            <a:r>
              <a:rPr lang="ru-RU" sz="2000" b="1">
                <a:solidFill>
                  <a:srgbClr val="FF3300"/>
                </a:solidFill>
              </a:rPr>
              <a:t>Цель:</a:t>
            </a:r>
            <a:endParaRPr lang="ru-RU" sz="2000">
              <a:solidFill>
                <a:srgbClr val="FF3300"/>
              </a:solidFill>
            </a:endParaRPr>
          </a:p>
          <a:p>
            <a:pPr indent="539750" algn="ctr">
              <a:tabLst>
                <a:tab pos="457200" algn="l"/>
              </a:tabLst>
            </a:pPr>
            <a:r>
              <a:rPr lang="ru-RU" sz="2000"/>
              <a:t>помочь ребенку стать «талантливым читателем», </a:t>
            </a:r>
          </a:p>
          <a:p>
            <a:pPr indent="539750" algn="ctr">
              <a:tabLst>
                <a:tab pos="457200" algn="l"/>
              </a:tabLst>
            </a:pPr>
            <a:r>
              <a:rPr lang="ru-RU" sz="2000"/>
              <a:t>то есть научить его постигать идейно-художественную</a:t>
            </a:r>
          </a:p>
          <a:p>
            <a:pPr indent="539750" algn="ctr">
              <a:tabLst>
                <a:tab pos="457200" algn="l"/>
              </a:tabLst>
            </a:pPr>
            <a:r>
              <a:rPr lang="ru-RU" sz="2000"/>
              <a:t> сущность (смысл) произведения.</a:t>
            </a:r>
          </a:p>
          <a:p>
            <a:pPr indent="539750" algn="ctr">
              <a:tabLst>
                <a:tab pos="457200" algn="l"/>
              </a:tabLst>
            </a:pPr>
            <a:endParaRPr lang="ru-RU" sz="2000" b="1">
              <a:solidFill>
                <a:srgbClr val="FF3300"/>
              </a:solidFill>
            </a:endParaRPr>
          </a:p>
          <a:p>
            <a:pPr indent="539750" algn="ctr">
              <a:tabLst>
                <a:tab pos="457200" algn="l"/>
              </a:tabLst>
            </a:pPr>
            <a:r>
              <a:rPr lang="ru-RU" sz="2000" b="1"/>
              <a:t>Задачи:</a:t>
            </a:r>
            <a:endParaRPr lang="ru-RU" sz="2000"/>
          </a:p>
          <a:p>
            <a:pPr indent="539750" algn="ctr">
              <a:buFontTx/>
              <a:buChar char="•"/>
              <a:tabLst>
                <a:tab pos="457200" algn="l"/>
              </a:tabLst>
            </a:pPr>
            <a:r>
              <a:rPr lang="ru-RU" sz="2000"/>
              <a:t>Формировать духовно-нравственную культуру </a:t>
            </a:r>
          </a:p>
          <a:p>
            <a:pPr indent="539750" algn="ctr">
              <a:tabLst>
                <a:tab pos="457200" algn="l"/>
              </a:tabLst>
            </a:pPr>
            <a:r>
              <a:rPr lang="ru-RU" sz="2000"/>
              <a:t>через проникновение в глубину </a:t>
            </a:r>
          </a:p>
          <a:p>
            <a:pPr indent="539750" algn="ctr">
              <a:tabLst>
                <a:tab pos="457200" algn="l"/>
              </a:tabLst>
            </a:pPr>
            <a:r>
              <a:rPr lang="ru-RU" sz="2000"/>
              <a:t>характеров персонажей </a:t>
            </a:r>
          </a:p>
          <a:p>
            <a:pPr indent="539750" algn="ctr">
              <a:tabLst>
                <a:tab pos="457200" algn="l"/>
              </a:tabLst>
            </a:pPr>
            <a:r>
              <a:rPr lang="ru-RU" sz="2000"/>
              <a:t>и ситуаций  художественных произведений.</a:t>
            </a:r>
          </a:p>
          <a:p>
            <a:pPr indent="539750" algn="ctr">
              <a:tabLst>
                <a:tab pos="457200" algn="l"/>
              </a:tabLst>
            </a:pPr>
            <a:endParaRPr lang="ru-RU" sz="2000"/>
          </a:p>
          <a:p>
            <a:pPr indent="539750" algn="ctr">
              <a:buFontTx/>
              <a:buChar char="•"/>
              <a:tabLst>
                <a:tab pos="457200" algn="l"/>
              </a:tabLst>
            </a:pPr>
            <a:r>
              <a:rPr lang="ru-RU" sz="2000"/>
              <a:t>Ориентировать семью на совместное увлечение</a:t>
            </a:r>
          </a:p>
          <a:p>
            <a:pPr indent="539750" algn="ctr">
              <a:tabLst>
                <a:tab pos="457200" algn="l"/>
              </a:tabLst>
            </a:pPr>
            <a:r>
              <a:rPr lang="ru-RU" sz="2000"/>
              <a:t> чтением книг.</a:t>
            </a:r>
          </a:p>
          <a:p>
            <a:pPr indent="539750" algn="ctr">
              <a:tabLst>
                <a:tab pos="457200" algn="l"/>
              </a:tabLst>
            </a:pPr>
            <a:endParaRPr lang="ru-RU" sz="2000"/>
          </a:p>
          <a:p>
            <a:pPr indent="539750" algn="ctr">
              <a:buFontTx/>
              <a:buChar char="•"/>
              <a:tabLst>
                <a:tab pos="457200" algn="l"/>
              </a:tabLst>
            </a:pPr>
            <a:r>
              <a:rPr lang="ru-RU" sz="2000"/>
              <a:t>Обогатить словарь детей литературным</a:t>
            </a:r>
          </a:p>
          <a:p>
            <a:pPr indent="539750" algn="ctr">
              <a:tabLst>
                <a:tab pos="457200" algn="l"/>
              </a:tabLst>
            </a:pPr>
            <a:r>
              <a:rPr lang="ru-RU" sz="2000"/>
              <a:t> языком художественных произведений.</a:t>
            </a:r>
          </a:p>
          <a:p>
            <a:pPr indent="539750" algn="ctr">
              <a:tabLst>
                <a:tab pos="457200" algn="l"/>
              </a:tabLst>
            </a:pPr>
            <a:endParaRPr lang="ru-RU" sz="2000"/>
          </a:p>
          <a:p>
            <a:pPr indent="539750" algn="ctr">
              <a:tabLst>
                <a:tab pos="457200" algn="l"/>
              </a:tabLst>
            </a:pPr>
            <a:endParaRPr lang="ru-RU" sz="2000"/>
          </a:p>
          <a:p>
            <a:pPr indent="539750" algn="ctr">
              <a:tabLst>
                <a:tab pos="457200" algn="l"/>
              </a:tabLst>
            </a:pPr>
            <a:r>
              <a:rPr lang="ru-RU" sz="2000" b="1" i="1"/>
              <a:t>Программа рассчитана на возраст детей с трех </a:t>
            </a:r>
          </a:p>
          <a:p>
            <a:pPr indent="539750" algn="ctr">
              <a:tabLst>
                <a:tab pos="457200" algn="l"/>
              </a:tabLst>
            </a:pPr>
            <a:r>
              <a:rPr lang="ru-RU" sz="2000" b="1" i="1"/>
              <a:t>до семи лет, поэтому  состоит </a:t>
            </a:r>
          </a:p>
          <a:p>
            <a:pPr indent="539750" algn="ctr">
              <a:tabLst>
                <a:tab pos="457200" algn="l"/>
              </a:tabLst>
            </a:pPr>
            <a:r>
              <a:rPr lang="ru-RU" sz="2000" b="1" i="1"/>
              <a:t>из четырех годичных циклов.</a:t>
            </a:r>
          </a:p>
          <a:p>
            <a:pPr indent="539750" algn="ctr">
              <a:tabLst>
                <a:tab pos="457200" algn="l"/>
              </a:tabLst>
            </a:pPr>
            <a:endParaRPr lang="ru-RU" sz="2000" b="1" i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Маковое зерныш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5888"/>
            <a:ext cx="3049587" cy="33909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8434" name="Picture 11" descr="C:\Мама\рисунки д.с\j63663_12589749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3716338"/>
            <a:ext cx="2413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7" descr="У камель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3284538"/>
            <a:ext cx="3132138" cy="342900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8436" name="Picture 12" descr="C:\Мама\рисунки д.с\книги.gi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40" r="5643" b="7143"/>
          <a:stretch>
            <a:fillRect/>
          </a:stretch>
        </p:blipFill>
        <p:spPr bwMode="auto">
          <a:xfrm>
            <a:off x="3635375" y="476250"/>
            <a:ext cx="18732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9" descr="Если добрый ты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1500" y="115888"/>
            <a:ext cx="3184525" cy="3303587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18438" name="Picture 10" descr="Сад моей душ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5963" y="3213100"/>
            <a:ext cx="3181350" cy="350043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Маковое зерныш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8513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7"/>
          <p:cNvSpPr>
            <a:spLocks noChangeArrowheads="1"/>
          </p:cNvSpPr>
          <p:nvPr/>
        </p:nvSpPr>
        <p:spPr bwMode="auto">
          <a:xfrm>
            <a:off x="323850" y="620713"/>
            <a:ext cx="84486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/>
              <a:t>Когда ребенок начинает ходить самостоятельно, то первые его тропинки-дорожки очень короткие. Для ребенка «здесь не комната большая, здесь огромная страна». Малыш познает ближайшее окружение. Он сам еще мал, как маковое зернышко. Но очень важно в это время посеять в его душе зернышко доброты, ласки, жалости, любви, чтобы именно с добрыми чувствами начинал он свой путь в неизведанный, притягательный мир.</a:t>
            </a:r>
          </a:p>
          <a:p>
            <a:pPr algn="ctr" eaLnBrk="0" hangingPunct="0"/>
            <a:endParaRPr lang="ru-RU" sz="1600" b="1"/>
          </a:p>
        </p:txBody>
      </p:sp>
      <p:sp>
        <p:nvSpPr>
          <p:cNvPr id="19459" name="WordArt 8"/>
          <p:cNvSpPr>
            <a:spLocks noChangeArrowheads="1" noChangeShapeType="1" noTextEdit="1"/>
          </p:cNvSpPr>
          <p:nvPr/>
        </p:nvSpPr>
        <p:spPr bwMode="auto">
          <a:xfrm>
            <a:off x="3563938" y="6308725"/>
            <a:ext cx="2108200" cy="38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3-4 года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0992" y="77720"/>
          <a:ext cx="8928993" cy="605743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888887"/>
                <a:gridCol w="1423027"/>
                <a:gridCol w="2347995"/>
                <a:gridCol w="2988359"/>
                <a:gridCol w="1280725"/>
              </a:tblGrid>
              <a:tr h="4320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Месяц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Тема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Содержание темы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Воспитательные концепты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Выход на социум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</a:tr>
              <a:tr h="18581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Сентябрь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</a:t>
                      </a:r>
                      <a:r>
                        <a:rPr lang="ru-RU" sz="1400" kern="50" dirty="0" err="1"/>
                        <a:t>Аленушкины</a:t>
                      </a:r>
                      <a:r>
                        <a:rPr lang="ru-RU" sz="1400" kern="50" dirty="0"/>
                        <a:t> </a:t>
                      </a:r>
                      <a:r>
                        <a:rPr lang="ru-RU" sz="1400" kern="50" dirty="0" err="1"/>
                        <a:t>растушечки-потягушечки</a:t>
                      </a:r>
                      <a:r>
                        <a:rPr lang="ru-RU" sz="1400" kern="50" dirty="0"/>
                        <a:t>» (по произведениям </a:t>
                      </a:r>
                      <a:r>
                        <a:rPr lang="ru-RU" sz="1400" kern="50" dirty="0" err="1"/>
                        <a:t>Е.Благиной</a:t>
                      </a:r>
                      <a:r>
                        <a:rPr lang="ru-RU" sz="1400" kern="50" dirty="0"/>
                        <a:t>)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«Кукольный сундучок» (игра)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«А у нас есть девочка, звать ее </a:t>
                      </a:r>
                      <a:r>
                        <a:rPr lang="ru-RU" sz="1400" kern="50" dirty="0" err="1"/>
                        <a:t>Аленушка</a:t>
                      </a:r>
                      <a:r>
                        <a:rPr lang="ru-RU" sz="1400" kern="50" dirty="0"/>
                        <a:t>...»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«Мы не ляжем рано спать, дочку надобно купать...»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«Колыбельная для </a:t>
                      </a:r>
                      <a:r>
                        <a:rPr lang="ru-RU" sz="1400" kern="50" dirty="0" err="1"/>
                        <a:t>Аленушки</a:t>
                      </a:r>
                      <a:r>
                        <a:rPr lang="ru-RU" sz="1400" kern="50" dirty="0"/>
                        <a:t>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Воспитывать бережное отношение к образу человека.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Формировать заботливое отношение к малышу.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Продолжать развивать чувства заботливости, ласки.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Учит использовать в общении с малышом фольклорные формы.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«Аленушкины именины»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</a:tr>
              <a:tr h="2232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Октябрь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«Сказочные дитятки»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Чтение русской народной сказки «</a:t>
                      </a:r>
                      <a:r>
                        <a:rPr lang="ru-RU" sz="1400" kern="50" dirty="0" err="1"/>
                        <a:t>Липунюшка</a:t>
                      </a:r>
                      <a:r>
                        <a:rPr lang="ru-RU" sz="1400" kern="50" dirty="0"/>
                        <a:t>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Просмотр м/</a:t>
                      </a:r>
                      <a:r>
                        <a:rPr lang="ru-RU" sz="1400" kern="50" dirty="0" err="1"/>
                        <a:t>ф</a:t>
                      </a:r>
                      <a:r>
                        <a:rPr lang="ru-RU" sz="1400" kern="50" dirty="0"/>
                        <a:t> «Снегурочка»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Кукольный театр «</a:t>
                      </a:r>
                      <a:r>
                        <a:rPr lang="ru-RU" sz="1400" kern="50" dirty="0" err="1"/>
                        <a:t>Терешечка</a:t>
                      </a:r>
                      <a:r>
                        <a:rPr lang="ru-RU" sz="1400" kern="50" dirty="0"/>
                        <a:t>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</a:t>
                      </a:r>
                      <a:r>
                        <a:rPr lang="ru-RU" sz="1400" kern="50" dirty="0" err="1"/>
                        <a:t>Дюймовочка</a:t>
                      </a:r>
                      <a:r>
                        <a:rPr lang="ru-RU" sz="1400" kern="50" dirty="0"/>
                        <a:t>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Дидактическая игра «А как же мама?»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Передать желание героев пестовать деток, в свою очередь дождаться заботы от них.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Показать полноту семейной жизни с детьми, радость </a:t>
                      </a:r>
                      <a:r>
                        <a:rPr lang="ru-RU" sz="1400" kern="50" dirty="0" err="1"/>
                        <a:t>родительства</a:t>
                      </a:r>
                      <a:r>
                        <a:rPr lang="ru-RU" sz="1400" kern="50" dirty="0"/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Помочь понять, что и малыш может участвовать во взрослых делах.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Обратить внимание детей на материнскую заботу и любовь.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</a:tr>
              <a:tr h="14489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Ноябрь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«Никиткины игрушки — дружки и подружки» по произведениям М.Яснова)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«Мой тигренок»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</a:t>
                      </a:r>
                      <a:r>
                        <a:rPr lang="ru-RU" sz="1400" kern="50" dirty="0" err="1"/>
                        <a:t>Горести-печалести</a:t>
                      </a:r>
                      <a:r>
                        <a:rPr lang="ru-RU" sz="1400" kern="50" dirty="0"/>
                        <a:t>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«Ночная лошадка»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«Короткие сапожки»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Реализовывать заботу о ближних в играх.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Формировать культуру общения.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Развивать эмоциональную сферу ребенка.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Обогащать игровую деятельность.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45720" marR="45720"/>
                </a:tc>
              </a:tr>
            </a:tbl>
          </a:graphicData>
        </a:graphic>
      </p:graphicFrame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423863" y="161925"/>
            <a:ext cx="82962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800" b="1">
                <a:solidFill>
                  <a:srgbClr val="92D050"/>
                </a:solidFill>
                <a:cs typeface="Times New Roman" pitchFamily="18" charset="0"/>
              </a:rPr>
              <a:t>Цикл «Маковое зернышко» (три-четыре года)</a:t>
            </a:r>
            <a:endParaRPr lang="ru-RU" sz="2800">
              <a:solidFill>
                <a:srgbClr val="92D050"/>
              </a:solidFill>
            </a:endParaRPr>
          </a:p>
          <a:p>
            <a:pPr algn="ctr" eaLnBrk="0" hangingPunct="0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63466"/>
          <a:ext cx="9144000" cy="6619262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011698"/>
                <a:gridCol w="1302495"/>
                <a:gridCol w="2423848"/>
                <a:gridCol w="3084898"/>
                <a:gridCol w="1321061"/>
              </a:tblGrid>
              <a:tr h="19810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Декабрь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</a:t>
                      </a:r>
                      <a:r>
                        <a:rPr lang="ru-RU" sz="1400" kern="50" dirty="0" err="1"/>
                        <a:t>Матрешкины</a:t>
                      </a:r>
                      <a:r>
                        <a:rPr lang="ru-RU" sz="1400" kern="50" dirty="0"/>
                        <a:t> посиделки»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«В этой молодице прячутся сестрицы»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«Кто работать, кто плясать, кто сестрице помогать»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«На лавочке посидим, попоем, поговорим»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«Мы — матрешки, мы — сестрички, расписные невелички.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Познакомить с игрушкой.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Учить видеть красоту, самобытность, характер.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Развивать коммуникабельность, сердечность в отношениях друг с другом.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Передать русский характер матрешки (задор, женственность, трудолюбие, праздничность).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Роспись матрешек в подарок родным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</a:tr>
              <a:tr h="22641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Январь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«Машенькина семейка»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«Машенька обедает» (инсценировка)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«Про девочку, которая нашла своего Мишку» С.Черный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Чтение отрывков из рассказа В.Осеевой «Волшебное слово»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Заучивание стихотворения Я.Акима «Мой брат Миша»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Формировать уютную домашнюю атмосферу семейного общения.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Учить устанавливать лад в семье, общаясь ласково с родными.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Использовать в речи вежливые слова.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Учить принимать на себя обязанность о ком-то заботиться.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</a:tr>
              <a:tr h="23326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Февраль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«Аленушкины сказки» (по сказкам Д.Н.Мамина-Сибиряка)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«Сказка про славного царя Гороха»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«Сказочка про </a:t>
                      </a:r>
                      <a:r>
                        <a:rPr lang="ru-RU" sz="1400" kern="50" dirty="0" err="1"/>
                        <a:t>козявочку</a:t>
                      </a:r>
                      <a:r>
                        <a:rPr lang="ru-RU" sz="1400" kern="50" dirty="0"/>
                        <a:t>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«Сказка про Воробья </a:t>
                      </a:r>
                      <a:r>
                        <a:rPr lang="ru-RU" sz="1400" kern="50" dirty="0" err="1"/>
                        <a:t>Воробеича</a:t>
                      </a:r>
                      <a:r>
                        <a:rPr lang="ru-RU" sz="1400" kern="50" dirty="0"/>
                        <a:t>, Ерша </a:t>
                      </a:r>
                      <a:r>
                        <a:rPr lang="ru-RU" sz="1400" kern="50" dirty="0" err="1"/>
                        <a:t>Ершовича</a:t>
                      </a:r>
                      <a:r>
                        <a:rPr lang="ru-RU" sz="1400" kern="50" dirty="0"/>
                        <a:t> и веселого трубочиста Яшу»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«Пора спать»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Передать доброту, смирение и любовь к ближним царевны Горошинки.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Развивать понимание того, что Божий мир общий, в нем живут разные существа.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Воспитывать отзывчивость, дружелюбие.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Раскрыть детям добрый, ласковый мир </a:t>
                      </a:r>
                      <a:r>
                        <a:rPr lang="ru-RU" sz="1400" kern="50" dirty="0" err="1"/>
                        <a:t>Аленушки</a:t>
                      </a:r>
                      <a:r>
                        <a:rPr lang="ru-RU" sz="1400" kern="50" dirty="0"/>
                        <a:t>, ее любовь ко всему живому.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Литературный утренник «Добрые сказки не только для </a:t>
                      </a:r>
                      <a:r>
                        <a:rPr lang="ru-RU" sz="1400" kern="50" dirty="0" err="1"/>
                        <a:t>Аленушки</a:t>
                      </a:r>
                      <a:r>
                        <a:rPr lang="ru-RU" sz="1400" kern="50" dirty="0"/>
                        <a:t>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16632"/>
          <a:ext cx="9144000" cy="662599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015722"/>
                <a:gridCol w="1344021"/>
                <a:gridCol w="2507225"/>
                <a:gridCol w="2853141"/>
                <a:gridCol w="1423891"/>
              </a:tblGrid>
              <a:tr h="2088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Март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«Егоркины поговорки»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«При солнышке тепло, при матушке — добро»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«Маленькое дело лучше большого безделья».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Чтение «Сладкий труд»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«Сядем рядком да поговорим ладком»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«Доброе дело само себя хвалит» 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Развивать эмоциональную отзывчивость, доброжелательность, любовь, благодарность, желание радовать, а не огорчать.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Воспитывать уважение к труду.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Учить детей общаться, проявлять интерес друг к другу.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Воспитывать скромность и трудолюбие.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</a:tr>
              <a:tr h="21580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Апрель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«Песенки и шутки для милой </a:t>
                      </a:r>
                      <a:r>
                        <a:rPr lang="ru-RU" sz="1400" kern="50" dirty="0" err="1"/>
                        <a:t>Дашутки</a:t>
                      </a:r>
                      <a:r>
                        <a:rPr lang="ru-RU" sz="1400" kern="50" dirty="0"/>
                        <a:t>» (по сказкам К.Чуковского)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«Муха-цокотуха» К.Чуковский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Инсценировка русской народной песни «А я по лугу...»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«Путаница» К.Чуковский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4. «Радость» К.Чуковский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Передать ощущение праздника, счастья, победы добра над злом.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Связать сюжет сказки с сюжетом песни.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Развивать чувство юмора, понимания целесообразности поведения каждого существа.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4. Вызвать чувство восторга, радости, преображающей мир.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Литературный праздник «Рада, рада детвора...»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</a:tr>
              <a:tr h="2379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/>
                        <a:t>Май 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«Книжки и игрушки для Катюшки и Андрюшки»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1. Сказки-малютки Г.Цыферова («Лосенок», «Бегемот», «Лисенок»)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2. «Необычные игрушки» (по сюжету сказок «Пароход», «Муравьишкин кораблик», «Подъемный кран» Г.Цыферова)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/>
                        <a:t>3. Путешествие в Читай-городок</a:t>
                      </a:r>
                      <a:endParaRPr lang="ru-RU" sz="1400" kern="5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1. Закрепить эмоционально-положительный отклик в душе ребенка.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2. Учить видеть необычное в обычном, обогатить нравственным содержанием сюжеты игр.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3. Реализовывать положительные качества души в игровых проблемных ситуациях.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/>
                        <a:t>Развлечение «Это  я, это я, это вся моя семья» («Читаем вместе»)</a:t>
                      </a:r>
                      <a:endParaRPr lang="ru-RU" sz="1400" kern="50" dirty="0">
                        <a:latin typeface="Times New Roman"/>
                        <a:ea typeface="Arial Unicode MS"/>
                      </a:endParaRPr>
                    </a:p>
                  </a:txBody>
                  <a:tcPr marL="13547" marR="13547" marT="13547" marB="13547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380</TotalTime>
  <Words>836</Words>
  <Application>Microsoft Office PowerPoint</Application>
  <PresentationFormat>Экран (4:3)</PresentationFormat>
  <Paragraphs>163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21</vt:i4>
      </vt:variant>
    </vt:vector>
  </HeadingPairs>
  <TitlesOfParts>
    <vt:vector size="37" baseType="lpstr">
      <vt:lpstr>Arial</vt:lpstr>
      <vt:lpstr>Cambria</vt:lpstr>
      <vt:lpstr>Calibri</vt:lpstr>
      <vt:lpstr>Wingdings 3</vt:lpstr>
      <vt:lpstr>Wingdings</vt:lpstr>
      <vt:lpstr>Gill Sans MT</vt:lpstr>
      <vt:lpstr>Times New Roman</vt:lpstr>
      <vt:lpstr>Arial Unicode MS</vt:lpstr>
      <vt:lpstr>Начальная</vt:lpstr>
      <vt:lpstr>Начальная</vt:lpstr>
      <vt:lpstr>Начальная</vt:lpstr>
      <vt:lpstr>Начальная</vt:lpstr>
      <vt:lpstr>Начальная</vt:lpstr>
      <vt:lpstr>Начальная</vt:lpstr>
      <vt:lpstr>Начальная</vt:lpstr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Customer</cp:lastModifiedBy>
  <cp:revision>27</cp:revision>
  <dcterms:created xsi:type="dcterms:W3CDTF">2010-12-25T13:30:25Z</dcterms:created>
  <dcterms:modified xsi:type="dcterms:W3CDTF">2019-03-11T18:26:24Z</dcterms:modified>
</cp:coreProperties>
</file>