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4" r:id="rId3"/>
    <p:sldId id="284" r:id="rId4"/>
    <p:sldId id="257" r:id="rId5"/>
    <p:sldId id="258" r:id="rId6"/>
    <p:sldId id="259" r:id="rId7"/>
    <p:sldId id="260" r:id="rId8"/>
    <p:sldId id="266" r:id="rId9"/>
    <p:sldId id="265" r:id="rId10"/>
    <p:sldId id="267" r:id="rId11"/>
    <p:sldId id="262" r:id="rId12"/>
    <p:sldId id="270" r:id="rId13"/>
    <p:sldId id="281" r:id="rId14"/>
    <p:sldId id="282" r:id="rId15"/>
    <p:sldId id="268" r:id="rId16"/>
    <p:sldId id="269" r:id="rId17"/>
    <p:sldId id="271" r:id="rId18"/>
    <p:sldId id="272" r:id="rId19"/>
    <p:sldId id="275" r:id="rId20"/>
    <p:sldId id="276" r:id="rId21"/>
    <p:sldId id="274" r:id="rId22"/>
    <p:sldId id="278" r:id="rId23"/>
    <p:sldId id="279" r:id="rId24"/>
    <p:sldId id="283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76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8712968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637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908720"/>
            <a:ext cx="9144000" cy="5478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indent="4492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449263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1400" b="1" i="1" kern="0" dirty="0" smtClean="0">
                <a:solidFill>
                  <a:srgbClr val="000000"/>
                </a:solidFill>
                <a:cs typeface="Times New Roman" pitchFamily="18" charset="0"/>
              </a:rPr>
              <a:t>Обучающиеся могут </a:t>
            </a:r>
            <a:r>
              <a:rPr kumimoji="0" lang="ru-RU" altLang="ru-RU" sz="14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знать:</a:t>
            </a:r>
            <a:endParaRPr kumimoji="0" lang="ru-RU" alt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449263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– таблицу сложения однозначных чисел в пределах 20 и соответствующие случаи вычитания (на уровне автоматизированного навыка);</a:t>
            </a:r>
            <a:endParaRPr kumimoji="0" lang="ru-RU" alt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449263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– таблицу умножения однозначных чисел и соответствующие случаи деления (на уровне автоматизированного навыка);</a:t>
            </a:r>
            <a:endParaRPr kumimoji="0" lang="ru-RU" alt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449263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– свойства арифметических действий:</a:t>
            </a:r>
            <a:endParaRPr kumimoji="0" lang="ru-RU" alt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449263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        а) сложения (переместительное и сочетательное);</a:t>
            </a:r>
            <a:endParaRPr kumimoji="0" lang="ru-RU" alt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449263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        б) умножения (переместительное, сочетательное, распределительное);</a:t>
            </a:r>
            <a:endParaRPr kumimoji="0" lang="ru-RU" alt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449263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        в) деления суммы на число;</a:t>
            </a:r>
            <a:endParaRPr kumimoji="0" lang="ru-RU" alt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449263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– названия  компонентов  и  результатов  действий;</a:t>
            </a:r>
          </a:p>
          <a:p>
            <a:pPr marL="0" marR="0" lvl="0" indent="449263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– алгоритм письменного сложения и вычитания;</a:t>
            </a:r>
            <a:endParaRPr kumimoji="0" lang="ru-RU" alt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449263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– способы сравнения и измерения площадей;</a:t>
            </a:r>
            <a:endParaRPr kumimoji="0" lang="ru-RU" alt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449263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– способы вычисления площади прямоугольника и периметра многоугольника;</a:t>
            </a:r>
            <a:endParaRPr kumimoji="0" lang="ru-RU" alt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449263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– правила порядка выполнения действий в выражениях;</a:t>
            </a:r>
            <a:endParaRPr kumimoji="0" lang="ru-RU" alt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449263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– названия геометрических фигур: точка, прямая, кривая, отрезок, ломаная, угол (прямой, тупой, острый), многоугольник, прямоугольник, квадрат, треугольник, окружность, круг;</a:t>
            </a:r>
            <a:endParaRPr kumimoji="0" lang="ru-RU" alt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449263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– структуру задачи: условие, вопрос;</a:t>
            </a:r>
            <a:endParaRPr kumimoji="0" lang="ru-RU" alt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449263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1400" b="1" i="1" kern="0" dirty="0" smtClean="0">
                <a:solidFill>
                  <a:srgbClr val="000000"/>
                </a:solidFill>
                <a:cs typeface="Times New Roman" pitchFamily="18" charset="0"/>
              </a:rPr>
              <a:t>Могут </a:t>
            </a:r>
            <a:r>
              <a:rPr kumimoji="0" lang="ru-RU" altLang="ru-RU" sz="14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 уметь:</a:t>
            </a:r>
            <a:endParaRPr kumimoji="0" lang="ru-RU" alt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449263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– читать и записывать числа в пределах 1000;</a:t>
            </a:r>
            <a:endParaRPr kumimoji="0" lang="ru-RU" alt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449263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– правильно выполнять устно четыре арифметических действия в пределах 100 и в пределах 1000 в случаях, сводимых к действиям в пределах 100;</a:t>
            </a:r>
            <a:endParaRPr kumimoji="0" lang="ru-RU" alt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449263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– применять правила порядка выполнения действий в выражениях, й (со скобками и без них);</a:t>
            </a:r>
            <a:endParaRPr kumimoji="0" lang="ru-RU" alt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449263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– решать текстовые задачи, связанные со смыслом изученных арифметических действий и отношений;</a:t>
            </a:r>
            <a:endParaRPr kumimoji="0" lang="ru-RU" alt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449263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– измерять длину отрезка с помощью линейки и чертить отрезки заданной длины.</a:t>
            </a:r>
            <a:endParaRPr kumimoji="0" lang="ru-RU" alt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342900" y="188640"/>
            <a:ext cx="8458200" cy="709043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400" kern="1200">
                <a:solidFill>
                  <a:schemeClr val="tx2">
                    <a:shade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246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141788" y="3785000"/>
            <a:ext cx="2673693" cy="410344"/>
          </a:xfrm>
        </p:spPr>
        <p:txBody>
          <a:bodyPr>
            <a:noAutofit/>
          </a:bodyPr>
          <a:lstStyle/>
          <a:p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44"/>
          <p:cNvSpPr txBox="1">
            <a:spLocks noChangeArrowheads="1"/>
          </p:cNvSpPr>
          <p:nvPr/>
        </p:nvSpPr>
        <p:spPr bwMode="gray">
          <a:xfrm>
            <a:off x="457200" y="258763"/>
            <a:ext cx="8212138" cy="649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сложные темы</a:t>
            </a:r>
            <a:endParaRPr kumimoji="0" lang="en-US" altLang="ru-RU" sz="3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Табличка 6"/>
          <p:cNvSpPr/>
          <p:nvPr/>
        </p:nvSpPr>
        <p:spPr>
          <a:xfrm>
            <a:off x="460554" y="1602331"/>
            <a:ext cx="2160240" cy="1944216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Табличка 7"/>
          <p:cNvSpPr/>
          <p:nvPr/>
        </p:nvSpPr>
        <p:spPr>
          <a:xfrm>
            <a:off x="3236156" y="1010645"/>
            <a:ext cx="2160240" cy="1944216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Табличка 8"/>
          <p:cNvSpPr/>
          <p:nvPr/>
        </p:nvSpPr>
        <p:spPr>
          <a:xfrm>
            <a:off x="6511464" y="1628800"/>
            <a:ext cx="2160240" cy="1944216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Табличка 9"/>
          <p:cNvSpPr/>
          <p:nvPr/>
        </p:nvSpPr>
        <p:spPr>
          <a:xfrm>
            <a:off x="6300192" y="4337804"/>
            <a:ext cx="2160240" cy="1944216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Табличка 10"/>
          <p:cNvSpPr/>
          <p:nvPr/>
        </p:nvSpPr>
        <p:spPr>
          <a:xfrm>
            <a:off x="3271490" y="4800245"/>
            <a:ext cx="2160240" cy="1944216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Табличка 11"/>
          <p:cNvSpPr/>
          <p:nvPr/>
        </p:nvSpPr>
        <p:spPr>
          <a:xfrm>
            <a:off x="395536" y="4337804"/>
            <a:ext cx="2160240" cy="1944216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10800000">
            <a:off x="4139951" y="2996952"/>
            <a:ext cx="423317" cy="4968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13762588">
            <a:off x="5553453" y="3044540"/>
            <a:ext cx="423317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7933698">
            <a:off x="3020645" y="3044540"/>
            <a:ext cx="423317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17925405">
            <a:off x="5605973" y="4139932"/>
            <a:ext cx="423317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4170642" y="4207607"/>
            <a:ext cx="423317" cy="5310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 rot="3797548">
            <a:off x="2638453" y="4079877"/>
            <a:ext cx="423317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Rectangle 48"/>
          <p:cNvSpPr>
            <a:spLocks noChangeArrowheads="1"/>
          </p:cNvSpPr>
          <p:nvPr/>
        </p:nvSpPr>
        <p:spPr bwMode="auto">
          <a:xfrm>
            <a:off x="720730" y="1844824"/>
            <a:ext cx="1639887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табличное умножение и деление</a:t>
            </a:r>
          </a:p>
        </p:txBody>
      </p:sp>
      <p:sp>
        <p:nvSpPr>
          <p:cNvPr id="20" name="Rectangle 49"/>
          <p:cNvSpPr>
            <a:spLocks noChangeArrowheads="1"/>
          </p:cNvSpPr>
          <p:nvPr/>
        </p:nvSpPr>
        <p:spPr bwMode="auto">
          <a:xfrm>
            <a:off x="803258" y="5122312"/>
            <a:ext cx="147483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составные задачи</a:t>
            </a:r>
          </a:p>
        </p:txBody>
      </p:sp>
      <p:sp>
        <p:nvSpPr>
          <p:cNvPr id="21" name="Rectangle 51"/>
          <p:cNvSpPr>
            <a:spLocks noChangeArrowheads="1"/>
          </p:cNvSpPr>
          <p:nvPr/>
        </p:nvSpPr>
        <p:spPr bwMode="auto">
          <a:xfrm>
            <a:off x="3779912" y="5443138"/>
            <a:ext cx="165181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решение уравнений</a:t>
            </a:r>
          </a:p>
        </p:txBody>
      </p:sp>
      <p:sp>
        <p:nvSpPr>
          <p:cNvPr id="22" name="Rectangle 47"/>
          <p:cNvSpPr>
            <a:spLocks noChangeArrowheads="1"/>
          </p:cNvSpPr>
          <p:nvPr/>
        </p:nvSpPr>
        <p:spPr bwMode="auto">
          <a:xfrm>
            <a:off x="6625590" y="2076126"/>
            <a:ext cx="1931987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внетабличное</a:t>
            </a: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 умножение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и деление</a:t>
            </a: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 </a:t>
            </a:r>
          </a:p>
        </p:txBody>
      </p:sp>
      <p:sp>
        <p:nvSpPr>
          <p:cNvPr id="23" name="Rectangle 50"/>
          <p:cNvSpPr>
            <a:spLocks noChangeArrowheads="1"/>
          </p:cNvSpPr>
          <p:nvPr/>
        </p:nvSpPr>
        <p:spPr bwMode="auto">
          <a:xfrm>
            <a:off x="3472845" y="1524759"/>
            <a:ext cx="1686862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примеры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на порядок действий</a:t>
            </a:r>
          </a:p>
        </p:txBody>
      </p:sp>
      <p:sp>
        <p:nvSpPr>
          <p:cNvPr id="24" name="Rectangle 52"/>
          <p:cNvSpPr>
            <a:spLocks noChangeArrowheads="1"/>
          </p:cNvSpPr>
          <p:nvPr/>
        </p:nvSpPr>
        <p:spPr bwMode="auto">
          <a:xfrm>
            <a:off x="6625590" y="4868863"/>
            <a:ext cx="154681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Сравнение чисел и величин</a:t>
            </a:r>
          </a:p>
        </p:txBody>
      </p:sp>
    </p:spTree>
    <p:extLst>
      <p:ext uri="{BB962C8B-B14F-4D97-AF65-F5344CB8AC3E}">
        <p14:creationId xmlns:p14="http://schemas.microsoft.com/office/powerpoint/2010/main" val="365559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42900" y="980728"/>
            <a:ext cx="8715375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4492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449263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Обучающиеся могут</a:t>
            </a:r>
            <a:r>
              <a:rPr kumimoji="0" lang="ru-RU" altLang="ru-RU" sz="1400" b="1" i="1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 </a:t>
            </a:r>
            <a:r>
              <a:rPr kumimoji="0" lang="ru-RU" altLang="ru-RU" sz="14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 уметь:</a:t>
            </a:r>
            <a:endParaRPr kumimoji="0" lang="ru-RU" alt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449263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– понимать содержание текста и подтекст более сложных по художественному и смысловому уровню произведений, выявлять отношение автора к тому, о чем ведется речь, и осознавать собственное отношение к тому, что и как написано;</a:t>
            </a:r>
            <a:endParaRPr kumimoji="0" lang="ru-RU" alt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449263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– работать с толковым словарем;</a:t>
            </a:r>
            <a:endParaRPr kumimoji="0" lang="ru-RU" alt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449263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– использовать в речи средства интонационной выразительности;</a:t>
            </a:r>
            <a:endParaRPr kumimoji="0" lang="ru-RU" alt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449263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– делать подробную характеристику персонажей и их взаимоотношений, ссылаясь на текст;</a:t>
            </a:r>
            <a:endParaRPr kumimoji="0" lang="ru-RU" alt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449263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– определять тему и главную мысль произведения; </a:t>
            </a:r>
            <a:endParaRPr kumimoji="0" lang="ru-RU" alt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449263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– соотносить содержание произведения с языковыми средствами, с помощью которых оно выражено автором;</a:t>
            </a:r>
            <a:endParaRPr kumimoji="0" lang="ru-RU" alt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449263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– озаглавливать иллюстрации и тексты;</a:t>
            </a:r>
            <a:endParaRPr kumimoji="0" lang="ru-RU" alt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449263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– составлять простой план произведения;</a:t>
            </a:r>
            <a:endParaRPr kumimoji="0" lang="ru-RU" alt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449263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– пересказывать подробно, частично, выборочно, творчески;</a:t>
            </a:r>
            <a:endParaRPr kumimoji="0" lang="ru-RU" alt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449263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– выделять главное и второстепенное в более насыщенных информацией текстах;</a:t>
            </a:r>
            <a:endParaRPr kumimoji="0" lang="ru-RU" alt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449263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– ставить вопросы к прочитанному;</a:t>
            </a:r>
            <a:endParaRPr kumimoji="0" lang="ru-RU" alt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449263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– самостоятельно делать подборку книг на заданную тему;</a:t>
            </a:r>
            <a:endParaRPr kumimoji="0" lang="ru-RU" alt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449263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– выделять художественные особенности сказок, их структуру;</a:t>
            </a:r>
            <a:endParaRPr kumimoji="0" lang="ru-RU" alt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449263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– освоить формы драматизации: чтение по ролям, живые картины, произнесение реплики героя с использованием мимики, развернутой драматизации;</a:t>
            </a:r>
            <a:endParaRPr kumimoji="0" lang="ru-RU" alt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449263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– уметь подготовить творческий пересказ;</a:t>
            </a:r>
            <a:endParaRPr kumimoji="0" lang="ru-RU" alt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449263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– принимать участие в конкурсе чтецов;</a:t>
            </a:r>
            <a:endParaRPr kumimoji="0" lang="ru-RU" alt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449263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– составлять собственные высказывания на основе прочитанного.</a:t>
            </a:r>
            <a:endParaRPr kumimoji="0" lang="ru-RU" alt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115616" y="260648"/>
            <a:ext cx="7685484" cy="720080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400" kern="1200">
                <a:solidFill>
                  <a:schemeClr val="tx2">
                    <a:shade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8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 txBox="1">
            <a:spLocks noChangeArrowheads="1"/>
          </p:cNvSpPr>
          <p:nvPr/>
        </p:nvSpPr>
        <p:spPr bwMode="auto">
          <a:xfrm>
            <a:off x="357848" y="1268760"/>
            <a:ext cx="8462624" cy="50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32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i="1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  <a:cs typeface="Arial" charset="0"/>
              </a:rPr>
              <a:t>Основными причинами замедленного темпа чтения являются:</a:t>
            </a:r>
            <a:endParaRPr lang="ru-RU" sz="4000" dirty="0" smtClean="0">
              <a:solidFill>
                <a:srgbClr val="FF0000"/>
              </a:solidFill>
              <a:latin typeface="Monotype Corsiva" pitchFamily="66" charset="0"/>
              <a:cs typeface="Arial" charset="0"/>
            </a:endParaRPr>
          </a:p>
          <a:p>
            <a:pPr>
              <a:buFontTx/>
              <a:buChar char="•"/>
            </a:pPr>
            <a:r>
              <a:rPr lang="ru-RU" sz="3600" b="1" dirty="0" smtClean="0">
                <a:solidFill>
                  <a:schemeClr val="tx1"/>
                </a:solidFill>
                <a:latin typeface="Monotype Corsiva" pitchFamily="66" charset="0"/>
                <a:cs typeface="Arial" charset="0"/>
              </a:rPr>
              <a:t>    низкий уровень внимания и памяти;</a:t>
            </a:r>
          </a:p>
          <a:p>
            <a:pPr>
              <a:buFontTx/>
              <a:buChar char="•"/>
            </a:pPr>
            <a:r>
              <a:rPr lang="ru-RU" sz="3600" b="1" dirty="0" smtClean="0">
                <a:solidFill>
                  <a:schemeClr val="tx1"/>
                </a:solidFill>
                <a:latin typeface="Monotype Corsiva" pitchFamily="66" charset="0"/>
                <a:cs typeface="Arial" charset="0"/>
              </a:rPr>
              <a:t>   маленький словарный запас;</a:t>
            </a:r>
          </a:p>
          <a:p>
            <a:pPr>
              <a:buFontTx/>
              <a:buChar char="•"/>
            </a:pPr>
            <a:r>
              <a:rPr lang="ru-RU" sz="3600" b="1" dirty="0" smtClean="0">
                <a:solidFill>
                  <a:schemeClr val="tx1"/>
                </a:solidFill>
                <a:latin typeface="Monotype Corsiva" pitchFamily="66" charset="0"/>
                <a:cs typeface="Arial" charset="0"/>
              </a:rPr>
              <a:t>   регрессия – возвратные движения глаз;     (водим пальчиком)</a:t>
            </a:r>
          </a:p>
          <a:p>
            <a:pPr>
              <a:buFontTx/>
              <a:buChar char="•"/>
            </a:pPr>
            <a:r>
              <a:rPr lang="ru-RU" sz="3600" b="1" dirty="0" smtClean="0">
                <a:solidFill>
                  <a:schemeClr val="tx1"/>
                </a:solidFill>
                <a:latin typeface="Monotype Corsiva" pitchFamily="66" charset="0"/>
                <a:cs typeface="Arial" charset="0"/>
              </a:rPr>
              <a:t>   неразвитый артикуляционный аппарат (скороговорки)</a:t>
            </a:r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1428750" y="357188"/>
            <a:ext cx="626081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на уроках чтения </a:t>
            </a:r>
          </a:p>
        </p:txBody>
      </p:sp>
    </p:spTree>
    <p:extLst>
      <p:ext uri="{BB962C8B-B14F-4D97-AF65-F5344CB8AC3E}">
        <p14:creationId xmlns:p14="http://schemas.microsoft.com/office/powerpoint/2010/main" val="2335065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71182"/>
          </a:xfrm>
        </p:spPr>
        <p:txBody>
          <a:bodyPr/>
          <a:lstStyle/>
          <a:p>
            <a:pPr lvl="0" eaLnBrk="0" fontAlgn="base" hangingPunct="0">
              <a:spcAft>
                <a:spcPct val="0"/>
              </a:spcAft>
              <a:buClrTx/>
              <a:buSzTx/>
              <a:buBlip>
                <a:blip r:embed="rId2"/>
              </a:buBlip>
            </a:pPr>
            <a:r>
              <a:rPr lang="ru-RU" sz="4000" b="1" dirty="0">
                <a:solidFill>
                  <a:schemeClr val="tx1"/>
                </a:solidFill>
                <a:latin typeface="Monotype Corsiva" pitchFamily="66" charset="0"/>
                <a:cs typeface="Arial" charset="0"/>
              </a:rPr>
              <a:t>Чтение  текста не менее 4 – х  раз</a:t>
            </a:r>
          </a:p>
          <a:p>
            <a:pPr lvl="0" eaLnBrk="0" fontAlgn="base" hangingPunct="0">
              <a:spcAft>
                <a:spcPct val="0"/>
              </a:spcAft>
              <a:buClrTx/>
              <a:buSzTx/>
              <a:buBlip>
                <a:blip r:embed="rId2"/>
              </a:buBlip>
            </a:pPr>
            <a:r>
              <a:rPr lang="ru-RU" sz="4000" b="1" dirty="0">
                <a:solidFill>
                  <a:schemeClr val="tx1"/>
                </a:solidFill>
                <a:latin typeface="Monotype Corsiva" pitchFamily="66" charset="0"/>
                <a:cs typeface="Arial" charset="0"/>
              </a:rPr>
              <a:t> Отрабатывать выразительное чтение</a:t>
            </a:r>
          </a:p>
          <a:p>
            <a:pPr lvl="0" eaLnBrk="0" fontAlgn="base" hangingPunct="0">
              <a:spcAft>
                <a:spcPct val="0"/>
              </a:spcAft>
              <a:buClrTx/>
              <a:buSzTx/>
              <a:buBlip>
                <a:blip r:embed="rId2"/>
              </a:buBlip>
            </a:pPr>
            <a:r>
              <a:rPr lang="ru-RU" sz="4000" b="1" dirty="0">
                <a:solidFill>
                  <a:schemeClr val="tx1"/>
                </a:solidFill>
                <a:latin typeface="Monotype Corsiva" pitchFamily="66" charset="0"/>
                <a:cs typeface="Arial" charset="0"/>
              </a:rPr>
              <a:t>Пересказывать дома несколько раз</a:t>
            </a:r>
          </a:p>
          <a:p>
            <a:pPr lvl="0" eaLnBrk="0" fontAlgn="base" hangingPunct="0">
              <a:spcAft>
                <a:spcPct val="0"/>
              </a:spcAft>
              <a:buClrTx/>
              <a:buSzTx/>
              <a:buBlip>
                <a:blip r:embed="rId2"/>
              </a:buBlip>
            </a:pPr>
            <a:r>
              <a:rPr lang="ru-RU" sz="4000" b="1" dirty="0">
                <a:solidFill>
                  <a:schemeClr val="tx1"/>
                </a:solidFill>
                <a:latin typeface="Monotype Corsiva" pitchFamily="66" charset="0"/>
                <a:cs typeface="Arial" charset="0"/>
              </a:rPr>
              <a:t> Посещать библиотеку</a:t>
            </a:r>
            <a:endParaRPr lang="ru-RU" sz="4800" b="1" dirty="0">
              <a:solidFill>
                <a:schemeClr val="tx1"/>
              </a:solidFill>
              <a:latin typeface="Monotype Corsiva" pitchFamily="66" charset="0"/>
              <a:cs typeface="Arial" charset="0"/>
            </a:endParaRPr>
          </a:p>
          <a:p>
            <a:pPr lvl="0" eaLnBrk="0" fontAlgn="base" hangingPunct="0">
              <a:spcAft>
                <a:spcPct val="0"/>
              </a:spcAft>
              <a:buClrTx/>
              <a:buSzTx/>
              <a:buBlip>
                <a:blip r:embed="rId2"/>
              </a:buBlip>
            </a:pPr>
            <a:r>
              <a:rPr lang="ru-RU" sz="4000" b="1" dirty="0">
                <a:solidFill>
                  <a:schemeClr val="tx1"/>
                </a:solidFill>
                <a:latin typeface="Monotype Corsiva" pitchFamily="66" charset="0"/>
                <a:cs typeface="Arial" charset="0"/>
              </a:rPr>
              <a:t> Читать ежедневно книги из библиотеки, вести дневник читателя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116632"/>
            <a:ext cx="6480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помочь ребенку ? </a:t>
            </a:r>
          </a:p>
        </p:txBody>
      </p:sp>
    </p:spTree>
    <p:extLst>
      <p:ext uri="{BB962C8B-B14F-4D97-AF65-F5344CB8AC3E}">
        <p14:creationId xmlns:p14="http://schemas.microsoft.com/office/powerpoint/2010/main" val="428779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gray">
          <a:xfrm>
            <a:off x="683568" y="260649"/>
            <a:ext cx="8218487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чтения</a:t>
            </a:r>
            <a:endParaRPr kumimoji="0" lang="en-US" altLang="ru-RU" sz="3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gray">
          <a:xfrm>
            <a:off x="3167299" y="2420938"/>
            <a:ext cx="2809875" cy="2849562"/>
          </a:xfrm>
          <a:prstGeom prst="homePlate">
            <a:avLst>
              <a:gd name="adj" fmla="val 25000"/>
            </a:avLst>
          </a:prstGeom>
          <a:gradFill rotWithShape="1">
            <a:gsLst>
              <a:gs pos="0">
                <a:srgbClr val="80E05A">
                  <a:gamma/>
                  <a:tint val="0"/>
                  <a:invGamma/>
                </a:srgbClr>
              </a:gs>
              <a:gs pos="100000">
                <a:srgbClr val="80E05A"/>
              </a:gs>
            </a:gsLst>
            <a:lin ang="18900000" scaled="1"/>
          </a:gradFill>
          <a:ln w="12700" algn="ctr">
            <a:noFill/>
            <a:prstDash val="dash"/>
            <a:miter lim="800000"/>
            <a:headEnd/>
            <a:tailEnd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3275856" y="3377965"/>
            <a:ext cx="1670050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1800" b="1" kern="0" dirty="0" smtClean="0">
                <a:solidFill>
                  <a:srgbClr val="111111"/>
                </a:solidFill>
              </a:rPr>
              <a:t>1 полугодие </a:t>
            </a:r>
            <a:endParaRPr kumimoji="0" lang="ru-RU" alt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111111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1800" b="1" kern="0" noProof="0" dirty="0" smtClean="0">
                <a:solidFill>
                  <a:srgbClr val="111111"/>
                </a:solidFill>
              </a:rPr>
              <a:t>50</a:t>
            </a: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Arial" pitchFamily="34" charset="0"/>
              </a:rPr>
              <a:t>- </a:t>
            </a:r>
            <a:r>
              <a:rPr lang="ru-RU" altLang="ru-RU" sz="1800" b="1" kern="0" noProof="0" dirty="0" smtClean="0">
                <a:solidFill>
                  <a:srgbClr val="111111"/>
                </a:solidFill>
              </a:rPr>
              <a:t>6</a:t>
            </a: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Arial" pitchFamily="34" charset="0"/>
              </a:rPr>
              <a:t>0 слов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Arial" pitchFamily="34" charset="0"/>
              </a:rPr>
              <a:t>за 1 минуту</a:t>
            </a:r>
            <a:endParaRPr kumimoji="0" lang="en-US" alt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111111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gray">
          <a:xfrm>
            <a:off x="6136475" y="2444750"/>
            <a:ext cx="2622550" cy="2847975"/>
          </a:xfrm>
          <a:prstGeom prst="homePlate">
            <a:avLst>
              <a:gd name="adj" fmla="val 25000"/>
            </a:avLst>
          </a:prstGeom>
          <a:gradFill rotWithShape="1">
            <a:gsLst>
              <a:gs pos="0">
                <a:srgbClr val="F6F6F6"/>
              </a:gs>
              <a:gs pos="100000">
                <a:srgbClr val="C0C0C0"/>
              </a:gs>
            </a:gsLst>
            <a:lin ang="2700000" scaled="1"/>
          </a:gradFill>
          <a:ln>
            <a:noFill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6156176" y="3357479"/>
            <a:ext cx="1584325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Arial" pitchFamily="34" charset="0"/>
              </a:rPr>
              <a:t>Конец года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1800" b="1" kern="0" noProof="0" dirty="0" smtClean="0">
                <a:solidFill>
                  <a:srgbClr val="111111"/>
                </a:solidFill>
              </a:rPr>
              <a:t>70</a:t>
            </a: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Arial" pitchFamily="34" charset="0"/>
              </a:rPr>
              <a:t> - 80слов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Arial" pitchFamily="34" charset="0"/>
              </a:rPr>
              <a:t>за 1 минуту</a:t>
            </a:r>
            <a:endParaRPr kumimoji="0" lang="en-US" alt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111111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2" name="AutoShape 7"/>
          <p:cNvSpPr>
            <a:spLocks noChangeArrowheads="1"/>
          </p:cNvSpPr>
          <p:nvPr/>
        </p:nvSpPr>
        <p:spPr bwMode="ltGray">
          <a:xfrm>
            <a:off x="466581" y="2420938"/>
            <a:ext cx="2687638" cy="2895600"/>
          </a:xfrm>
          <a:prstGeom prst="homePlate">
            <a:avLst>
              <a:gd name="adj" fmla="val 25000"/>
            </a:avLst>
          </a:prstGeom>
          <a:gradFill rotWithShape="1">
            <a:gsLst>
              <a:gs pos="0">
                <a:srgbClr val="FCA304"/>
              </a:gs>
              <a:gs pos="100000">
                <a:srgbClr val="FCA304">
                  <a:gamma/>
                  <a:shade val="69804"/>
                  <a:invGamma/>
                </a:srgbClr>
              </a:gs>
            </a:gsLst>
            <a:lin ang="2700000" scaled="1"/>
          </a:gradFill>
          <a:ln w="12700" algn="ctr">
            <a:noFill/>
            <a:prstDash val="dash"/>
            <a:miter lim="800000"/>
            <a:headEnd/>
            <a:tailEnd/>
          </a:ln>
          <a:effectLst>
            <a:outerShdw dist="56796" dir="3806097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black">
          <a:xfrm>
            <a:off x="407988" y="2828925"/>
            <a:ext cx="252095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</a:rPr>
              <a:t>  </a:t>
            </a: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темп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  правильность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  выразительность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  соблюдение логических пауз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  понимание   прочитанного</a:t>
            </a:r>
            <a:endParaRPr kumimoji="0" lang="en-US" altLang="ru-RU" sz="18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62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20203" y="1194935"/>
            <a:ext cx="9036050" cy="5478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4492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449263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Обучающиеся </a:t>
            </a:r>
            <a:r>
              <a:rPr kumimoji="0" lang="ru-RU" altLang="ru-RU" sz="1400" b="1" i="1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 могут </a:t>
            </a:r>
            <a:r>
              <a:rPr kumimoji="0" lang="ru-RU" altLang="ru-RU" sz="14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 знать:</a:t>
            </a:r>
            <a:r>
              <a:rPr kumimoji="0" lang="ru-RU" alt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/>
            </a:r>
            <a:br>
              <a:rPr kumimoji="0" lang="ru-RU" alt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</a:b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      -человек — часть природы и общества;</a:t>
            </a:r>
            <a:b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</a:b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      -что такое тела и вещества, твердые вещества, жидкости и газы;</a:t>
            </a:r>
            <a:b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</a:b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      -основные свойства воздуха и воды, круговорот воды в природе;</a:t>
            </a:r>
            <a:b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</a:b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     - основные группы живого (растения, животные, грибы, бактерии); группы растений (водоросли, мхи, папоротники, хвойные, цветковые); группы животных (насекомые, рыбы, земноводные, пресмыкающиеся, птицы, звери); съедобные и несъедобные грибы;</a:t>
            </a:r>
            <a:b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</a:b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      -взаимосвязи между неживой и живой природой, внутри живой природы (между растениями и животными, между различными животными);</a:t>
            </a:r>
            <a:b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</a:b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      -взаимосвязи между природой и человеком (значение природы для человека, отрицательное и положительное воздействие людей на природу, меры по охране природы, правила личного поведения в природе);</a:t>
            </a:r>
            <a:b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</a:b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      -строение тела человека, основные системы органов и их роль в организме;</a:t>
            </a:r>
            <a:b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</a:b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      -правила гигиены; основы здорового образа жизни;</a:t>
            </a:r>
            <a:b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</a:b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     -правила безопасного поведения в быту и на улице, основные дорожные знаки; правила противопожарной безопасности, основы экологической безопасности;</a:t>
            </a:r>
            <a:b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</a:b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      -потребности людей; товары и услуги;</a:t>
            </a:r>
            <a:b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</a:b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      -роль природных богатств в экономике; основные отрасли сельского хозяйства и промышленности; роль денег в экономике, основы семейного бюджета;</a:t>
            </a:r>
            <a:b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</a:b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     - некоторые города России, их главные достопримечательности; </a:t>
            </a:r>
            <a:b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</a:b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    </a:t>
            </a:r>
            <a:r>
              <a:rPr lang="ru-RU" altLang="ru-RU" sz="1400" b="1" kern="0" dirty="0" smtClean="0">
                <a:solidFill>
                  <a:srgbClr val="000000"/>
                </a:solidFill>
                <a:cs typeface="Times New Roman" pitchFamily="18" charset="0"/>
              </a:rPr>
              <a:t>Обучающиеся</a:t>
            </a:r>
            <a:r>
              <a:rPr lang="ru-RU" altLang="ru-RU" sz="1400" kern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kumimoji="0" lang="ru-RU" alt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 </a:t>
            </a:r>
            <a:r>
              <a:rPr kumimoji="0" lang="ru-RU" altLang="ru-RU" sz="14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 могут</a:t>
            </a:r>
            <a:r>
              <a:rPr kumimoji="0" lang="ru-RU" alt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 уметь:</a:t>
            </a:r>
            <a:r>
              <a:rPr kumimoji="0" lang="ru-RU" altLang="ru-RU" sz="14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/>
            </a:r>
            <a:br>
              <a:rPr kumimoji="0" lang="ru-RU" altLang="ru-RU" sz="14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</a:b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      - различать наиболее распространенные в данной местности растения, животных, съедобные и несъедобные грибы;</a:t>
            </a:r>
            <a:b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</a:b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      -проводить наблюдения природных тел и явлений, простейшие опыты и практические работы</a:t>
            </a:r>
            <a:r>
              <a:rPr lang="ru-RU" altLang="ru-RU" sz="1400" kern="0" dirty="0">
                <a:solidFill>
                  <a:srgbClr val="000000"/>
                </a:solidFill>
                <a:cs typeface="Times New Roman" pitchFamily="18" charset="0"/>
              </a:rPr>
              <a:t>;</a:t>
            </a: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 </a:t>
            </a:r>
            <a:b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</a:b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      -выполнять правила личного поведения в природе, обосновывать их необходимость.</a:t>
            </a:r>
            <a:endParaRPr kumimoji="0" lang="ru-RU" alt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115616" y="260648"/>
            <a:ext cx="7685484" cy="648072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400" kern="1200">
                <a:solidFill>
                  <a:schemeClr val="tx2">
                    <a:shade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Окружающий мир 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754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gray">
          <a:xfrm>
            <a:off x="323850" y="116633"/>
            <a:ext cx="8712200" cy="7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4400" b="1" i="1" u="none" strike="noStrike" kern="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Georgia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1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Ваш ребенок – третьеклассник</a:t>
            </a:r>
            <a:r>
              <a:rPr kumimoji="0" lang="ru-RU" altLang="ru-RU" sz="4400" b="1" i="1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Georgia" pitchFamily="18" charset="0"/>
              </a:rPr>
              <a:t/>
            </a:r>
            <a:br>
              <a:rPr kumimoji="0" lang="ru-RU" altLang="ru-RU" sz="4400" b="1" i="1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Georgia" pitchFamily="18" charset="0"/>
              </a:rPr>
            </a:br>
            <a:endParaRPr kumimoji="0" lang="ru-RU" altLang="ru-RU" sz="4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850" y="911576"/>
            <a:ext cx="856850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нужно третьекласснику:</a:t>
            </a:r>
          </a:p>
          <a:p>
            <a:pPr marL="285750" lvl="0" indent="-2857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3200" b="1" i="1" dirty="0" smtClean="0">
                <a:solidFill>
                  <a:srgbClr val="0033CC"/>
                </a:solidFill>
                <a:latin typeface="Arial" pitchFamily="34" charset="0"/>
              </a:rPr>
              <a:t>Пространство</a:t>
            </a:r>
            <a:endParaRPr lang="ru-RU" altLang="ru-RU" sz="1200" b="1" i="1" dirty="0">
              <a:solidFill>
                <a:srgbClr val="0033CC"/>
              </a:solidFill>
              <a:latin typeface="Arial" pitchFamily="34" charset="0"/>
            </a:endParaRPr>
          </a:p>
          <a:p>
            <a:pPr marL="285750" lvl="0" indent="-2857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3200" b="1" i="1" dirty="0" smtClean="0">
                <a:solidFill>
                  <a:srgbClr val="0033CC"/>
                </a:solidFill>
                <a:latin typeface="Arial" pitchFamily="34" charset="0"/>
              </a:rPr>
              <a:t>Структура</a:t>
            </a:r>
            <a:endParaRPr lang="ru-RU" altLang="ru-RU" sz="1400" b="1" i="1" dirty="0">
              <a:solidFill>
                <a:srgbClr val="0033CC"/>
              </a:solidFill>
              <a:latin typeface="Arial" pitchFamily="34" charset="0"/>
            </a:endParaRPr>
          </a:p>
          <a:p>
            <a:pPr marL="285750" lvl="0" indent="-2857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3200" b="1" i="1" dirty="0">
                <a:solidFill>
                  <a:srgbClr val="0033CC"/>
                </a:solidFill>
                <a:latin typeface="Arial" pitchFamily="34" charset="0"/>
              </a:rPr>
              <a:t>Чтение хорошей </a:t>
            </a:r>
            <a:r>
              <a:rPr lang="ru-RU" altLang="ru-RU" sz="3200" b="1" i="1" dirty="0" smtClean="0">
                <a:solidFill>
                  <a:srgbClr val="0033CC"/>
                </a:solidFill>
                <a:latin typeface="Arial" pitchFamily="34" charset="0"/>
              </a:rPr>
              <a:t>литературы</a:t>
            </a:r>
            <a:endParaRPr lang="ru-RU" altLang="ru-RU" sz="1200" b="1" i="1" dirty="0">
              <a:solidFill>
                <a:srgbClr val="0033CC"/>
              </a:solidFill>
              <a:latin typeface="Arial" pitchFamily="34" charset="0"/>
            </a:endParaRPr>
          </a:p>
          <a:p>
            <a:pPr marL="285750" lvl="0" indent="-2857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3200" b="1" i="1" dirty="0">
                <a:solidFill>
                  <a:srgbClr val="0033CC"/>
                </a:solidFill>
                <a:latin typeface="Arial" pitchFamily="34" charset="0"/>
              </a:rPr>
              <a:t>Уважение к их собственному мнению, чутью, </a:t>
            </a:r>
            <a:r>
              <a:rPr lang="ru-RU" altLang="ru-RU" sz="3200" b="1" i="1" dirty="0" smtClean="0">
                <a:solidFill>
                  <a:srgbClr val="0033CC"/>
                </a:solidFill>
                <a:latin typeface="Arial" pitchFamily="34" charset="0"/>
              </a:rPr>
              <a:t>решениям</a:t>
            </a:r>
            <a:endParaRPr lang="ru-RU" altLang="ru-RU" sz="1200" dirty="0">
              <a:solidFill>
                <a:srgbClr val="0033CC"/>
              </a:solidFill>
              <a:latin typeface="Arial" pitchFamily="34" charset="0"/>
            </a:endParaRPr>
          </a:p>
          <a:p>
            <a:pPr marL="285750" lvl="0" indent="-2857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3200" b="1" i="1" dirty="0">
                <a:solidFill>
                  <a:srgbClr val="0033CC"/>
                </a:solidFill>
                <a:latin typeface="Arial" pitchFamily="34" charset="0"/>
              </a:rPr>
              <a:t>Искренность со стороны взрослых</a:t>
            </a:r>
            <a:endParaRPr lang="ru-RU" altLang="ru-RU" sz="3200" dirty="0">
              <a:solidFill>
                <a:srgbClr val="0033CC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454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152128"/>
          </a:xfrm>
        </p:spPr>
        <p:txBody>
          <a:bodyPr>
            <a:normAutofit fontScale="90000"/>
          </a:bodyPr>
          <a:lstStyle/>
          <a:p>
            <a:pPr lvl="0" algn="ctr" fontAlgn="base">
              <a:spcAft>
                <a:spcPct val="0"/>
              </a:spcAft>
            </a:pPr>
            <a:r>
              <a:rPr lang="ru-RU" altLang="ru-RU" sz="4000" b="1" cap="non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 </a:t>
            </a:r>
            <a:r>
              <a:rPr lang="ru-RU" altLang="ru-RU" sz="4000" b="1" cap="non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успешности ребенка </a:t>
            </a:r>
            <a:r>
              <a:rPr lang="ru-RU" altLang="ru-RU" sz="4000" b="1" cap="non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altLang="ru-RU" sz="4000" b="1" cap="non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достижении образовательных результатов </a:t>
            </a:r>
            <a:endParaRPr lang="ru-RU" b="1" dirty="0"/>
          </a:p>
        </p:txBody>
      </p:sp>
      <p:sp>
        <p:nvSpPr>
          <p:cNvPr id="4" name="Содержимое 4"/>
          <p:cNvSpPr>
            <a:spLocks/>
          </p:cNvSpPr>
          <p:nvPr/>
        </p:nvSpPr>
        <p:spPr bwMode="auto">
          <a:xfrm>
            <a:off x="395288" y="1412776"/>
            <a:ext cx="8424862" cy="5184576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73050" indent="-2730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/>
            </a:pPr>
            <a:r>
              <a:rPr lang="ru-RU" altLang="ru-RU" sz="2200" dirty="0" smtClean="0">
                <a:latin typeface="Times New Roman" panose="02020603050405020304" pitchFamily="18" charset="0"/>
              </a:rPr>
              <a:t>обучение самостоятельности в подготовке домашних заданий;</a:t>
            </a:r>
            <a:endParaRPr lang="en-US" altLang="ru-RU" sz="2200" dirty="0" smtClean="0">
              <a:latin typeface="Times New Roman" panose="02020603050405020304" pitchFamily="18" charset="0"/>
            </a:endParaRPr>
          </a:p>
          <a:p>
            <a:pPr algn="just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/>
            </a:pPr>
            <a:r>
              <a:rPr lang="ru-RU" altLang="ru-RU" sz="2200" dirty="0" smtClean="0">
                <a:latin typeface="Times New Roman" panose="02020603050405020304" pitchFamily="18" charset="0"/>
              </a:rPr>
              <a:t>систематический контроль выполнения домашней работы;</a:t>
            </a:r>
          </a:p>
          <a:p>
            <a:pPr algn="just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/>
            </a:pPr>
            <a:r>
              <a:rPr lang="ru-RU" altLang="ru-RU" sz="2200" dirty="0" smtClean="0">
                <a:latin typeface="Times New Roman" panose="02020603050405020304" pitchFamily="18" charset="0"/>
              </a:rPr>
              <a:t>подготовка ребенка к грамотному написанию текстов;</a:t>
            </a:r>
          </a:p>
          <a:p>
            <a:pPr algn="just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/>
            </a:pPr>
            <a:r>
              <a:rPr lang="ru-RU" altLang="ru-RU" sz="2200" dirty="0" smtClean="0">
                <a:latin typeface="Times New Roman" panose="02020603050405020304" pitchFamily="18" charset="0"/>
              </a:rPr>
              <a:t>достичь нормы на конец года по технике чтения;</a:t>
            </a:r>
          </a:p>
          <a:p>
            <a:pPr algn="just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/>
            </a:pPr>
            <a:r>
              <a:rPr lang="ru-RU" altLang="ru-RU" sz="2200" dirty="0" smtClean="0">
                <a:latin typeface="Times New Roman" panose="02020603050405020304" pitchFamily="18" charset="0"/>
              </a:rPr>
              <a:t>работа над развитием вычислительных навыков;</a:t>
            </a:r>
          </a:p>
          <a:p>
            <a:pPr algn="just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/>
            </a:pPr>
            <a:r>
              <a:rPr lang="ru-RU" altLang="ru-RU" sz="2200" dirty="0" smtClean="0">
                <a:latin typeface="Times New Roman" panose="02020603050405020304" pitchFamily="18" charset="0"/>
              </a:rPr>
              <a:t>воспитание культуры общения;</a:t>
            </a:r>
          </a:p>
          <a:p>
            <a:pPr algn="just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/>
            </a:pPr>
            <a:r>
              <a:rPr lang="ru-RU" altLang="ru-RU" sz="2200" dirty="0" smtClean="0">
                <a:latin typeface="Times New Roman" panose="02020603050405020304" pitchFamily="18" charset="0"/>
              </a:rPr>
              <a:t>воспитание таких качеств и умений как: самообслуживание, аккуратность в работе, ответственность по отношению к учёбе;</a:t>
            </a:r>
          </a:p>
          <a:p>
            <a:pPr algn="just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/>
            </a:pPr>
            <a:r>
              <a:rPr lang="ru-RU" altLang="ru-RU" sz="2000" dirty="0" smtClean="0">
                <a:latin typeface="Times New Roman" panose="02020603050405020304" pitchFamily="18" charset="0"/>
              </a:rPr>
              <a:t>развивать умение выразить свою точку зрения, принять другую;</a:t>
            </a:r>
          </a:p>
          <a:p>
            <a:pPr algn="just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/>
            </a:pPr>
            <a:r>
              <a:rPr lang="ru-RU" altLang="ru-RU" sz="2000" dirty="0" smtClean="0">
                <a:latin typeface="Times New Roman" panose="02020603050405020304" pitchFamily="18" charset="0"/>
              </a:rPr>
              <a:t>развивать умение слушать и вступать в диалог;</a:t>
            </a:r>
          </a:p>
          <a:p>
            <a:pPr algn="just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/>
            </a:pPr>
            <a:r>
              <a:rPr lang="ru-RU" altLang="ru-RU" sz="2000" dirty="0" smtClean="0">
                <a:latin typeface="Times New Roman" panose="02020603050405020304" pitchFamily="18" charset="0"/>
              </a:rPr>
              <a:t>учить проявлять инициативу и самостоятельность в обучении;</a:t>
            </a:r>
          </a:p>
          <a:p>
            <a:pPr algn="just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/>
            </a:pPr>
            <a:r>
              <a:rPr lang="ru-RU" altLang="ru-RU" sz="2000" dirty="0" smtClean="0">
                <a:latin typeface="Times New Roman" panose="02020603050405020304" pitchFamily="18" charset="0"/>
              </a:rPr>
              <a:t>учиться самостоятельно осуществлять поиск информации, ответы на вопросы.</a:t>
            </a:r>
          </a:p>
          <a:p>
            <a:pPr algn="just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/>
            </a:pPr>
            <a:endParaRPr lang="ru-RU" altLang="ru-RU" sz="2000" dirty="0" smtClean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algn="just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/>
            </a:pPr>
            <a:endParaRPr lang="ru-RU" altLang="ru-RU" sz="2000" dirty="0" smtClean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algn="just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/>
            </a:pPr>
            <a:endParaRPr lang="ru-RU" altLang="ru-RU" sz="2000" dirty="0" smtClean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algn="just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/>
            </a:pPr>
            <a:endParaRPr lang="ru-RU" altLang="ru-RU" sz="20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/>
            </a:pPr>
            <a:endParaRPr lang="ru-RU" altLang="ru-RU" sz="2600" dirty="0" smtClean="0">
              <a:solidFill>
                <a:srgbClr val="000000"/>
              </a:solidFill>
              <a:latin typeface="Constantia" panose="02030602050306030303" pitchFamily="18" charset="0"/>
            </a:endParaRPr>
          </a:p>
          <a:p>
            <a:pPr algn="just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/>
            </a:pPr>
            <a:endParaRPr lang="ru-RU" altLang="ru-RU" sz="2600" dirty="0" smtClean="0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540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gray">
          <a:xfrm>
            <a:off x="3635896" y="116632"/>
            <a:ext cx="2232248" cy="94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gray">
          <a:xfrm>
            <a:off x="251520" y="908050"/>
            <a:ext cx="8712969" cy="5545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1" i="1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1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Правило первое: </a:t>
            </a:r>
            <a:r>
              <a:rPr kumimoji="0" lang="ru-RU" altLang="ru-RU" sz="1800" b="1" i="1" u="sng" strike="noStrike" kern="0" cap="none" spc="0" normalizeH="0" baseline="0" noProof="0" dirty="0" smtClean="0">
                <a:ln>
                  <a:noFill/>
                </a:ln>
                <a:solidFill>
                  <a:srgbClr val="E1595C"/>
                </a:solidFill>
                <a:effectLst/>
                <a:uLnTx/>
                <a:uFillTx/>
                <a:latin typeface="Arial"/>
              </a:rPr>
              <a:t>не бей лежачего</a:t>
            </a:r>
            <a:r>
              <a:rPr kumimoji="0" lang="ru-RU" altLang="ru-RU" sz="18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.</a:t>
            </a: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</a:t>
            </a: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“Двойка” - достаточное наказание, и не стоит дважды наказывать за одни и те же ошибки. Оценку своих знаний ребенок уже получил, и дома от своих родителей он ждет спокойной помощи, а не новых упреков.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1" i="1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1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Правило второе: </a:t>
            </a:r>
            <a:r>
              <a:rPr kumimoji="0" lang="ru-RU" altLang="ru-RU" sz="1800" b="1" i="1" u="sng" strike="noStrike" kern="0" cap="none" spc="0" normalizeH="0" baseline="0" noProof="0" dirty="0" smtClean="0">
                <a:ln>
                  <a:noFill/>
                </a:ln>
                <a:solidFill>
                  <a:srgbClr val="E1595C"/>
                </a:solidFill>
                <a:effectLst/>
                <a:uLnTx/>
                <a:uFillTx/>
                <a:latin typeface="Arial"/>
              </a:rPr>
              <a:t>не более одного недостатка в минутку</a:t>
            </a:r>
            <a:r>
              <a:rPr kumimoji="0" lang="ru-RU" altLang="ru-RU" sz="1800" b="1" i="1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.</a:t>
            </a: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</a:t>
            </a: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Чтобы избавить ребенка от недостатка, замечайте не более одного в минуту. Знайте меру. Иначе ваш ребенок просто “отключится”, перестанет реагировать на такие речи, станет нечувствительным к  вашим оценкам.</a:t>
            </a:r>
            <a:r>
              <a:rPr kumimoji="0" lang="ru-RU" alt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</a:t>
            </a: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1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Правило третье: </a:t>
            </a:r>
            <a:r>
              <a:rPr kumimoji="0" lang="ru-RU" altLang="ru-RU" sz="1800" b="1" i="1" u="sng" strike="noStrike" kern="0" cap="none" spc="0" normalizeH="0" baseline="0" noProof="0" dirty="0" smtClean="0">
                <a:ln>
                  <a:noFill/>
                </a:ln>
                <a:solidFill>
                  <a:srgbClr val="E1595C"/>
                </a:solidFill>
                <a:effectLst/>
                <a:uLnTx/>
                <a:uFillTx/>
                <a:latin typeface="Arial"/>
              </a:rPr>
              <a:t>за двумя зайцами погонишься...</a:t>
            </a: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Посоветуйтесь с ребенком и начните с ликвидации тех учебных трудностей, которые наиболее значимы для него самого. Здесь вы скорее встретите понимание и единодушие.</a:t>
            </a:r>
          </a:p>
        </p:txBody>
      </p:sp>
    </p:spTree>
    <p:extLst>
      <p:ext uri="{BB962C8B-B14F-4D97-AF65-F5344CB8AC3E}">
        <p14:creationId xmlns:p14="http://schemas.microsoft.com/office/powerpoint/2010/main" val="382784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 txBox="1">
            <a:spLocks/>
          </p:cNvSpPr>
          <p:nvPr/>
        </p:nvSpPr>
        <p:spPr bwMode="auto">
          <a:xfrm>
            <a:off x="305272" y="1124744"/>
            <a:ext cx="8640960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fontAlgn="base">
              <a:lnSpc>
                <a:spcPct val="150000"/>
              </a:lnSpc>
              <a:spcAft>
                <a:spcPct val="0"/>
              </a:spcAft>
            </a:pP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НОВЫМ </a:t>
            </a:r>
          </a:p>
          <a:p>
            <a:pPr marL="0" fontAlgn="base">
              <a:lnSpc>
                <a:spcPct val="150000"/>
              </a:lnSpc>
              <a:spcAft>
                <a:spcPct val="0"/>
              </a:spcAft>
            </a:pPr>
            <a: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УЧЕБНЫМ </a:t>
            </a:r>
          </a:p>
          <a:p>
            <a:pPr marL="0" fontAlgn="base">
              <a:lnSpc>
                <a:spcPct val="150000"/>
              </a:lnSpc>
              <a:spcAft>
                <a:spcPct val="0"/>
              </a:spcAft>
            </a:pPr>
            <a: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ГОДОМ!</a:t>
            </a:r>
            <a:endParaRPr lang="ru-RU" sz="4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68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gray">
          <a:xfrm>
            <a:off x="179512" y="980728"/>
            <a:ext cx="8856663" cy="576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1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Правило четвертое: </a:t>
            </a:r>
            <a:r>
              <a:rPr kumimoji="0" lang="ru-RU" altLang="ru-RU" sz="1800" b="1" i="1" u="sng" strike="noStrike" kern="0" cap="none" spc="0" normalizeH="0" baseline="0" noProof="0" dirty="0" smtClean="0">
                <a:ln>
                  <a:noFill/>
                </a:ln>
                <a:solidFill>
                  <a:srgbClr val="E1595C"/>
                </a:solidFill>
                <a:effectLst/>
                <a:uLnTx/>
                <a:uFillTx/>
                <a:latin typeface="Arial"/>
              </a:rPr>
              <a:t>хвалить - исполнителя, критиковать – исполнение</a:t>
            </a:r>
            <a:endParaRPr kumimoji="0" lang="ru-RU" alt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E1595C"/>
              </a:solidFill>
              <a:effectLst/>
              <a:uLnTx/>
              <a:uFillTx/>
              <a:latin typeface="Arial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Оценка должна иметь точный адрес. Ребенок обычно считает, что оценивают всю его личность. В ваших силах помочь ему отделить оценку его личности от оценки его работы. Адресовать к личности надо похвалу. Положительная оценка должна относиться к человеку, который стал чуточку более знающим и умелым. 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1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Правило пятое: </a:t>
            </a:r>
            <a:r>
              <a:rPr kumimoji="0" lang="ru-RU" altLang="ru-RU" sz="1800" b="1" i="1" u="sng" strike="noStrike" kern="0" cap="none" spc="0" normalizeH="0" baseline="0" noProof="0" dirty="0" smtClean="0">
                <a:ln>
                  <a:noFill/>
                </a:ln>
                <a:solidFill>
                  <a:srgbClr val="E1595C"/>
                </a:solidFill>
                <a:effectLst/>
                <a:uLnTx/>
                <a:uFillTx/>
                <a:latin typeface="Arial"/>
              </a:rPr>
              <a:t>оценка должна сравнивать сегодняшние успехи ребенка с его собственными вчерашними неудачами</a:t>
            </a:r>
            <a:endParaRPr kumimoji="0" lang="ru-RU" alt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E1595C"/>
              </a:solidFill>
              <a:effectLst/>
              <a:uLnTx/>
              <a:uFillTx/>
              <a:latin typeface="Arial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Не надо сравнивать ребенка с успехами соседского. Ведь даже самый малый успех ребенка – это реальная победа над собой, и она должна быть замечена и оценена по заслугам.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1" i="1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1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Правило шестое: </a:t>
            </a:r>
            <a:r>
              <a:rPr kumimoji="0" lang="ru-RU" altLang="ru-RU" sz="1800" b="1" i="1" u="sng" strike="noStrike" kern="0" cap="none" spc="0" normalizeH="0" baseline="0" noProof="0" dirty="0" smtClean="0">
                <a:ln>
                  <a:noFill/>
                </a:ln>
                <a:solidFill>
                  <a:srgbClr val="E1595C"/>
                </a:solidFill>
                <a:effectLst/>
                <a:uLnTx/>
                <a:uFillTx/>
                <a:latin typeface="Arial"/>
              </a:rPr>
              <a:t>не скупитесь на похвалу</a:t>
            </a:r>
            <a:endParaRPr kumimoji="0" lang="ru-RU" alt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Нет такого двоечника, которого не за что было бы похвалить. Выделить из потока неудач крошечный островок, соломинку, и у ребенка возникнет плацдарм, с которого можно вести наступление на незнание и неумение. Ведь родительские: “Не сделал, не старался, не учил” порождает Эхо: “не хочу, не могу, не буду!”</a:t>
            </a:r>
          </a:p>
        </p:txBody>
      </p:sp>
    </p:spTree>
    <p:extLst>
      <p:ext uri="{BB962C8B-B14F-4D97-AF65-F5344CB8AC3E}">
        <p14:creationId xmlns:p14="http://schemas.microsoft.com/office/powerpoint/2010/main" val="257886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gray">
          <a:xfrm>
            <a:off x="196998" y="1052736"/>
            <a:ext cx="8785225" cy="483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1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Правило седьмое: </a:t>
            </a:r>
            <a:r>
              <a:rPr kumimoji="0" lang="ru-RU" altLang="ru-RU" sz="1800" b="1" i="1" u="sng" strike="noStrike" kern="0" cap="none" spc="0" normalizeH="0" baseline="0" noProof="0" dirty="0" smtClean="0">
                <a:ln>
                  <a:noFill/>
                </a:ln>
                <a:solidFill>
                  <a:srgbClr val="E1595C"/>
                </a:solidFill>
                <a:effectLst/>
                <a:uLnTx/>
                <a:uFillTx/>
                <a:latin typeface="Arial"/>
              </a:rPr>
              <a:t>техника оценочной безопасности</a:t>
            </a:r>
            <a:endParaRPr kumimoji="0" lang="ru-RU" alt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E1595C"/>
              </a:solidFill>
              <a:effectLst/>
              <a:uLnTx/>
              <a:uFillTx/>
              <a:latin typeface="Arial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Оценивать детский труд надо очень дробно, дифференцированно. Здесь не годится глобальная оценка, в которой соединены плоды очень разных усилий ребенка – и правильность вычислений, и умение решать задачи определенного типа, и грамотность записи, и внешний вид работы. При дифференцированной оценке у ребенка нет ни иллюзии полного успеха, ни ощущения полной неудачи. Возникает самая деловая мотивация учения: “Еще не знаю, но могу и хочу знать”.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1" i="1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1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Правило восьмое: </a:t>
            </a:r>
            <a:r>
              <a:rPr kumimoji="0" lang="ru-RU" altLang="ru-RU" sz="1800" b="1" i="1" u="sng" strike="noStrike" kern="0" cap="none" spc="0" normalizeH="0" baseline="0" noProof="0" dirty="0" smtClean="0">
                <a:ln>
                  <a:noFill/>
                </a:ln>
                <a:solidFill>
                  <a:srgbClr val="E1595C"/>
                </a:solidFill>
                <a:effectLst/>
                <a:uLnTx/>
                <a:uFillTx/>
                <a:latin typeface="Arial"/>
              </a:rPr>
              <a:t>ставьте перед ребенком предельно конкретные цели</a:t>
            </a:r>
            <a:endParaRPr kumimoji="0" lang="ru-RU" alt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E1595C"/>
              </a:solidFill>
              <a:effectLst/>
              <a:uLnTx/>
              <a:uFillTx/>
              <a:latin typeface="Arial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Тогда он попытается их достигнуть. Не искушайте ребенка невыполненными целями, не толкайте его на путь заведомого вранья. Если он сделал в диктанте девять ошибок, не берите с него обещания постараться в следующий раз написать без ошибок. Договоритесь, что их будет не более семи, и радуйтесь вместе с ребенком, если это будет достигнуто.</a:t>
            </a:r>
          </a:p>
        </p:txBody>
      </p:sp>
    </p:spTree>
    <p:extLst>
      <p:ext uri="{BB962C8B-B14F-4D97-AF65-F5344CB8AC3E}">
        <p14:creationId xmlns:p14="http://schemas.microsoft.com/office/powerpoint/2010/main" val="427825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gray">
          <a:xfrm>
            <a:off x="439227" y="258763"/>
            <a:ext cx="8075613" cy="94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Обязанности родителей</a:t>
            </a:r>
            <a:endParaRPr kumimoji="0" lang="ru-RU" sz="36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 bwMode="gray">
          <a:xfrm>
            <a:off x="179513" y="1203325"/>
            <a:ext cx="8784976" cy="5538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  Федеральный закон «Об образовании в Российской Федерации» от 29.12.2012 N 273-ФЗ ст 44 (ред. от 29.07.2017)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ru-RU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Статья 44. Права, обязанности и ответственность в сфере образования родителей (законных представителей) несовершеннолетних обучающихся: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1. </a:t>
            </a:r>
            <a:r>
              <a:rPr kumimoji="0" lang="ru-RU" sz="16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Родители</a:t>
            </a:r>
            <a:r>
              <a:rPr kumimoji="0" lang="ru-RU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(законные представители) несовершеннолетних … </a:t>
            </a:r>
            <a:r>
              <a:rPr kumimoji="0" lang="ru-RU" sz="16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обязаны заложить основы физического, нравственного и интеллектуального развития личности ребенка</a:t>
            </a:r>
            <a:r>
              <a:rPr kumimoji="0" lang="ru-RU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2. Образовательные организации </a:t>
            </a:r>
            <a:r>
              <a:rPr kumimoji="0" lang="ru-RU" sz="16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оказывают помощь родителям </a:t>
            </a:r>
            <a:r>
              <a:rPr kumimoji="0" lang="ru-RU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(законным представителям) несовершеннолетних обучающихся в воспитании детей, охране и укреплении их физического и психического здоровья, развитии индивидуальных способностей и необходимой коррекции нарушений их развития.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3.    </a:t>
            </a:r>
            <a:r>
              <a:rPr kumimoji="0" lang="ru-RU" sz="16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Родители</a:t>
            </a:r>
            <a:r>
              <a:rPr kumimoji="0" lang="ru-RU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(законные представители) несовершеннолетних </a:t>
            </a:r>
            <a:r>
              <a:rPr kumimoji="0" lang="ru-RU" sz="16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обучающихся обязаны</a:t>
            </a:r>
            <a:r>
              <a:rPr kumimoji="0" lang="ru-RU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      2) </a:t>
            </a:r>
            <a:r>
              <a:rPr kumimoji="0" lang="ru-RU" sz="16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соблюдать правила внутреннего распорядка организации, осуществляющей образовательную деятельность</a:t>
            </a:r>
            <a:r>
              <a:rPr kumimoji="0" lang="ru-RU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     3) уважать честь и достоинство обучающихся и работников организации, осуществляющей образовательную деятельность.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     6. </a:t>
            </a:r>
            <a:r>
              <a:rPr kumimoji="0" lang="ru-RU" sz="16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За неисполнение или ненадлежащее исполнение обязанностей</a:t>
            </a:r>
            <a:r>
              <a:rPr kumimoji="0" lang="ru-RU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, установленных настоящим Федеральным законом и иными федеральными законами, </a:t>
            </a:r>
            <a:r>
              <a:rPr kumimoji="0" lang="ru-RU" sz="16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родители</a:t>
            </a:r>
            <a:r>
              <a:rPr kumimoji="0" lang="ru-RU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(законные представители) несовершеннолетних </a:t>
            </a:r>
            <a:r>
              <a:rPr kumimoji="0" lang="ru-RU" sz="16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обучающихся несут ответственность, предусмотренную законодательством Российской Федерации.</a:t>
            </a:r>
            <a:endParaRPr kumimoji="0" lang="ru-RU" sz="16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8360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16632"/>
            <a:ext cx="8686800" cy="172819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Инструктаж по технике безопасности и ответственности родителей </a:t>
            </a:r>
            <a:r>
              <a:rPr lang="ru-RU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жизнь и здоровье детей </a:t>
            </a:r>
            <a:r>
              <a:rPr lang="ru-RU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 </a:t>
            </a:r>
            <a:r>
              <a:rPr lang="ru-RU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время осенних каникул 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44824"/>
            <a:ext cx="8686800" cy="4824536"/>
          </a:xfrm>
        </p:spPr>
        <p:txBody>
          <a:bodyPr>
            <a:normAutofit fontScale="25000" lnSpcReduction="20000"/>
          </a:bodyPr>
          <a:lstStyle/>
          <a:p>
            <a:r>
              <a:rPr lang="ru-RU" sz="4900" dirty="0">
                <a:solidFill>
                  <a:srgbClr val="000000"/>
                </a:solidFill>
                <a:latin typeface="Times New Roman, serif"/>
              </a:rPr>
              <a:t>1. Соблюдать </a:t>
            </a:r>
            <a:r>
              <a:rPr lang="ru-RU" sz="4900" dirty="0" smtClean="0">
                <a:solidFill>
                  <a:srgbClr val="000000"/>
                </a:solidFill>
                <a:latin typeface="Times New Roman, serif"/>
              </a:rPr>
              <a:t>правила ПДД</a:t>
            </a:r>
            <a:endParaRPr lang="ru-RU" sz="4900" dirty="0">
              <a:solidFill>
                <a:srgbClr val="000000"/>
              </a:solidFill>
              <a:latin typeface="Open Sans"/>
            </a:endParaRPr>
          </a:p>
          <a:p>
            <a:r>
              <a:rPr lang="ru-RU" sz="4900" dirty="0">
                <a:solidFill>
                  <a:srgbClr val="000000"/>
                </a:solidFill>
                <a:latin typeface="Times New Roman, serif"/>
              </a:rPr>
              <a:t>2. Соблюдать правила пожарной безопасности</a:t>
            </a:r>
            <a:endParaRPr lang="ru-RU" sz="4900" dirty="0">
              <a:solidFill>
                <a:srgbClr val="000000"/>
              </a:solidFill>
              <a:latin typeface="Open Sans"/>
            </a:endParaRPr>
          </a:p>
          <a:p>
            <a:r>
              <a:rPr lang="ru-RU" sz="4900" dirty="0">
                <a:solidFill>
                  <a:srgbClr val="000000"/>
                </a:solidFill>
                <a:latin typeface="Times New Roman, serif"/>
              </a:rPr>
              <a:t>3. Соблюдать правила поведения в общественных местах</a:t>
            </a:r>
            <a:endParaRPr lang="ru-RU" sz="4900" dirty="0">
              <a:solidFill>
                <a:srgbClr val="000000"/>
              </a:solidFill>
              <a:latin typeface="Open Sans"/>
            </a:endParaRPr>
          </a:p>
          <a:p>
            <a:r>
              <a:rPr lang="ru-RU" sz="4900" dirty="0">
                <a:solidFill>
                  <a:srgbClr val="000000"/>
                </a:solidFill>
                <a:latin typeface="Times New Roman, serif"/>
              </a:rPr>
              <a:t>4. Соблюдать правила личной безопасности на улице</a:t>
            </a:r>
            <a:endParaRPr lang="ru-RU" sz="4900" dirty="0">
              <a:solidFill>
                <a:srgbClr val="000000"/>
              </a:solidFill>
              <a:latin typeface="Open Sans"/>
            </a:endParaRPr>
          </a:p>
          <a:p>
            <a:r>
              <a:rPr lang="ru-RU" sz="4900" dirty="0">
                <a:solidFill>
                  <a:srgbClr val="000000"/>
                </a:solidFill>
                <a:latin typeface="Times New Roman, serif"/>
              </a:rPr>
              <a:t>5. Соблюдать правила поведения около водоёмов во время их предзимнего замерзания (нельзя заходить на неокрепший лед), правила безопасности на льду</a:t>
            </a:r>
            <a:endParaRPr lang="ru-RU" sz="4900" dirty="0">
              <a:solidFill>
                <a:srgbClr val="000000"/>
              </a:solidFill>
              <a:latin typeface="Open Sans"/>
            </a:endParaRPr>
          </a:p>
          <a:p>
            <a:r>
              <a:rPr lang="ru-RU" sz="4900" dirty="0">
                <a:solidFill>
                  <a:srgbClr val="000000"/>
                </a:solidFill>
                <a:latin typeface="Times New Roman, serif"/>
              </a:rPr>
              <a:t>6. Соблюдать правила поведения, когда учащийся один дома</a:t>
            </a:r>
            <a:endParaRPr lang="ru-RU" sz="4900" dirty="0">
              <a:solidFill>
                <a:srgbClr val="000000"/>
              </a:solidFill>
              <a:latin typeface="Open Sans"/>
            </a:endParaRPr>
          </a:p>
          <a:p>
            <a:r>
              <a:rPr lang="ru-RU" sz="4900" dirty="0">
                <a:solidFill>
                  <a:srgbClr val="000000"/>
                </a:solidFill>
                <a:latin typeface="Times New Roman, serif"/>
              </a:rPr>
              <a:t>7. Соблюдать правила безопасности при обращении с животными</a:t>
            </a:r>
            <a:endParaRPr lang="ru-RU" sz="4900" dirty="0">
              <a:solidFill>
                <a:srgbClr val="000000"/>
              </a:solidFill>
              <a:latin typeface="Open Sans"/>
            </a:endParaRPr>
          </a:p>
          <a:p>
            <a:r>
              <a:rPr lang="ru-RU" sz="4900" dirty="0">
                <a:solidFill>
                  <a:srgbClr val="000000"/>
                </a:solidFill>
                <a:latin typeface="Times New Roman, serif"/>
              </a:rPr>
              <a:t>8. Не играть с острыми, колющими и режущими, легковоспламеняющимися и взрывоопасными предметами, огнестрельным и холодным оружием, боеприпасами.</a:t>
            </a:r>
            <a:endParaRPr lang="ru-RU" sz="4900" dirty="0">
              <a:solidFill>
                <a:srgbClr val="000000"/>
              </a:solidFill>
              <a:latin typeface="Open Sans"/>
            </a:endParaRPr>
          </a:p>
          <a:p>
            <a:r>
              <a:rPr lang="ru-RU" sz="4900" dirty="0">
                <a:solidFill>
                  <a:srgbClr val="000000"/>
                </a:solidFill>
                <a:latin typeface="Times New Roman, serif"/>
              </a:rPr>
              <a:t>9. Не употреблять лекарственные препараты без назначения врача, наркотики, спиртные напитки, не курить и не нюхать токсические вещества.</a:t>
            </a:r>
            <a:endParaRPr lang="ru-RU" sz="4900" dirty="0">
              <a:solidFill>
                <a:srgbClr val="000000"/>
              </a:solidFill>
              <a:latin typeface="Open Sans"/>
            </a:endParaRPr>
          </a:p>
          <a:p>
            <a:r>
              <a:rPr lang="ru-RU" sz="4900" dirty="0">
                <a:solidFill>
                  <a:srgbClr val="000000"/>
                </a:solidFill>
                <a:latin typeface="Times New Roman, serif"/>
              </a:rPr>
              <a:t>10. Остерегаться гололёда, во избежание падений и получения травм.</a:t>
            </a:r>
            <a:endParaRPr lang="ru-RU" sz="4900" dirty="0">
              <a:solidFill>
                <a:srgbClr val="000000"/>
              </a:solidFill>
              <a:latin typeface="Open Sans"/>
            </a:endParaRPr>
          </a:p>
          <a:p>
            <a:r>
              <a:rPr lang="ru-RU" sz="4900" dirty="0">
                <a:solidFill>
                  <a:srgbClr val="000000"/>
                </a:solidFill>
                <a:latin typeface="Times New Roman, serif"/>
              </a:rPr>
              <a:t>11. Необходимо быть осторожным, внимательным на улице, при переходе дороги; соблюдать правила дорожного движения;</a:t>
            </a:r>
            <a:endParaRPr lang="ru-RU" sz="4900" dirty="0">
              <a:solidFill>
                <a:srgbClr val="000000"/>
              </a:solidFill>
              <a:latin typeface="Open Sans"/>
            </a:endParaRPr>
          </a:p>
          <a:p>
            <a:r>
              <a:rPr lang="ru-RU" sz="4900" dirty="0">
                <a:solidFill>
                  <a:srgbClr val="000000"/>
                </a:solidFill>
                <a:latin typeface="Times New Roman, serif"/>
              </a:rPr>
              <a:t>12. Соблюдать правила техники безопасности при прогулках в лесу, на реке:</a:t>
            </a:r>
            <a:endParaRPr lang="ru-RU" sz="4900" dirty="0">
              <a:solidFill>
                <a:srgbClr val="000000"/>
              </a:solidFill>
              <a:latin typeface="Open Sans"/>
            </a:endParaRPr>
          </a:p>
          <a:p>
            <a:r>
              <a:rPr lang="ru-RU" sz="4900" dirty="0">
                <a:solidFill>
                  <a:srgbClr val="000000"/>
                </a:solidFill>
                <a:latin typeface="Times New Roman, serif"/>
              </a:rPr>
              <a:t>12.1. Запрещается разжигать костры на территории лесного массива;</a:t>
            </a:r>
            <a:endParaRPr lang="ru-RU" sz="4900" dirty="0">
              <a:solidFill>
                <a:srgbClr val="000000"/>
              </a:solidFill>
              <a:latin typeface="Open Sans"/>
            </a:endParaRPr>
          </a:p>
          <a:p>
            <a:r>
              <a:rPr lang="ru-RU" sz="4900" dirty="0">
                <a:solidFill>
                  <a:srgbClr val="000000"/>
                </a:solidFill>
                <a:latin typeface="Times New Roman, serif"/>
              </a:rPr>
              <a:t>12.2. Не купаться в холодное время.</a:t>
            </a:r>
            <a:endParaRPr lang="ru-RU" sz="4900" dirty="0">
              <a:solidFill>
                <a:srgbClr val="000000"/>
              </a:solidFill>
              <a:latin typeface="Open Sans"/>
            </a:endParaRPr>
          </a:p>
          <a:p>
            <a:r>
              <a:rPr lang="ru-RU" sz="4900" dirty="0">
                <a:solidFill>
                  <a:srgbClr val="000000"/>
                </a:solidFill>
                <a:latin typeface="Times New Roman, serif"/>
              </a:rPr>
              <a:t>12.3. Быть осторожными при посещении лесного массива.</a:t>
            </a:r>
            <a:endParaRPr lang="ru-RU" sz="4900" dirty="0">
              <a:solidFill>
                <a:srgbClr val="000000"/>
              </a:solidFill>
              <a:latin typeface="Open Sans"/>
            </a:endParaRPr>
          </a:p>
          <a:p>
            <a:r>
              <a:rPr lang="ru-RU" sz="4900" dirty="0">
                <a:solidFill>
                  <a:srgbClr val="000000"/>
                </a:solidFill>
                <a:latin typeface="Times New Roman, serif"/>
              </a:rPr>
              <a:t>12.4. Запрещается употреблять в пищу малознакомые и незнакомые грибы и ягоды.</a:t>
            </a:r>
            <a:endParaRPr lang="ru-RU" sz="4900" dirty="0">
              <a:solidFill>
                <a:srgbClr val="000000"/>
              </a:solidFill>
              <a:latin typeface="Open Sans"/>
            </a:endParaRPr>
          </a:p>
          <a:p>
            <a:r>
              <a:rPr lang="ru-RU" sz="4900" dirty="0">
                <a:solidFill>
                  <a:srgbClr val="000000"/>
                </a:solidFill>
                <a:latin typeface="Times New Roman, serif"/>
              </a:rPr>
              <a:t>13. Необходимо заботиться о своем здоровье; проводить профилактические мероприятия против гриппа и простуды;</a:t>
            </a:r>
            <a:endParaRPr lang="ru-RU" sz="4900" dirty="0">
              <a:solidFill>
                <a:srgbClr val="000000"/>
              </a:solidFill>
              <a:latin typeface="Open Sans"/>
            </a:endParaRPr>
          </a:p>
          <a:p>
            <a:r>
              <a:rPr lang="ru-RU" sz="4900" dirty="0">
                <a:solidFill>
                  <a:srgbClr val="000000"/>
                </a:solidFill>
                <a:latin typeface="Times New Roman, serif"/>
              </a:rPr>
              <a:t>14. Быть осторожным при контакте с электрическими приборами, соблюдать технику безопасности при включении и выключении телевизора, электрического утюга, чайника и т.д.</a:t>
            </a:r>
            <a:endParaRPr lang="ru-RU" sz="4900" dirty="0">
              <a:solidFill>
                <a:srgbClr val="000000"/>
              </a:solidFill>
              <a:latin typeface="Open Sans"/>
            </a:endParaRPr>
          </a:p>
          <a:p>
            <a:r>
              <a:rPr lang="ru-RU" sz="4900" dirty="0">
                <a:solidFill>
                  <a:srgbClr val="000000"/>
                </a:solidFill>
                <a:latin typeface="Times New Roman, serif"/>
              </a:rPr>
              <a:t>15. Соблюдать технику безопасности при пользовании газовыми приборами;</a:t>
            </a:r>
            <a:endParaRPr lang="ru-RU" sz="4900" dirty="0">
              <a:solidFill>
                <a:srgbClr val="000000"/>
              </a:solidFill>
              <a:latin typeface="Open Sans"/>
            </a:endParaRPr>
          </a:p>
          <a:p>
            <a:r>
              <a:rPr lang="ru-RU" sz="4900" dirty="0">
                <a:solidFill>
                  <a:srgbClr val="000000"/>
                </a:solidFill>
                <a:latin typeface="Times New Roman, serif"/>
              </a:rPr>
              <a:t>16. Соблюдать временной режим при просмотре телевизора и работе на компьютере.</a:t>
            </a:r>
            <a:endParaRPr lang="ru-RU" sz="4900" dirty="0">
              <a:solidFill>
                <a:srgbClr val="000000"/>
              </a:solidFill>
              <a:latin typeface="Open Sans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536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772816"/>
            <a:ext cx="86868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ru-RU" sz="4000" b="1" dirty="0">
                <a:solidFill>
                  <a:srgbClr val="0070C0"/>
                </a:solidFill>
                <a:latin typeface="Monotype Corsiva" pitchFamily="66" charset="0"/>
                <a:cs typeface="Arial" charset="0"/>
              </a:rPr>
              <a:t>В конце концов, радуйтесь тому, что у вас есть такое счастье – с кем-то делать уроки, кому-то помогать взрослеть. </a:t>
            </a:r>
            <a:endParaRPr lang="ru-RU" dirty="0"/>
          </a:p>
        </p:txBody>
      </p:sp>
      <p:pic>
        <p:nvPicPr>
          <p:cNvPr id="4" name="Picture 4" descr="http://im1-tub-ru.yandex.net/i?id=dd03501a427923838b83c1cdcb7757e9-10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717032"/>
            <a:ext cx="4305330" cy="28830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2033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8"/>
          <p:cNvSpPr>
            <a:spLocks noChangeArrowheads="1" noChangeShapeType="1" noTextEdit="1"/>
          </p:cNvSpPr>
          <p:nvPr/>
        </p:nvSpPr>
        <p:spPr bwMode="auto">
          <a:xfrm>
            <a:off x="468313" y="2132856"/>
            <a:ext cx="8280400" cy="10287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kern="10" dirty="0" smtClean="0">
                <a:ln w="254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Спасибо за внимание</a:t>
            </a: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>
            <a:off x="4499992" y="188913"/>
            <a:ext cx="4499547" cy="520700"/>
          </a:xfrm>
          <a:prstGeom prst="cube">
            <a:avLst>
              <a:gd name="adj" fmla="val 25000"/>
            </a:avLst>
          </a:prstGeom>
          <a:solidFill>
            <a:srgbClr val="CCFFFF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</a:rPr>
              <a:t>ГБОУ СО «</a:t>
            </a:r>
            <a:r>
              <a:rPr kumimoji="0" lang="ru-RU" altLang="ru-RU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</a:rPr>
              <a:t>Сухоложская</a:t>
            </a: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</a:rPr>
              <a:t> школа» </a:t>
            </a:r>
          </a:p>
        </p:txBody>
      </p:sp>
    </p:spTree>
    <p:extLst>
      <p:ext uri="{BB962C8B-B14F-4D97-AF65-F5344CB8AC3E}">
        <p14:creationId xmlns:p14="http://schemas.microsoft.com/office/powerpoint/2010/main" val="226876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 txBox="1">
            <a:spLocks/>
          </p:cNvSpPr>
          <p:nvPr/>
        </p:nvSpPr>
        <p:spPr bwMode="auto">
          <a:xfrm>
            <a:off x="305272" y="1124744"/>
            <a:ext cx="8640960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fontAlgn="base">
              <a:spcAft>
                <a:spcPct val="0"/>
              </a:spcAft>
            </a:pPr>
            <a:r>
              <a:rPr lang="ru-RU" sz="4000" b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1</a:t>
            </a:r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. Третий класс.  Программа, режим, требования .</a:t>
            </a:r>
            <a:endParaRPr lang="ru-RU" sz="4000" b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  <a:p>
            <a:pPr marL="0" fontAlgn="base">
              <a:spcAft>
                <a:spcPct val="0"/>
              </a:spcAft>
            </a:pPr>
            <a:r>
              <a:rPr lang="ru-RU" sz="4000" b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2. </a:t>
            </a:r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Планируемые результаты.</a:t>
            </a:r>
          </a:p>
          <a:p>
            <a:pPr marL="0" fontAlgn="base">
              <a:spcAft>
                <a:spcPct val="0"/>
              </a:spcAft>
            </a:pPr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3. Ваш ребёнок третьеклассник  (правила успешности ребёнка).</a:t>
            </a:r>
          </a:p>
          <a:p>
            <a:pPr marL="0" fontAlgn="base">
              <a:spcAft>
                <a:spcPct val="0"/>
              </a:spcAft>
            </a:pPr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4. Обязанности родителей.</a:t>
            </a:r>
          </a:p>
          <a:p>
            <a:pPr marL="0" fontAlgn="base">
              <a:spcAft>
                <a:spcPct val="0"/>
              </a:spcAft>
            </a:pPr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3</a:t>
            </a:r>
            <a:r>
              <a:rPr lang="ru-RU" sz="4000" b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. </a:t>
            </a:r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Инструктаж по ТБ и ответственности родителей за жизнь и здоровье детей в период осенних каникул.</a:t>
            </a:r>
            <a:endParaRPr lang="ru-RU" sz="4000" b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07504" y="260648"/>
            <a:ext cx="903649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36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Повестка собрания </a:t>
            </a:r>
            <a:endParaRPr kumimoji="0" lang="ru-RU" altLang="ru-RU" sz="36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444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0" y="357188"/>
            <a:ext cx="903649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план на 2021-2022 учебный год</a:t>
            </a:r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395536" y="1196753"/>
            <a:ext cx="8352927" cy="5539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язык – 5 часов в неделю</a:t>
            </a:r>
          </a:p>
          <a:p>
            <a:pPr marL="0" marR="0" lvl="0" indent="0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Литературное чтение – 4 часа в неделю</a:t>
            </a:r>
          </a:p>
          <a:p>
            <a:pPr marL="0" marR="0" lvl="0" indent="0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 – 4  часа в неделю</a:t>
            </a:r>
          </a:p>
          <a:p>
            <a:pPr marL="0" marR="0" lvl="0" indent="0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Окружающий мир – 2 </a:t>
            </a:r>
            <a:r>
              <a:rPr kumimoji="0" lang="ru-RU" altLang="ru-RU" sz="28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часа </a:t>
            </a:r>
            <a:r>
              <a:rPr kumimoji="0" lang="ru-RU" alt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 неделю</a:t>
            </a:r>
          </a:p>
          <a:p>
            <a:pPr marL="0" marR="0" lvl="0" indent="0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Английский язык – 2 часа в неделю</a:t>
            </a:r>
          </a:p>
          <a:p>
            <a:pPr marL="0" marR="0" lvl="0" indent="0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Технология, музыка, ИЗО – по 1 часу в неделю</a:t>
            </a:r>
          </a:p>
          <a:p>
            <a:pPr marL="0" marR="0" lvl="0" indent="0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Физкультура – 3 </a:t>
            </a:r>
            <a:r>
              <a:rPr lang="ru-RU" altLang="ru-RU" sz="2800" b="1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часа </a:t>
            </a:r>
            <a:r>
              <a:rPr kumimoji="0" lang="ru-RU" alt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 неделю</a:t>
            </a:r>
          </a:p>
          <a:p>
            <a:pPr marL="0" marR="0" lvl="0" indent="0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2800" b="1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Ритмика – 1 час в неделю</a:t>
            </a:r>
            <a:endParaRPr kumimoji="0" lang="ru-RU" alt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52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07505" y="260648"/>
            <a:ext cx="885698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Годовой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календарный учебный график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07950" y="1773238"/>
            <a:ext cx="8712522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3600" kern="0" dirty="0" smtClean="0">
                <a:solidFill>
                  <a:srgbClr val="000000"/>
                </a:solidFill>
              </a:rPr>
              <a:t>28.10</a:t>
            </a:r>
            <a:r>
              <a:rPr kumimoji="0" lang="ru-RU" alt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 - 07.11 - осенние каникулы</a:t>
            </a:r>
          </a:p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 (08.11 - в школу)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3600" kern="0" dirty="0" smtClean="0">
                <a:solidFill>
                  <a:srgbClr val="000000"/>
                </a:solidFill>
              </a:rPr>
              <a:t>31</a:t>
            </a:r>
            <a:r>
              <a:rPr kumimoji="0" lang="ru-RU" alt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.12 – 09.01 - зимние каникулы</a:t>
            </a:r>
          </a:p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(10.01 - в школу)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21.03 – 29.03 - весенние каникулы</a:t>
            </a:r>
          </a:p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(30.03 - в школу)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28.05 - последний учебный день</a:t>
            </a:r>
          </a:p>
        </p:txBody>
      </p:sp>
    </p:spTree>
    <p:extLst>
      <p:ext uri="{BB962C8B-B14F-4D97-AF65-F5344CB8AC3E}">
        <p14:creationId xmlns:p14="http://schemas.microsoft.com/office/powerpoint/2010/main" val="341268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60648"/>
            <a:ext cx="8458200" cy="50405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Режим работы школы</a:t>
            </a:r>
            <a:endParaRPr 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50825" y="912813"/>
            <a:ext cx="8497888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часы работы школы: 08.00 – 18.00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часы работы ГПД: 12.00 – 17.00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28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  <a:r>
              <a:rPr kumimoji="0" lang="ru-RU" alt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12.50 – 17.50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Расписание звонков: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1 урок 08.30 – 09.10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2 урок 09.30 – 10.10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3 урок 10.30 – 11.10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4 урок 11.20 – 12.00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5 урок 12.10 – 12.50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Завтрак – 10.30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Обед – 14.</a:t>
            </a:r>
            <a:r>
              <a:rPr kumimoji="0" lang="ru-RU" altLang="ru-RU" sz="2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00 </a:t>
            </a:r>
          </a:p>
        </p:txBody>
      </p:sp>
    </p:spTree>
    <p:extLst>
      <p:ext uri="{BB962C8B-B14F-4D97-AF65-F5344CB8AC3E}">
        <p14:creationId xmlns:p14="http://schemas.microsoft.com/office/powerpoint/2010/main" val="333770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260648"/>
            <a:ext cx="878497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  - предметники </a:t>
            </a:r>
            <a:endParaRPr lang="ru-RU" altLang="ru-RU" sz="36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</a:t>
            </a:r>
            <a:r>
              <a:rPr lang="ru-RU" altLang="ru-RU" sz="24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язык, литературное чтение, математика, </a:t>
            </a:r>
            <a:r>
              <a:rPr lang="ru-RU" altLang="ru-RU" sz="24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ИЗО, окружающий </a:t>
            </a:r>
            <a:r>
              <a:rPr lang="ru-RU" altLang="ru-RU" sz="24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мир, </a:t>
            </a:r>
            <a:r>
              <a:rPr lang="ru-RU" altLang="ru-RU" sz="24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музыка, технология.</a:t>
            </a:r>
            <a:endParaRPr lang="ru-RU" altLang="ru-RU" sz="2400" b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 руководитель – Кожемякина Вероника </a:t>
            </a:r>
            <a:r>
              <a:rPr lang="ru-RU" altLang="ru-RU" sz="2400" b="1" dirty="0" err="1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Саркисовна</a:t>
            </a:r>
            <a:endParaRPr lang="ru-RU" altLang="ru-RU" sz="2400" b="1" dirty="0" smtClean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– </a:t>
            </a:r>
            <a:r>
              <a:rPr lang="ru-RU" altLang="ru-RU" sz="2400" b="1" dirty="0" err="1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Скоробогатых</a:t>
            </a:r>
            <a:r>
              <a:rPr lang="ru-RU" altLang="ru-RU" sz="24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Инна </a:t>
            </a:r>
            <a:r>
              <a:rPr lang="ru-RU" altLang="ru-RU" sz="24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altLang="ru-RU" sz="24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еннадьевна</a:t>
            </a:r>
            <a:r>
              <a:rPr lang="ru-RU" alt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Английский </a:t>
            </a:r>
            <a:r>
              <a:rPr lang="ru-RU" altLang="ru-RU" sz="24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 – </a:t>
            </a:r>
            <a:r>
              <a:rPr lang="ru-RU" altLang="ru-RU" sz="2400" b="1" dirty="0" err="1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Шаехзянова</a:t>
            </a:r>
            <a:r>
              <a:rPr lang="ru-RU" altLang="ru-RU" sz="24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Клара Юрьевна</a:t>
            </a:r>
            <a:endParaRPr lang="ru-RU" altLang="ru-RU" sz="24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Физическая культура, ритмика -</a:t>
            </a:r>
            <a:r>
              <a:rPr lang="ru-RU" alt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Устинова Алла  Игоревна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Специалисты: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логопед – </a:t>
            </a:r>
            <a:r>
              <a:rPr lang="ru-RU" altLang="ru-RU" sz="2400" b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Флягина</a:t>
            </a:r>
            <a:r>
              <a:rPr lang="ru-RU" alt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Наталья Сергеевна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дефектолог – </a:t>
            </a:r>
            <a:r>
              <a:rPr lang="ru-RU" altLang="ru-RU" sz="2400" b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Базганова</a:t>
            </a:r>
            <a:r>
              <a:rPr lang="ru-RU" alt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Марина Васильевна</a:t>
            </a:r>
            <a:endParaRPr lang="ru-RU" altLang="ru-RU" sz="24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703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-1"/>
            <a:ext cx="8856984" cy="1566907"/>
          </a:xfrm>
        </p:spPr>
        <p:txBody>
          <a:bodyPr>
            <a:no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alt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требования </a:t>
            </a:r>
            <a:r>
              <a:rPr lang="ru-RU" alt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 </a:t>
            </a:r>
            <a:r>
              <a:rPr lang="ru-RU" alt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уровню </a:t>
            </a:r>
            <a:r>
              <a:rPr lang="ru-RU" alt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подготовки по учебным предметам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alt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 концу учебного  года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78904" y="1585168"/>
            <a:ext cx="8458200" cy="442163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400" kern="1200">
                <a:solidFill>
                  <a:schemeClr val="tx2">
                    <a:shade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 язык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9512" y="1988840"/>
            <a:ext cx="8856984" cy="477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К концу обучения в третьем классе обучающиеся: 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различают:</a:t>
            </a:r>
            <a:endParaRPr kumimoji="0" lang="ru-RU" altLang="ru-RU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-имя существительное, имя прилагательное, глагол, личное местоимение;</a:t>
            </a:r>
            <a:endParaRPr kumimoji="0" lang="ru-RU" altLang="ru-RU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- виды предложений по цели высказывания и интонации;</a:t>
            </a:r>
            <a:endParaRPr kumimoji="0" lang="ru-RU" altLang="ru-RU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- главные (подлежащее и сказуемое) и второстепенные члены предложения;</a:t>
            </a:r>
            <a:endParaRPr kumimoji="0" lang="ru-RU" altLang="ru-RU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предложения с однородными членами</a:t>
            </a:r>
            <a:endParaRPr kumimoji="0" lang="ru-RU" altLang="ru-RU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выделяют, находят:</a:t>
            </a:r>
            <a:endParaRPr kumimoji="0" lang="ru-RU" altLang="ru-RU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-грамматическую основу простого двусоставного предложения;</a:t>
            </a:r>
            <a:endParaRPr kumimoji="0" lang="ru-RU" altLang="ru-RU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-в простом предложении однородные члены(как главные, так и второстепенные)</a:t>
            </a:r>
            <a:endParaRPr kumimoji="0" lang="ru-RU" altLang="ru-RU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решают практические задачи</a:t>
            </a: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:</a:t>
            </a:r>
            <a:endParaRPr kumimoji="0" lang="ru-RU" altLang="ru-RU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-проводить фонетический анализ слова и разбор слова по составу;</a:t>
            </a:r>
            <a:endParaRPr kumimoji="0" lang="ru-RU" altLang="ru-RU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-характеризовать имя существительное и имя прилагательное как части речи (значение и морфологические признаки)</a:t>
            </a:r>
            <a:endParaRPr kumimoji="0" lang="ru-RU" altLang="ru-RU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-составлять план текста (при помощи учителя)</a:t>
            </a:r>
            <a:endParaRPr kumimoji="0" lang="ru-RU" altLang="ru-RU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1600" b="1" kern="0" dirty="0">
                <a:solidFill>
                  <a:srgbClr val="000000"/>
                </a:solidFill>
                <a:cs typeface="Times New Roman" pitchFamily="18" charset="0"/>
              </a:rPr>
              <a:t>п</a:t>
            </a:r>
            <a:r>
              <a:rPr kumimoji="0" lang="ru-RU" altLang="ru-RU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рименяют</a:t>
            </a:r>
            <a:r>
              <a:rPr kumimoji="0" lang="ru-RU" alt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 правила правописания:</a:t>
            </a:r>
            <a:endParaRPr kumimoji="0" lang="ru-RU" altLang="ru-RU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-падежных окончаний имен существительных;</a:t>
            </a:r>
            <a:endParaRPr kumimoji="0" lang="ru-RU" altLang="ru-RU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-суффиксов имен существительных –</a:t>
            </a:r>
            <a:r>
              <a:rPr kumimoji="0" lang="ru-RU" altLang="ru-RU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онок</a:t>
            </a: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- (-</a:t>
            </a:r>
            <a:r>
              <a:rPr kumimoji="0" lang="ru-RU" altLang="ru-RU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енок</a:t>
            </a: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-),-</a:t>
            </a:r>
            <a:r>
              <a:rPr kumimoji="0" lang="ru-RU" altLang="ru-RU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ек</a:t>
            </a: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-, -</a:t>
            </a:r>
            <a:r>
              <a:rPr kumimoji="0" lang="ru-RU" altLang="ru-RU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ик</a:t>
            </a: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-, -ост(ь)-;</a:t>
            </a:r>
            <a:endParaRPr kumimoji="0" lang="ru-RU" altLang="ru-RU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- словарных слов, определенных программой;</a:t>
            </a:r>
            <a:endParaRPr kumimoji="0" lang="ru-RU" altLang="ru-RU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-постановки знаков препинания при однородных членах предложения.</a:t>
            </a:r>
            <a:endParaRPr kumimoji="0" lang="ru-RU" altLang="ru-RU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35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4"/>
          <p:cNvSpPr txBox="1">
            <a:spLocks noChangeArrowheads="1"/>
          </p:cNvSpPr>
          <p:nvPr/>
        </p:nvSpPr>
        <p:spPr bwMode="gray">
          <a:xfrm>
            <a:off x="457200" y="258763"/>
            <a:ext cx="8212138" cy="649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сложные темы</a:t>
            </a:r>
            <a:endParaRPr kumimoji="0" lang="en-US" altLang="ru-RU" sz="3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95536" y="2693555"/>
            <a:ext cx="2448272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668006"/>
            <a:ext cx="2589590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437112"/>
            <a:ext cx="2513162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Овал 8"/>
          <p:cNvSpPr/>
          <p:nvPr/>
        </p:nvSpPr>
        <p:spPr>
          <a:xfrm>
            <a:off x="4822983" y="979673"/>
            <a:ext cx="2664296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709570" y="979673"/>
            <a:ext cx="2664296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95536" y="4666748"/>
            <a:ext cx="2593928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391770" y="5119905"/>
            <a:ext cx="2808312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Rectangle 44"/>
          <p:cNvSpPr txBox="1">
            <a:spLocks noChangeArrowheads="1"/>
          </p:cNvSpPr>
          <p:nvPr/>
        </p:nvSpPr>
        <p:spPr bwMode="gray">
          <a:xfrm>
            <a:off x="2812028" y="2826533"/>
            <a:ext cx="3456385" cy="180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3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altLang="ru-RU" sz="32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зык </a:t>
            </a:r>
            <a:endParaRPr kumimoji="0" lang="en-US" altLang="ru-RU" sz="3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59"/>
          <p:cNvSpPr>
            <a:spLocks noChangeArrowheads="1"/>
          </p:cNvSpPr>
          <p:nvPr/>
        </p:nvSpPr>
        <p:spPr bwMode="auto">
          <a:xfrm>
            <a:off x="1979814" y="1324177"/>
            <a:ext cx="20193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правописание безударной гласной</a:t>
            </a:r>
          </a:p>
        </p:txBody>
      </p:sp>
      <p:sp>
        <p:nvSpPr>
          <p:cNvPr id="16" name="Rectangle 60"/>
          <p:cNvSpPr>
            <a:spLocks noChangeArrowheads="1"/>
          </p:cNvSpPr>
          <p:nvPr/>
        </p:nvSpPr>
        <p:spPr bwMode="auto">
          <a:xfrm>
            <a:off x="671737" y="3021013"/>
            <a:ext cx="2041525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правописание парной согласной</a:t>
            </a:r>
          </a:p>
        </p:txBody>
      </p:sp>
      <p:sp>
        <p:nvSpPr>
          <p:cNvPr id="17" name="Rectangle 61"/>
          <p:cNvSpPr>
            <a:spLocks noChangeArrowheads="1"/>
          </p:cNvSpPr>
          <p:nvPr/>
        </p:nvSpPr>
        <p:spPr bwMode="auto">
          <a:xfrm>
            <a:off x="575332" y="4941168"/>
            <a:ext cx="2268476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правописание непроизносимой согласной</a:t>
            </a:r>
          </a:p>
        </p:txBody>
      </p:sp>
      <p:sp>
        <p:nvSpPr>
          <p:cNvPr id="18" name="Rectangle 58"/>
          <p:cNvSpPr>
            <a:spLocks noChangeArrowheads="1"/>
          </p:cNvSpPr>
          <p:nvPr/>
        </p:nvSpPr>
        <p:spPr bwMode="auto">
          <a:xfrm>
            <a:off x="5035832" y="1313767"/>
            <a:ext cx="2382613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изменение имён существительных по падежам</a:t>
            </a:r>
          </a:p>
        </p:txBody>
      </p:sp>
      <p:sp>
        <p:nvSpPr>
          <p:cNvPr id="19" name="Rectangle 57"/>
          <p:cNvSpPr>
            <a:spLocks noChangeArrowheads="1"/>
          </p:cNvSpPr>
          <p:nvPr/>
        </p:nvSpPr>
        <p:spPr bwMode="auto">
          <a:xfrm>
            <a:off x="6548835" y="3174315"/>
            <a:ext cx="212050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Распознавание частей речи</a:t>
            </a:r>
          </a:p>
        </p:txBody>
      </p:sp>
      <p:sp>
        <p:nvSpPr>
          <p:cNvPr id="20" name="TextBox 2"/>
          <p:cNvSpPr txBox="1">
            <a:spLocks noChangeArrowheads="1"/>
          </p:cNvSpPr>
          <p:nvPr/>
        </p:nvSpPr>
        <p:spPr bwMode="auto">
          <a:xfrm>
            <a:off x="6789340" y="4796740"/>
            <a:ext cx="196691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Разбор слов по составу </a:t>
            </a:r>
          </a:p>
        </p:txBody>
      </p:sp>
      <p:sp>
        <p:nvSpPr>
          <p:cNvPr id="21" name="Rectangle 47"/>
          <p:cNvSpPr>
            <a:spLocks noChangeArrowheads="1"/>
          </p:cNvSpPr>
          <p:nvPr/>
        </p:nvSpPr>
        <p:spPr bwMode="auto">
          <a:xfrm>
            <a:off x="3718271" y="5275262"/>
            <a:ext cx="2297112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ь на конце имён существительных после шипящих</a:t>
            </a:r>
          </a:p>
        </p:txBody>
      </p:sp>
      <p:sp>
        <p:nvSpPr>
          <p:cNvPr id="8" name="Стрелка вниз 7"/>
          <p:cNvSpPr/>
          <p:nvPr/>
        </p:nvSpPr>
        <p:spPr>
          <a:xfrm rot="8712670">
            <a:off x="3819097" y="2461893"/>
            <a:ext cx="360040" cy="5696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 rot="3843180">
            <a:off x="3039278" y="4233753"/>
            <a:ext cx="360040" cy="8707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 rot="6149323">
            <a:off x="3039060" y="3396982"/>
            <a:ext cx="360040" cy="7530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 rot="12615671">
            <a:off x="5054107" y="2442691"/>
            <a:ext cx="360040" cy="7211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 rot="363971">
            <a:off x="4491625" y="4331154"/>
            <a:ext cx="360040" cy="6474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низ 26"/>
          <p:cNvSpPr/>
          <p:nvPr/>
        </p:nvSpPr>
        <p:spPr>
          <a:xfrm rot="15038063">
            <a:off x="5571666" y="3415251"/>
            <a:ext cx="443039" cy="6752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/>
          <p:cNvSpPr/>
          <p:nvPr/>
        </p:nvSpPr>
        <p:spPr>
          <a:xfrm rot="17851611">
            <a:off x="5692298" y="4191344"/>
            <a:ext cx="360040" cy="8707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2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160</TotalTime>
  <Words>2109</Words>
  <Application>Microsoft Office PowerPoint</Application>
  <PresentationFormat>Экран (4:3)</PresentationFormat>
  <Paragraphs>240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Обеспечение  успешности ребенка в достижении образовательных результатов </vt:lpstr>
      <vt:lpstr>Презентация PowerPoint</vt:lpstr>
      <vt:lpstr>Презентация PowerPoint</vt:lpstr>
      <vt:lpstr>Презентация PowerPoint</vt:lpstr>
      <vt:lpstr>Презентация PowerPoint</vt:lpstr>
      <vt:lpstr>Инструктаж по технике безопасности и ответственности родителей  за жизнь и здоровье детей  во время осенних каникул 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Вероника</dc:creator>
  <cp:lastModifiedBy>User Windows</cp:lastModifiedBy>
  <cp:revision>17</cp:revision>
  <dcterms:created xsi:type="dcterms:W3CDTF">2021-10-16T03:48:50Z</dcterms:created>
  <dcterms:modified xsi:type="dcterms:W3CDTF">2021-10-22T11:27:07Z</dcterms:modified>
</cp:coreProperties>
</file>