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  <p:sldId id="263" r:id="rId6"/>
    <p:sldId id="264" r:id="rId7"/>
    <p:sldId id="265" r:id="rId8"/>
    <p:sldId id="266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CC0099"/>
    <a:srgbClr val="000066"/>
    <a:srgbClr val="003399"/>
    <a:srgbClr val="339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search?p=6&amp;source=wiz&amp;text=%D0%BA%D0%B0%D1%80%D1%82%D0%B8%D0%BD%D0%BA%D0%B8+%D1%82%D1%80%D0%B5%D0%B2%D0%BE%D0%B6%D0%BD%D1%8B%D0%B5+%D0%B4%D0%B5%D1%82%D0%B8+%D0%BD%D0%B0%D1%80%D0%B8%D1%81%D0%BE%D0%B2%D0%B0%D0%BD%D0%BD%D1%8B%D0%B5&amp;pos=265&amp;rpt=simage&amp;img_url=https://sun3-12.userapi.com/c635107/v635107187/295f0/4ztdVOugL7U.jpg&amp;lr=16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search?pos=1&amp;img_url=https://i0.wp.com/xn--90af7c.xn--90aiamjrzbaml1a.xn--p1ai/wp-content/uploads/2018/09/chitaem-semjei_0.jpg&amp;text=%D0%BA%D0%B0%D1%80%D1%82%D0%B8%D0%BD%D0%BA%D0%B8+%D0%B4%D0%B5%D1%82%D0%B8+%D0%B8+%D1%80%D0%BE%D0%B4%D0%B8%D1%82%D0%B5%D0%BB%D0%B8+%D0%B2%D0%BC%D0%B5%D1%81%D1%82%D0%B5+%D0%BD%D0%B0%D1%80%D0%B8%D1%81%D0%BE%D0%B2%D0%B0%D0%BD%D0%BD%D1%8B%D0%B5&amp;rpt=simage&amp;lr=16&amp;source=wiz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search?pos=34&amp;img_url=https://www.dou75.ru/68/images/stories/kartinki/37.jpg&amp;text=%D0%BA%D0%B0%D1%80%D1%82%D0%B8%D0%BD%D0%BA%D0%B8+%D1%82%D1%80%D0%B5%D0%B2%D0%BE%D0%B6%D0%BD%D1%8B%D0%B5+%D0%B4%D0%B5%D1%82%D0%B8+%D0%BD%D0%B0%D1%80%D0%B8%D1%81%D0%BE%D0%B2%D0%B0%D0%BD%D0%BD%D1%8B%D0%B5&amp;rpt=simage&amp;lr=16&amp;source=wiz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search?pos=25&amp;img_url=https://oxymaxplayroom.com/content/images/2019/01/11267369_1677075815856037_1531514911509473736_o.jpg&amp;text=%D0%BA%D0%B0%D1%80%D1%82%D0%B8%D0%BD%D0%BA%D0%B8+%D1%82%D1%80%D0%B5%D0%B2%D0%BE%D0%B6%D0%BD%D1%8B%D0%B5+%D0%B4%D0%B5%D1%82%D0%B8+%D0%BD%D0%B0%D1%80%D0%B8%D1%81%D0%BE%D0%B2%D0%B0%D0%BD%D0%BD%D1%8B%D0%B5&amp;rpt=simage&amp;lr=16&amp;source=wiz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search?p=7&amp;source=wiz&amp;text=%D0%BA%D0%B0%D1%80%D1%82%D0%B8%D0%BD%D0%BA%D0%B8+%D1%82%D1%80%D0%B5%D0%B2%D0%BE%D0%B6%D0%BD%D1%8B%D0%B5+%D0%B4%D0%B5%D1%82%D0%B8+%D0%BD%D0%B0%D1%80%D0%B8%D1%81%D0%BE%D0%B2%D0%B0%D0%BD%D0%BD%D1%8B%D0%B5&amp;pos=284&amp;rpt=simage&amp;img_url=https://clip.cookdiary.net/sites/default/files/wallpaper/lonely-clipart/240017/lonely-clipart-unhappy-child-240017-6621141.jpg&amp;lr=16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search?p=1&amp;source=wiz&amp;text=%D0%BA%D0%B0%D1%80%D1%82%D0%B8%D0%BD%D0%BA%D0%B8+%D1%82%D1%80%D0%B5%D0%B2%D0%BE%D0%B6%D0%BD%D1%8B%D0%B5+%D0%B4%D0%B5%D1%82%D0%B8+%D0%BD%D0%B0%D1%80%D0%B8%D1%81%D0%BE%D0%B2%D0%B0%D0%BD%D0%BD%D1%8B%D0%B5&amp;pos=73&amp;rpt=simage&amp;img_url=https://image.shutterstock.com/z/stock-vector-vector-illustration-of-sad-boy-148391609.jpg&amp;lr=16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search?p=13&amp;source=wiz&amp;text=%D0%BA%D0%B0%D1%80%D1%82%D0%B8%D0%BD%D0%BA%D0%B8+%D1%82%D1%80%D0%B5%D0%B2%D0%BE%D0%B6%D0%BD%D1%8B%D0%B5+%D0%B4%D0%B5%D1%82%D0%B8+%D0%BD%D0%B0%D1%80%D0%B8%D1%81%D0%BE%D0%B2%D0%B0%D0%BD%D0%BD%D1%8B%D0%B5&amp;pos=557&amp;rpt=simage&amp;img_url=https://avatars.mds.yandex.net/get-zen_doc/1585197/pub_5da97cc7ba281e00b00e757b_5da97d543d873600ad1546c0/scale_1200&amp;lr=16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search?p=9&amp;source=wiz&amp;text=%D0%BA%D0%B0%D1%80%D1%82%D0%B8%D0%BD%D0%BA%D0%B8+%D1%82%D1%80%D0%B5%D0%B2%D0%BE%D0%B6%D0%BD%D1%8B%D0%B5+%D0%B4%D0%B5%D1%82%D0%B8+%D0%BD%D0%B0%D1%80%D0%B8%D1%81%D0%BE%D0%B2%D0%B0%D0%BD%D0%BD%D1%8B%D0%B5&amp;pos=369&amp;rpt=simage&amp;img_url=https://ds05.infourok.ru/uploads/ex/0dfc/000ca4a3-80da059b/hello_html_49359d1f.jpg&amp;lr=16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avatars.mds.yandex.net/get-pdb/471286/157da429-3c9f-4bab-a756-66bfbfa10b61/s375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676400" y="381000"/>
            <a:ext cx="63246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ru-RU" sz="2000"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МДОУ </a:t>
            </a:r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«Детский </a:t>
            </a:r>
            <a:r>
              <a:rPr lang="ru-RU" sz="2000"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сад </a:t>
            </a:r>
            <a:r>
              <a:rPr lang="ru-RU" sz="2000"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№ 37» </a:t>
            </a:r>
            <a:endParaRPr lang="ru-RU" sz="20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ru-RU" b="1" dirty="0" smtClean="0"/>
              <a:t> </a:t>
            </a:r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г. Ярославль</a:t>
            </a:r>
            <a:endParaRPr lang="ru-RU" sz="20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36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Тревожный ребёнок.</a:t>
            </a:r>
          </a:p>
          <a:p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</a:p>
          <a:p>
            <a:endParaRPr lang="ru-RU" sz="20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                         Педагог-психолог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Фоменко Любовь Георгиевна</a:t>
            </a:r>
            <a:endParaRPr lang="ru-RU" sz="20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Изображение пользователя Tolyan Kotonos из коллекции &amp;quot;Рисование девочк...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67000" y="2324100"/>
            <a:ext cx="411480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avatars.mds.yandex.net/get-pdb/471286/157da429-3c9f-4bab-a756-66bfbfa10b61/s375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676400" y="685800"/>
            <a:ext cx="655320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Когда нужна помощь психолога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Если у ребенка есть экстремальные сложности с коммуникацией — он ни с кем не может общаться.  </a:t>
            </a:r>
          </a:p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У малыша трудности с выполнением бытовых задач. Например, он боится подходить к окну и никогда не зайдет в комнату с открытыми окнами. При этом ситуация повторяется в любых местах. </a:t>
            </a:r>
          </a:p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У ребенка бывают панические атаки или есть какие-то фобии. В этом случае  нужна помощь специалиста.</a:t>
            </a:r>
            <a:endParaRPr lang="ru-RU" sz="20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avatars.mds.yandex.net/get-pdb/471286/157da429-3c9f-4bab-a756-66bfbfa10b61/s375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Надо ли родителям играть со своими детьми? 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90800" y="2667001"/>
            <a:ext cx="41148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057400" y="1447800"/>
            <a:ext cx="5410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Спасибо  за внимание!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avatars.mds.yandex.net/get-pdb/471286/157da429-3c9f-4bab-a756-66bfbfa10b61/s375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3048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524000" y="304800"/>
            <a:ext cx="66294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Monotype Corsiva" pitchFamily="66" charset="0"/>
              <a:buNone/>
            </a:pPr>
            <a:r>
              <a:rPr lang="ru-RU" sz="2400" b="1" dirty="0" smtClean="0">
                <a:solidFill>
                  <a:srgbClr val="CC0099"/>
                </a:solidFill>
              </a:rPr>
              <a:t> </a:t>
            </a: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Что такое  тревожность?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Тревожность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это индивидуальная психологическая особенность, заключающаяся в повышенной склонности испытывать беспокойство в самых различных жизненных ситуациях, в том числе и тогда, когда повода для беспокойства нет.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000066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CC00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Следует отличать тревогу от тревожности.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solidFill>
                <a:srgbClr val="CC0099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just">
              <a:buFont typeface="Monotype Corsiva" pitchFamily="66" charset="0"/>
              <a:buNone/>
            </a:pP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Тревога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– это эпизодическое проявление беспокойства и 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волнения  ребенка.</a:t>
            </a: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Тревожность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– это  устойчивое  состояние  проявления тревоги. </a:t>
            </a:r>
          </a:p>
          <a:p>
            <a:r>
              <a:rPr lang="ru-RU" sz="1600" b="1" dirty="0" smtClean="0"/>
              <a:t/>
            </a:r>
            <a:br>
              <a:rPr lang="ru-RU" sz="1600" b="1" dirty="0" smtClean="0"/>
            </a:br>
            <a:endParaRPr lang="ru-RU" sz="1600" dirty="0" smtClean="0">
              <a:solidFill>
                <a:srgbClr val="000066"/>
              </a:solidFill>
            </a:endParaRPr>
          </a:p>
        </p:txBody>
      </p:sp>
      <p:pic>
        <p:nvPicPr>
          <p:cNvPr id="9" name="Рисунок 8" descr="Partager. 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3600" y="4800600"/>
            <a:ext cx="1447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avatars.mds.yandex.net/get-pdb/471286/157da429-3c9f-4bab-a756-66bfbfa10b61/s375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371600" y="1"/>
            <a:ext cx="7315200" cy="7694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600" b="1" dirty="0" smtClean="0">
              <a:solidFill>
                <a:srgbClr val="CC0099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CC00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Проверьте есть ли у вашего ребенка  признаки тревожность.</a:t>
            </a:r>
            <a:endParaRPr lang="ru-RU" sz="2000" dirty="0" smtClean="0">
              <a:solidFill>
                <a:srgbClr val="CC0099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Каждый ответ «да» - 1 балл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Тревожный ребенок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Не может долго работать, не уставая.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Ему трудно сосредоточиться на чем-то.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Любое задание вызывает излишнее беспокойство.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Во время выполнения заданий очень напряжен, скован.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Смущается чаще других.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Часто говорит о напряженных ситуациях.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 Как правило, краснеет в незнакомой обстановке.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8. Жалуется, что ему снятся страшные сны.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9. Руки у него обычно холодные и влажные.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10. У него нередко бывает расстройство стула.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11. Сильно потеет, когда волнуется.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12. Не обладает хорошим аппетитом.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13. Спит беспокойно, засыпает с трудом.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14. Пуглив, многое вызывает у него страх.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15. Обычно беспокоен, легко расстраивается.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16. Часто не может сдержать слезы.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17. Плохо переносит ожидание.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18. Не любит браться за новое дело.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19. Ребенок неуверен в себе, в своих силах.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20. Боится сталкиваться с трудностями.</a:t>
            </a:r>
          </a:p>
          <a:p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Суммируйте количество “плюсов”, чтобы получить общий балл тревожности.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Высокая тревожность — 15—20 баллов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Средняя — 7—14 баллов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Низкая — 1—6 баллов.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0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Monotype Corsiva" pitchFamily="66" charset="0"/>
              <a:buNone/>
            </a:pP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avatars.mds.yandex.net/get-pdb/471286/157da429-3c9f-4bab-a756-66bfbfa10b61/s375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133600" y="914400"/>
            <a:ext cx="4876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 Виды  тревожности</a:t>
            </a:r>
            <a:endParaRPr lang="ru-RU" sz="2400" dirty="0">
              <a:solidFill>
                <a:srgbClr val="CC0099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05000" y="1828801"/>
            <a:ext cx="6248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>
              <a:buFontTx/>
              <a:buChar char="-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Тревожность как качество личности. (личностная)</a:t>
            </a:r>
          </a:p>
          <a:p>
            <a:pPr fontAlgn="b">
              <a:buFontTx/>
              <a:buChar char="-"/>
            </a:pP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">
              <a:buFontTx/>
              <a:buChar char="-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Тревожность  возрастная.</a:t>
            </a:r>
          </a:p>
          <a:p>
            <a:pPr fontAlgn="b"/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Тревожность ситуативная.</a:t>
            </a:r>
          </a:p>
          <a:p>
            <a:pPr>
              <a:buNone/>
            </a:pP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Почему дети боятся темноты? 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05400" y="4191000"/>
            <a:ext cx="24384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avatars.mds.yandex.net/get-pdb/471286/157da429-3c9f-4bab-a756-66bfbfa10b61/s375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524000" y="838200"/>
            <a:ext cx="6781800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Monotype Corsiva" pitchFamily="66" charset="0"/>
              <a:buNone/>
            </a:pP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      Причины возникновения тревожности:</a:t>
            </a:r>
          </a:p>
          <a:p>
            <a:pPr>
              <a:buFont typeface="Monotype Corsiva" pitchFamily="66" charset="0"/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Нарушение детско-родительских отношений: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Противоречивые требования, предъявляемые взрослыми.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Неадекватные требования (чаще всего завышенные).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Негативные требования, которые унижают ребенка, ставят его в зависимое положение.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Недостаток тепла, ласки со стороны взрослых.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Уровень тревожности окружающих взрослых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Monotype Corsiva" pitchFamily="66" charset="0"/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Высокая тревожность родителей передается ребенку.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Авторитарный стиль воспитания.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семьях, где часто возникают конфликты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 smtClean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в боязливости ребенка. в боязни идти домой. в жестоком... в проявлении трев...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1800" y="5257800"/>
            <a:ext cx="1143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avatars.mds.yandex.net/get-pdb/471286/157da429-3c9f-4bab-a756-66bfbfa10b61/s375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295400" y="381000"/>
            <a:ext cx="708660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C0099"/>
                </a:solidFill>
              </a:rPr>
              <a:t>    </a:t>
            </a: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Критерии определения тревожности 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24000" y="914400"/>
            <a:ext cx="647700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Поведенческие признаки тревожности: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Чрезмерная жестикуляция, торопливость;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Необходимость что-то теребить в руках, грызть ногти;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Плаксивость;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Рассеянность;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Ступор, если ребенку задали вопрос;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Скованность</a:t>
            </a:r>
          </a:p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Физиологические признаки тревожности :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Беспокойный сон, бессонница;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Повышенная потливость;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Учащенное сердцебиение;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Покраснения кожных покровов;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Дрожание конечностей;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Заикание;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Нарушение аппетита</a:t>
            </a:r>
          </a:p>
          <a:p>
            <a:pPr>
              <a:buFont typeface="Arial" pitchFamily="34" charset="0"/>
              <a:buChar char="•"/>
            </a:pP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Унылый мальчик стоковые фотографии rf.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53200" y="4648200"/>
            <a:ext cx="12192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avatars.mds.yandex.net/get-pdb/471286/157da429-3c9f-4bab-a756-66bfbfa10b61/s375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447800" y="609600"/>
            <a:ext cx="6477000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Правила профилактики тревожности.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1.Повышать самооценку ребенка: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называть ребенка по имени;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хвалить ребенка в присутствии других детей (похвала должна быть искренней, т.к. дети очень остро реагируют на ложь); хвалить ребенка просто так нельзя, он обязательно должен знать, за что его хвалят;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хвалить даже за незначительные успехи, для ребенка эти успехи важны.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учитывать возможности ребенка, не требовать от него того, что он не может выполнить;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откажитесь от слов унижающих достоинство ребенка;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не сравнивать своего ребенка с другими, сравнивайте достижения ребенка с его же результатами.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7" name="Рисунок 6" descr="Как научить ребенка слушать. 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05600" y="5181600"/>
            <a:ext cx="990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avatars.mds.yandex.net/get-pdb/471286/157da429-3c9f-4bab-a756-66bfbfa10b61/s375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600200" y="228600"/>
            <a:ext cx="6477000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b="1" dirty="0" smtClean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Обучать ребенка умению управлять своим поведением: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•проводить доверительные беседы с ребенком о его чувствах, переживаниях в волнующих ситуациях;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•показать примеры в преодолении страха.</a:t>
            </a:r>
          </a:p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Снятие мышечного напряжения: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•релаксация (под спокойную, приятную музыку);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•игры на телесный контакт, массаж, ласковые прикосновения;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•«рисование» на спине (упражнение «Добрый мелок»);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•игры на дыхание («воздушный шарик» - надуваем шарик руки на животе: вздох – шарик надули,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выдох — сдули).</a:t>
            </a:r>
          </a:p>
          <a:p>
            <a:pPr algn="just">
              <a:buFont typeface="Monotype Corsiva" pitchFamily="66" charset="0"/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Памятка для родителей: &amp;quot;Адаптация ребенка в детском саду&amp;quot;. 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48401" y="4800600"/>
            <a:ext cx="1066799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avatars.mds.yandex.net/get-pdb/471286/157da429-3c9f-4bab-a756-66bfbfa10b61/s375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143000" y="152400"/>
            <a:ext cx="7620000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   Советы родителям</a:t>
            </a:r>
          </a:p>
          <a:p>
            <a:pPr lvl="0"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Необходимо понять и принять тревогу ребенка, он имеет на нее полное право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Помочь ребенку в преодолении тревоги — значит создать условия, в которых ему будет комфортно. </a:t>
            </a:r>
          </a:p>
          <a:p>
            <a:pPr lvl="0"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Делайте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вместе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 ребенком, но не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вместо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него. </a:t>
            </a:r>
          </a:p>
          <a:p>
            <a:pPr lvl="0"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Можно поделиться своей тревогой, но лучше в прошедшем времени. Боялся, но потом удалось сделать то-то и то-то. Надо готовить ребенка к переменам, рассказывать, что его ждет. </a:t>
            </a:r>
          </a:p>
          <a:p>
            <a:pPr lvl="0"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Если не удается разговорить ребенка, но вы подозреваете, что его что-то гнетет, поиграйте с ним. Спросите, например, чего боятся солдатики или куклы? </a:t>
            </a:r>
          </a:p>
          <a:p>
            <a:pPr lvl="0"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Быть самим более оптимистичными. Следить за выражением своего лица. Улыбайтесь чаще. 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Убеждайте ребенка, что все будет хорошо. Старайтесь в любой ситуации искать плюсы, по принципу «нет худа без добра». 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Помочь ребенку преодолеть чувство тревоги можно с помощью объятий, поцелуев, поглаживания по голове, т. е. телесного контакта.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571</Words>
  <PresentationFormat>Экран (4:3)</PresentationFormat>
  <Paragraphs>108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50</cp:revision>
  <dcterms:created xsi:type="dcterms:W3CDTF">2020-04-23T07:09:42Z</dcterms:created>
  <dcterms:modified xsi:type="dcterms:W3CDTF">2021-10-22T09:56:01Z</dcterms:modified>
</cp:coreProperties>
</file>