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83" autoAdjust="0"/>
    <p:restoredTop sz="71250" autoAdjust="0"/>
  </p:normalViewPr>
  <p:slideViewPr>
    <p:cSldViewPr>
      <p:cViewPr>
        <p:scale>
          <a:sx n="73" d="100"/>
          <a:sy n="73" d="100"/>
        </p:scale>
        <p:origin x="-581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00042"/>
            <a:ext cx="2143124" cy="4518520"/>
          </a:xfrm>
        </p:spPr>
        <p:txBody>
          <a:bodyPr/>
          <a:lstStyle/>
          <a:p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357166"/>
            <a:ext cx="4000528" cy="4643470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МБДОУ СЦРР Детский сад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     « Золотая рыбка»</a:t>
            </a: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  Воспитатель: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  </a:t>
            </a:r>
            <a:r>
              <a:rPr lang="ru-RU" sz="2800" dirty="0" err="1" smtClean="0">
                <a:solidFill>
                  <a:schemeClr val="tx1"/>
                </a:solidFill>
              </a:rPr>
              <a:t>Собко</a:t>
            </a:r>
            <a:r>
              <a:rPr lang="ru-RU" sz="2800" dirty="0" smtClean="0">
                <a:solidFill>
                  <a:schemeClr val="tx1"/>
                </a:solidFill>
              </a:rPr>
              <a:t> Олеся Павловна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 smtClean="0"/>
          </a:p>
          <a:p>
            <a:endParaRPr lang="ru-RU" dirty="0" smtClean="0"/>
          </a:p>
          <a:p>
            <a:pPr algn="ctr"/>
            <a:r>
              <a:rPr lang="ru-RU" sz="2800" dirty="0" smtClean="0">
                <a:solidFill>
                  <a:schemeClr val="accent3"/>
                </a:solidFill>
                <a:latin typeface="Monotype Corsiva" pitchFamily="66" charset="0"/>
              </a:rPr>
              <a:t>« Адаптация детей раннего возраста к детскому саду»</a:t>
            </a:r>
          </a:p>
          <a:p>
            <a:pPr algn="ctr"/>
            <a:endParaRPr lang="ru-RU" dirty="0"/>
          </a:p>
        </p:txBody>
      </p:sp>
      <p:pic>
        <p:nvPicPr>
          <p:cNvPr id="8" name="Рисунок 7" descr="IMG_20210111_1423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857232"/>
            <a:ext cx="3071833" cy="46434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Обучение в ВУЗе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Мотивация развития личности педагога ДОУ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Всесторонне развивающаяся личность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Профессиональный рост посредством постоянного обучения, прохождения курсов квалификации, аттестации, самообразования, участие в различных конкурсах, работа в МО, обобщение и распространение педагогического опыта, использование современных методик, форм и видов новых педагогических технологий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Профессиональная переподготовка</a:t>
            </a: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Педагог-методист, владеющий методами и технологиями обучения и воспитания на уровне, позволяющем транслировать их другим педагогам.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Чрезвычайно важный и ответственный период психического развития ребёнка.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Это возраст, когда все только начинается в жизни ребёнка: речь, игра, общение со сверстниками, первые представления о себе, мире, окружающей действительности.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Период раннего детства уникален тем, что именно в этот временной оттенок ребенок развивается столь стремительно,  как никогда в последующие годы жизни.</a:t>
            </a:r>
          </a:p>
          <a:p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Самоценность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раннего детства – в остроте  восприятия окружающего мира, особом мире чувств и представлений.  ( Н.С.Ежкова)</a:t>
            </a: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285728"/>
            <a:ext cx="3657600" cy="1942360"/>
          </a:xfrm>
        </p:spPr>
        <p:txBody>
          <a:bodyPr/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Путь к вершине профессионального мастерства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343400" y="285728"/>
            <a:ext cx="3657600" cy="1942360"/>
          </a:xfrm>
        </p:spPr>
        <p:txBody>
          <a:bodyPr/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Уникальность раннего возраста для меня это: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5728"/>
            <a:ext cx="6172200" cy="428628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Теория моей работы</a:t>
            </a:r>
            <a:endParaRPr lang="ru-RU" sz="2400" b="0" dirty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286000" y="714356"/>
            <a:ext cx="6172200" cy="566739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endParaRPr lang="ru-RU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0" dirty="0" smtClean="0">
                <a:solidFill>
                  <a:schemeClr val="tx1"/>
                </a:solidFill>
              </a:rPr>
              <a:t>Реализация в воспитательном процессе </a:t>
            </a:r>
            <a:r>
              <a:rPr lang="ru-RU" b="0" dirty="0" err="1" smtClean="0">
                <a:solidFill>
                  <a:schemeClr val="tx1"/>
                </a:solidFill>
              </a:rPr>
              <a:t>самоценности</a:t>
            </a:r>
            <a:r>
              <a:rPr lang="ru-RU" b="0" dirty="0" smtClean="0">
                <a:solidFill>
                  <a:schemeClr val="tx1"/>
                </a:solidFill>
              </a:rPr>
              <a:t> раннего возраста как базисной основы всего последующего развития.</a:t>
            </a:r>
          </a:p>
          <a:p>
            <a:pPr>
              <a:buFont typeface="Wingdings" pitchFamily="2" charset="2"/>
              <a:buChar char="v"/>
            </a:pPr>
            <a:r>
              <a:rPr lang="ru-RU" b="0" dirty="0" smtClean="0">
                <a:solidFill>
                  <a:schemeClr val="tx1"/>
                </a:solidFill>
              </a:rPr>
              <a:t>Обсуждение некоторых вопросов с родителями ребенка ещё до поступления в детский сад :индивидуальные особенности ребёнка, режим дня, привычки, навыки самообслуживания. Подготовка ребенка к детскому саду.</a:t>
            </a:r>
          </a:p>
          <a:p>
            <a:pPr>
              <a:buFont typeface="Wingdings" pitchFamily="2" charset="2"/>
              <a:buChar char="v"/>
            </a:pPr>
            <a:r>
              <a:rPr lang="ru-RU" b="0" dirty="0" smtClean="0">
                <a:solidFill>
                  <a:schemeClr val="tx1"/>
                </a:solidFill>
              </a:rPr>
              <a:t>Разъяснительная работа с родителями по преемственности методов ухода и воспитания.</a:t>
            </a:r>
          </a:p>
          <a:p>
            <a:pPr>
              <a:buFont typeface="Wingdings" pitchFamily="2" charset="2"/>
              <a:buChar char="v"/>
            </a:pPr>
            <a:r>
              <a:rPr lang="ru-RU" b="0" dirty="0" smtClean="0">
                <a:solidFill>
                  <a:schemeClr val="tx1"/>
                </a:solidFill>
              </a:rPr>
              <a:t>Педагог должен быть  эмоциональным,  чувствительным к состояниям малыша, обязательны  выразительные движения и мимика, артистизм. Слова педагога непременно должны сопровождаться соответствующими жестами и движениями.  </a:t>
            </a:r>
          </a:p>
          <a:p>
            <a:pPr>
              <a:buFont typeface="Wingdings" pitchFamily="2" charset="2"/>
              <a:buChar char="v"/>
            </a:pPr>
            <a:r>
              <a:rPr lang="ru-RU" b="0" dirty="0" smtClean="0">
                <a:solidFill>
                  <a:schemeClr val="tx1"/>
                </a:solidFill>
              </a:rPr>
              <a:t>Необходимо стимулировать активность каждого ребенка, вызывать его желание действовать, общаться, играть, решать практические задачи.</a:t>
            </a:r>
          </a:p>
          <a:p>
            <a:pPr>
              <a:buFont typeface="Wingdings" pitchFamily="2" charset="2"/>
              <a:buChar char="v"/>
            </a:pPr>
            <a:r>
              <a:rPr lang="ru-RU" b="0" dirty="0" smtClean="0">
                <a:solidFill>
                  <a:schemeClr val="tx1"/>
                </a:solidFill>
              </a:rPr>
              <a:t>Образовательная деятельность проводится в игровой форме, с учетом решающего значения эмоционального фактора детей; </a:t>
            </a:r>
          </a:p>
          <a:p>
            <a:pPr>
              <a:buFont typeface="Wingdings" pitchFamily="2" charset="2"/>
              <a:buChar char="v"/>
            </a:pPr>
            <a:r>
              <a:rPr lang="ru-RU" b="0" dirty="0" smtClean="0">
                <a:solidFill>
                  <a:schemeClr val="tx1"/>
                </a:solidFill>
              </a:rPr>
              <a:t>Создание положительного эмоционального настроя ребенка на детский сад.</a:t>
            </a:r>
          </a:p>
          <a:p>
            <a:endParaRPr lang="ru-RU" b="0" dirty="0" smtClean="0"/>
          </a:p>
          <a:p>
            <a:endParaRPr lang="ru-RU" b="0" dirty="0" smtClean="0"/>
          </a:p>
          <a:p>
            <a:pPr>
              <a:buFont typeface="Wingdings" pitchFamily="2" charset="2"/>
              <a:buChar char="v"/>
            </a:pPr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86766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Теория моей работы.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М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одель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организации адаптационного периода детей раннего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возраста.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258204" cy="547384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1142984"/>
            <a:ext cx="214314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/>
          </a:p>
          <a:p>
            <a:pPr algn="ctr"/>
            <a:r>
              <a:rPr lang="ru-RU" sz="1200" dirty="0" smtClean="0"/>
              <a:t>Использование игрушек-сюрпризов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5786" y="3143248"/>
            <a:ext cx="214314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Игры с воспитателем</a:t>
            </a:r>
            <a:endParaRPr lang="ru-RU" sz="1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786" y="2071678"/>
            <a:ext cx="2143140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     Создание условий для       общения со взрослыми    вещами и игрушками</a:t>
            </a:r>
            <a:endParaRPr lang="ru-RU" sz="1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5786" y="4143380"/>
            <a:ext cx="2143140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  <a:p>
            <a:pPr algn="ctr"/>
            <a:r>
              <a:rPr lang="ru-RU" sz="1200" dirty="0" smtClean="0"/>
              <a:t>Побуждение ребёнка к общению со сверстниками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7224" y="5286388"/>
            <a:ext cx="207170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Игры-занятия</a:t>
            </a:r>
          </a:p>
          <a:p>
            <a:pPr algn="ctr"/>
            <a:r>
              <a:rPr lang="ru-RU" sz="1200" dirty="0" smtClean="0"/>
              <a:t>Игры-упражнения</a:t>
            </a:r>
          </a:p>
          <a:p>
            <a:pPr algn="ctr"/>
            <a:r>
              <a:rPr lang="ru-RU" sz="1200" dirty="0" smtClean="0"/>
              <a:t>Игры-инсценировки</a:t>
            </a:r>
            <a:endParaRPr lang="ru-RU" sz="1200" dirty="0"/>
          </a:p>
        </p:txBody>
      </p:sp>
      <p:cxnSp>
        <p:nvCxnSpPr>
          <p:cNvPr id="21" name="Прямая со стрелкой 20"/>
          <p:cNvCxnSpPr>
            <a:stCxn id="8" idx="0"/>
            <a:endCxn id="6" idx="2"/>
          </p:cNvCxnSpPr>
          <p:nvPr/>
        </p:nvCxnSpPr>
        <p:spPr>
          <a:xfrm rot="5400000" flipH="1" flipV="1">
            <a:off x="1714480" y="400050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8" idx="2"/>
          </p:cNvCxnSpPr>
          <p:nvPr/>
        </p:nvCxnSpPr>
        <p:spPr>
          <a:xfrm rot="5400000">
            <a:off x="1714480" y="507207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3714744" y="2214554"/>
            <a:ext cx="2286016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r>
              <a:rPr lang="ru-RU" sz="1400" dirty="0" smtClean="0"/>
              <a:t>Индивидуальный подход к ребёнку</a:t>
            </a:r>
          </a:p>
          <a:p>
            <a:pPr algn="ctr"/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643306" y="1142984"/>
            <a:ext cx="235745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Учёт домашних привычек</a:t>
            </a:r>
            <a:endParaRPr lang="ru-RU" sz="1400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714744" y="3714752"/>
            <a:ext cx="242889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Организация адаптационного периода</a:t>
            </a:r>
            <a:endParaRPr lang="ru-RU" sz="14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714744" y="4786322"/>
            <a:ext cx="242889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Создание предметно-развивающей среды</a:t>
            </a:r>
            <a:endParaRPr lang="ru-RU" sz="1400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rot="5400000" flipH="1" flipV="1">
            <a:off x="4643438" y="2000240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6200000" flipV="1">
            <a:off x="3643306" y="928670"/>
            <a:ext cx="571504" cy="2000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31" idx="0"/>
          </p:cNvCxnSpPr>
          <p:nvPr/>
        </p:nvCxnSpPr>
        <p:spPr>
          <a:xfrm rot="16200000" flipH="1" flipV="1">
            <a:off x="3750464" y="1393018"/>
            <a:ext cx="285752" cy="1928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5400000" flipH="1" flipV="1">
            <a:off x="4804174" y="3482578"/>
            <a:ext cx="42862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33" idx="1"/>
          </p:cNvCxnSpPr>
          <p:nvPr/>
        </p:nvCxnSpPr>
        <p:spPr>
          <a:xfrm rot="10800000">
            <a:off x="2928926" y="3714752"/>
            <a:ext cx="78581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16200000" flipH="1">
            <a:off x="4893472" y="4607727"/>
            <a:ext cx="357191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Скругленный прямоугольник 57"/>
          <p:cNvSpPr/>
          <p:nvPr/>
        </p:nvSpPr>
        <p:spPr>
          <a:xfrm>
            <a:off x="6572264" y="2000240"/>
            <a:ext cx="207170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Гибкий режим</a:t>
            </a:r>
            <a:endParaRPr lang="ru-RU" sz="1400" dirty="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6572264" y="1071546"/>
            <a:ext cx="207170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Использование фольклора при укладывании детей спать</a:t>
            </a:r>
            <a:endParaRPr lang="ru-RU" sz="1200" dirty="0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6500826" y="2786058"/>
            <a:ext cx="2143140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Учёт и использование  в период адаптации привычек и поведения ребёнка</a:t>
            </a:r>
            <a:endParaRPr lang="ru-RU" dirty="0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6500826" y="3786190"/>
            <a:ext cx="214314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Контроль за физическим состоянием ребёнка</a:t>
            </a:r>
            <a:endParaRPr lang="ru-RU" sz="1200" dirty="0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6500826" y="4857760"/>
            <a:ext cx="214314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Элементы закаливающих мероприятий</a:t>
            </a:r>
          </a:p>
          <a:p>
            <a:pPr algn="ctr"/>
            <a:endParaRPr lang="ru-RU" sz="1200" dirty="0"/>
          </a:p>
        </p:txBody>
      </p:sp>
      <p:cxnSp>
        <p:nvCxnSpPr>
          <p:cNvPr id="72" name="Прямая со стрелкой 71"/>
          <p:cNvCxnSpPr>
            <a:stCxn id="31" idx="7"/>
            <a:endCxn id="58" idx="1"/>
          </p:cNvCxnSpPr>
          <p:nvPr/>
        </p:nvCxnSpPr>
        <p:spPr>
          <a:xfrm rot="5400000" flipH="1" flipV="1">
            <a:off x="6040658" y="1839876"/>
            <a:ext cx="156928" cy="906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stCxn id="58" idx="0"/>
            <a:endCxn id="67" idx="2"/>
          </p:cNvCxnSpPr>
          <p:nvPr/>
        </p:nvCxnSpPr>
        <p:spPr>
          <a:xfrm rot="5400000" flipH="1" flipV="1">
            <a:off x="7465239" y="18573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stCxn id="69" idx="0"/>
            <a:endCxn id="68" idx="2"/>
          </p:cNvCxnSpPr>
          <p:nvPr/>
        </p:nvCxnSpPr>
        <p:spPr>
          <a:xfrm rot="5400000" flipH="1" flipV="1">
            <a:off x="7465239" y="367903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stCxn id="69" idx="2"/>
            <a:endCxn id="70" idx="0"/>
          </p:cNvCxnSpPr>
          <p:nvPr/>
        </p:nvCxnSpPr>
        <p:spPr>
          <a:xfrm rot="5400000">
            <a:off x="7393801" y="467916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>
            <a:stCxn id="33" idx="3"/>
            <a:endCxn id="69" idx="1"/>
          </p:cNvCxnSpPr>
          <p:nvPr/>
        </p:nvCxnSpPr>
        <p:spPr>
          <a:xfrm>
            <a:off x="6143636" y="4071942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План вхождения в адаптацию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Подготовка педагога к адаптации, подбор и изучение методической литературы.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Разработка конспектов адаптационных занятий, подборка информационного материала для родителей, создание предметно-развивающей среды для детей раннего возраста.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Анкетирование родителей, организационное родительское собрание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Знакомство с родителями, ребенком, экскурсия по группе.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Консультация для родителей «Адаптация детей раннего возраста к условиям ДОУ»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Установление контакта с малышами: режимные моменты, занятия, игры, прогулка, сон и т.д.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Создание родительского чата в </a:t>
            </a:r>
            <a:r>
              <a:rPr lang="ru-RU" dirty="0" err="1" smtClean="0"/>
              <a:t>мессенджере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0909_0928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14290"/>
            <a:ext cx="3929090" cy="2445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20200923_1430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285860"/>
            <a:ext cx="3071858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01125_0913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2786058"/>
            <a:ext cx="4786346" cy="36376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Итоги адаптации детей раннего возраста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67600" cy="568815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Аналитический отчет с указанием степени адаптации детей: легкая, средняя, тяжёлая. Выводы.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Анализ реализации целей и задач, поставленных на этот период.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Анализ работы с родителями.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Анализ работы с детьми, их достижения, «</a:t>
            </a:r>
            <a:r>
              <a:rPr lang="ru-RU" dirty="0" err="1" smtClean="0"/>
              <a:t>умелки</a:t>
            </a:r>
            <a:r>
              <a:rPr lang="ru-RU" dirty="0" smtClean="0"/>
              <a:t>» к концу адаптационного периода.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Подведение итогов работы с детьми. Выводы.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6" name="Рисунок 5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4286256"/>
            <a:ext cx="5786478" cy="2139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302_1604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9"/>
            <a:ext cx="8215370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112_1022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3786214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10316_0833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214290"/>
            <a:ext cx="4214842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11943</TotalTime>
  <Words>404</Words>
  <PresentationFormat>Экран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Слайд 1</vt:lpstr>
      <vt:lpstr>Слайд 2</vt:lpstr>
      <vt:lpstr>Теория моей работы</vt:lpstr>
      <vt:lpstr> Теория моей работы. Модель организации адаптационного периода детей раннего возраста. </vt:lpstr>
      <vt:lpstr>План вхождения в адаптацию</vt:lpstr>
      <vt:lpstr>Слайд 6</vt:lpstr>
      <vt:lpstr>Итоги адаптации детей раннего возраста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VIP</dc:creator>
  <cp:lastModifiedBy>VIP</cp:lastModifiedBy>
  <cp:revision>48</cp:revision>
  <dcterms:created xsi:type="dcterms:W3CDTF">2021-08-11T11:55:11Z</dcterms:created>
  <dcterms:modified xsi:type="dcterms:W3CDTF">2021-08-23T10:08:18Z</dcterms:modified>
</cp:coreProperties>
</file>