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7"/>
  </p:notesMasterIdLst>
  <p:handoutMasterIdLst>
    <p:handoutMasterId r:id="rId78"/>
  </p:handoutMasterIdLst>
  <p:sldIdLst>
    <p:sldId id="295" r:id="rId2"/>
    <p:sldId id="297" r:id="rId3"/>
    <p:sldId id="257" r:id="rId4"/>
    <p:sldId id="258" r:id="rId5"/>
    <p:sldId id="259" r:id="rId6"/>
    <p:sldId id="305" r:id="rId7"/>
    <p:sldId id="306" r:id="rId8"/>
    <p:sldId id="260" r:id="rId9"/>
    <p:sldId id="261" r:id="rId10"/>
    <p:sldId id="307" r:id="rId11"/>
    <p:sldId id="308" r:id="rId12"/>
    <p:sldId id="262" r:id="rId13"/>
    <p:sldId id="263" r:id="rId14"/>
    <p:sldId id="309" r:id="rId15"/>
    <p:sldId id="310" r:id="rId16"/>
    <p:sldId id="264" r:id="rId17"/>
    <p:sldId id="265" r:id="rId18"/>
    <p:sldId id="311" r:id="rId19"/>
    <p:sldId id="312" r:id="rId20"/>
    <p:sldId id="266" r:id="rId21"/>
    <p:sldId id="267" r:id="rId22"/>
    <p:sldId id="313" r:id="rId23"/>
    <p:sldId id="314" r:id="rId24"/>
    <p:sldId id="269" r:id="rId25"/>
    <p:sldId id="270" r:id="rId26"/>
    <p:sldId id="315" r:id="rId27"/>
    <p:sldId id="316" r:id="rId28"/>
    <p:sldId id="271" r:id="rId29"/>
    <p:sldId id="318" r:id="rId30"/>
    <p:sldId id="272" r:id="rId31"/>
    <p:sldId id="317" r:id="rId32"/>
    <p:sldId id="273" r:id="rId33"/>
    <p:sldId id="274" r:id="rId34"/>
    <p:sldId id="319" r:id="rId35"/>
    <p:sldId id="320" r:id="rId36"/>
    <p:sldId id="275" r:id="rId37"/>
    <p:sldId id="276" r:id="rId38"/>
    <p:sldId id="321" r:id="rId39"/>
    <p:sldId id="322" r:id="rId40"/>
    <p:sldId id="277" r:id="rId41"/>
    <p:sldId id="278" r:id="rId42"/>
    <p:sldId id="323" r:id="rId43"/>
    <p:sldId id="324" r:id="rId44"/>
    <p:sldId id="279" r:id="rId45"/>
    <p:sldId id="280" r:id="rId46"/>
    <p:sldId id="325" r:id="rId47"/>
    <p:sldId id="326" r:id="rId48"/>
    <p:sldId id="281" r:id="rId49"/>
    <p:sldId id="282" r:id="rId50"/>
    <p:sldId id="327" r:id="rId51"/>
    <p:sldId id="328" r:id="rId52"/>
    <p:sldId id="283" r:id="rId53"/>
    <p:sldId id="284" r:id="rId54"/>
    <p:sldId id="329" r:id="rId55"/>
    <p:sldId id="330" r:id="rId56"/>
    <p:sldId id="285" r:id="rId57"/>
    <p:sldId id="286" r:id="rId58"/>
    <p:sldId id="331" r:id="rId59"/>
    <p:sldId id="332" r:id="rId60"/>
    <p:sldId id="287" r:id="rId61"/>
    <p:sldId id="293" r:id="rId62"/>
    <p:sldId id="288" r:id="rId63"/>
    <p:sldId id="333" r:id="rId64"/>
    <p:sldId id="334" r:id="rId65"/>
    <p:sldId id="290" r:id="rId66"/>
    <p:sldId id="291" r:id="rId67"/>
    <p:sldId id="335" r:id="rId68"/>
    <p:sldId id="336" r:id="rId69"/>
    <p:sldId id="294" r:id="rId70"/>
    <p:sldId id="298" r:id="rId71"/>
    <p:sldId id="300" r:id="rId72"/>
    <p:sldId id="301" r:id="rId73"/>
    <p:sldId id="302" r:id="rId74"/>
    <p:sldId id="303" r:id="rId75"/>
    <p:sldId id="304" r:id="rId7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A6FD6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71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184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handoutMaster" Target="handoutMasters/handout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9984888-9A51-40AE-825B-F89FA6892058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162DD7A-669C-4D7E-AF45-DE9228E157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8ED42A-4000-436D-9729-3CA681ACC2EB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FC13440-D29D-469D-9622-DD1802E521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4E35E-7004-42C5-B5EA-F7F44E2DE221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F1A2B-E831-42C9-AD20-D53E079DBC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5F976-51DB-4DEF-A408-6AFF2C8564DD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07FF5-3AD3-46AD-BD50-9BF44A758D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96118-465B-419D-95F1-D65F52A90AAB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A4B79-0A98-4980-BC75-12935659B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DEF3C-93CF-4553-9B84-3903BDD7CB26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C2046-105C-4FBD-A281-52BA9499A6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41316-B970-471A-9451-C68DE3042103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E85B3-6642-4D76-9692-FB7AF89FF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40D72-84AD-4A5C-A7E1-8D0DF6A60E7D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D2F70-93D1-49E7-BE0F-1F307A37CE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2745E-5B7E-495A-8839-96DECBF98F15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1B53C-2701-449E-842D-5F42F4A3A8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BA7A7-8F8E-444B-B090-E05B1761BD81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32A89-1F94-4A23-8A72-6C411524CB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19A20-1215-4B8A-804A-5E18BA0A6432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59A1C-81E6-4CE0-882B-961A861898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4DD89-B072-49E5-86B3-EF9A3D34EAFB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53EAB-A2F7-401C-8B87-683B2CCF9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0529F-DC64-40C0-BB72-EBFA1D326818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767A2-BFF0-4E9E-9039-47120A396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6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6D9440-1FCC-4B6F-885E-D94DD29D6093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D0E2154-111E-48C7-A400-F47CC8F7A8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2" r:id="rId1"/>
    <p:sldLayoutId id="2147483741" r:id="rId2"/>
    <p:sldLayoutId id="2147483743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transition>
    <p:dissolv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1" fontAlgn="base" hangingPunct="1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Documents%20and%20Settings\&#1050;&#1086;&#1084;&#1087;\&#1056;&#1072;&#1073;&#1086;&#1095;&#1080;&#1081;%20&#1089;&#1090;&#1086;&#1083;\&#1063;&#1090;&#1086;,&#1075;&#1076;&#1077;,&#1082;&#1086;&#1075;&#1076;&#1072;\1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image" Target="../media/image20.wmf"/><Relationship Id="rId7" Type="http://schemas.openxmlformats.org/officeDocument/2006/relationships/slide" Target="slide4.xml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26.gif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gif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5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0;&#1086;&#1084;&#1087;\&#1056;&#1072;&#1073;&#1086;&#1095;&#1080;&#1081;%20&#1089;&#1090;&#1086;&#1083;\&#1063;&#1090;&#1086;,&#1075;&#1076;&#1077;,&#1082;&#1086;&#1075;&#1076;&#1072;\160_X-mode-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7" Type="http://schemas.openxmlformats.org/officeDocument/2006/relationships/image" Target="../media/image30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3.gif"/><Relationship Id="rId4" Type="http://schemas.openxmlformats.org/officeDocument/2006/relationships/slide" Target="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1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37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5" Type="http://schemas.openxmlformats.org/officeDocument/2006/relationships/slide" Target="slide4.xml"/><Relationship Id="rId4" Type="http://schemas.openxmlformats.org/officeDocument/2006/relationships/image" Target="../media/image39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41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42.gi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gif"/><Relationship Id="rId4" Type="http://schemas.openxmlformats.org/officeDocument/2006/relationships/slide" Target="slide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1.xml"/><Relationship Id="rId13" Type="http://schemas.openxmlformats.org/officeDocument/2006/relationships/slide" Target="slide37.xml"/><Relationship Id="rId3" Type="http://schemas.openxmlformats.org/officeDocument/2006/relationships/image" Target="../media/image11.gif"/><Relationship Id="rId7" Type="http://schemas.openxmlformats.org/officeDocument/2006/relationships/slide" Target="slide66.xml"/><Relationship Id="rId12" Type="http://schemas.openxmlformats.org/officeDocument/2006/relationships/slide" Target="slide25.xml"/><Relationship Id="rId17" Type="http://schemas.openxmlformats.org/officeDocument/2006/relationships/image" Target="../media/image12.gif"/><Relationship Id="rId2" Type="http://schemas.openxmlformats.org/officeDocument/2006/relationships/image" Target="../media/image10.png"/><Relationship Id="rId16" Type="http://schemas.openxmlformats.org/officeDocument/2006/relationships/slide" Target="slide7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11" Type="http://schemas.openxmlformats.org/officeDocument/2006/relationships/slide" Target="slide21.xml"/><Relationship Id="rId5" Type="http://schemas.openxmlformats.org/officeDocument/2006/relationships/slide" Target="slide9.xml"/><Relationship Id="rId15" Type="http://schemas.openxmlformats.org/officeDocument/2006/relationships/slide" Target="slide17.xml"/><Relationship Id="rId10" Type="http://schemas.openxmlformats.org/officeDocument/2006/relationships/slide" Target="slide45.xml"/><Relationship Id="rId4" Type="http://schemas.openxmlformats.org/officeDocument/2006/relationships/slide" Target="slide5.xml"/><Relationship Id="rId9" Type="http://schemas.openxmlformats.org/officeDocument/2006/relationships/slide" Target="slide57.xml"/><Relationship Id="rId14" Type="http://schemas.openxmlformats.org/officeDocument/2006/relationships/slide" Target="slide4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47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gif"/><Relationship Id="rId4" Type="http://schemas.openxmlformats.org/officeDocument/2006/relationships/slide" Target="slide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5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5.gi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gif"/><Relationship Id="rId4" Type="http://schemas.openxmlformats.org/officeDocument/2006/relationships/slide" Target="slide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wmf"/><Relationship Id="rId4" Type="http://schemas.openxmlformats.org/officeDocument/2006/relationships/image" Target="../media/image16.w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57.gi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14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gif"/><Relationship Id="rId5" Type="http://schemas.openxmlformats.org/officeDocument/2006/relationships/image" Target="../media/image23.gif"/><Relationship Id="rId4" Type="http://schemas.openxmlformats.org/officeDocument/2006/relationships/slide" Target="slide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gif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gi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16.w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gi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66.jpeg"/><Relationship Id="rId4" Type="http://schemas.openxmlformats.org/officeDocument/2006/relationships/image" Target="../media/image65.gi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jpeg"/><Relationship Id="rId4" Type="http://schemas.openxmlformats.org/officeDocument/2006/relationships/image" Target="../media/image65.gif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7" Type="http://schemas.openxmlformats.org/officeDocument/2006/relationships/image" Target="../media/image23.gif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16.wmf"/><Relationship Id="rId4" Type="http://schemas.openxmlformats.org/officeDocument/2006/relationships/image" Target="../media/image6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0;&#1086;&#1084;&#1087;\&#1056;&#1072;&#1073;&#1086;&#1095;&#1080;&#1081;%20&#1089;&#1090;&#1086;&#1083;\&#1063;&#1090;&#1086;,&#1075;&#1076;&#1077;,&#1082;&#1086;&#1075;&#1076;&#1072;\160_X-mode-.mp3" TargetMode="External"/><Relationship Id="rId4" Type="http://schemas.openxmlformats.org/officeDocument/2006/relationships/image" Target="../media/image71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0;&#1086;&#1084;&#1087;\&#1056;&#1072;&#1073;&#1086;&#1095;&#1080;&#1081;%20&#1089;&#1090;&#1086;&#1083;\&#1063;&#1090;&#1086;,&#1075;&#1076;&#1077;,&#1082;&#1086;&#1075;&#1076;&#1072;\2.mp3" TargetMode="External"/><Relationship Id="rId5" Type="http://schemas.openxmlformats.org/officeDocument/2006/relationships/image" Target="../media/image73.png"/><Relationship Id="rId4" Type="http://schemas.openxmlformats.org/officeDocument/2006/relationships/image" Target="../media/image72.jpe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gif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275" y="1371600"/>
            <a:ext cx="8229600" cy="18288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3076" name="Рисунок 3" descr="Безымянный то что надо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8715404" y="6429396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36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33413" y="280988"/>
            <a:ext cx="8242300" cy="1150937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1" y="1357313"/>
            <a:ext cx="6015051" cy="4708525"/>
          </a:xfrm>
        </p:spPr>
        <p:txBody>
          <a:bodyPr>
            <a:no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По лесу гуляли: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бабушка с внучкой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да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папа с мамой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да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дочка с отцом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да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тетя с племянницей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да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сестра с сестрой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.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Сколько всего человек гуляли по лесу?</a:t>
            </a:r>
          </a:p>
        </p:txBody>
      </p:sp>
      <p:pic>
        <p:nvPicPr>
          <p:cNvPr id="1026" name="Picture 2" descr="E:\МОЯ РАБОТА\Лицей №7\Картинки\Лес\68004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571612"/>
            <a:ext cx="2724152" cy="4086228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34" y="6000768"/>
            <a:ext cx="3000363" cy="584775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минута</a:t>
            </a:r>
          </a:p>
        </p:txBody>
      </p:sp>
      <p:pic>
        <p:nvPicPr>
          <p:cNvPr id="6" name="Picture 2" descr="E:\МОЯ РАБОТА\Лицей №7\Картинки\Анимашки\AG00174_.GIF"/>
          <p:cNvPicPr>
            <a:picLocks noChangeAspect="1" noChangeArrowheads="1" noCrop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929586" y="142852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0">
    <p:dissolve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33413" y="280988"/>
            <a:ext cx="8242300" cy="1150937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1" y="1357313"/>
            <a:ext cx="6015051" cy="4708525"/>
          </a:xfrm>
        </p:spPr>
        <p:txBody>
          <a:bodyPr>
            <a:no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По лесу гуляли: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бабушка с внучкой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да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папа с мамой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да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дочка с отцом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да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тетя с племянницей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да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сестра с сестрой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.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Сколько всего человек гуляли по лесу?</a:t>
            </a:r>
          </a:p>
        </p:txBody>
      </p:sp>
      <p:pic>
        <p:nvPicPr>
          <p:cNvPr id="1026" name="Picture 2" descr="E:\МОЯ РАБОТА\Лицей №7\Картинки\Лес\68004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571612"/>
            <a:ext cx="2724152" cy="4086228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85720" y="5786454"/>
            <a:ext cx="3065711" cy="923330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</a:t>
            </a:r>
          </a:p>
        </p:txBody>
      </p:sp>
    </p:spTree>
  </p:cSld>
  <p:clrMapOvr>
    <a:masterClrMapping/>
  </p:clrMapOvr>
  <p:transition>
    <p:dissolv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0013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ОТВЕТ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29124" y="1928813"/>
            <a:ext cx="378618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SzPct val="76000"/>
              <a:buBlip>
                <a:blip r:embed="rId2"/>
              </a:buBlip>
              <a:defRPr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Бабушка;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SzPct val="76000"/>
              <a:buBlip>
                <a:blip r:embed="rId2"/>
              </a:buBlip>
              <a:defRPr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папа;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SzPct val="76000"/>
              <a:buBlip>
                <a:blip r:embed="rId2"/>
              </a:buBlip>
              <a:defRPr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мама;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SzPct val="76000"/>
              <a:buBlip>
                <a:blip r:embed="rId2"/>
              </a:buBlip>
              <a:defRPr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дочка;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SzPct val="76000"/>
              <a:buBlip>
                <a:blip r:embed="rId2"/>
              </a:buBlip>
              <a:defRPr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тетя.</a:t>
            </a:r>
            <a:endParaRPr lang="ru-RU" sz="4400" dirty="0">
              <a:ln w="19050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714348" y="1357298"/>
            <a:ext cx="3347233" cy="4357718"/>
            <a:chOff x="714348" y="1357298"/>
            <a:chExt cx="3347233" cy="4357718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pic>
          <p:nvPicPr>
            <p:cNvPr id="2050" name="Picture 2" descr="E:\МОЯ РАБОТА\Лицей №7\Картинки\люди\PE02278_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14348" y="1357298"/>
              <a:ext cx="3347233" cy="4357718"/>
            </a:xfrm>
            <a:prstGeom prst="rect">
              <a:avLst/>
            </a:prstGeom>
            <a:noFill/>
          </p:spPr>
        </p:pic>
        <p:pic>
          <p:nvPicPr>
            <p:cNvPr id="2051" name="Picture 3" descr="E:\МОЯ РАБОТА\Лицей №7\Картинки\Анимашки\AG00130_.GIF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86116" y="2357430"/>
              <a:ext cx="409575" cy="352425"/>
            </a:xfrm>
            <a:prstGeom prst="rect">
              <a:avLst/>
            </a:prstGeom>
            <a:noFill/>
          </p:spPr>
        </p:pic>
        <p:pic>
          <p:nvPicPr>
            <p:cNvPr id="2052" name="Picture 4" descr="E:\МОЯ РАБОТА\Лицей №7\Картинки\Анимашки\AG00130_.GIF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85786" y="2500306"/>
              <a:ext cx="409575" cy="352425"/>
            </a:xfrm>
            <a:prstGeom prst="rect">
              <a:avLst/>
            </a:prstGeom>
            <a:noFill/>
          </p:spPr>
        </p:pic>
        <p:pic>
          <p:nvPicPr>
            <p:cNvPr id="2053" name="Picture 5" descr="E:\МОЯ РАБОТА\Лицей №7\Картинки\Анимашки\AG00130_.GIF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28860" y="1357298"/>
              <a:ext cx="409575" cy="352425"/>
            </a:xfrm>
            <a:prstGeom prst="rect">
              <a:avLst/>
            </a:prstGeom>
            <a:noFill/>
          </p:spPr>
        </p:pic>
        <p:pic>
          <p:nvPicPr>
            <p:cNvPr id="2054" name="Picture 6" descr="E:\МОЯ РАБОТА\Лицей №7\Картинки\Анимашки\AG00142_.GIF"/>
            <p:cNvPicPr>
              <a:picLocks noChangeAspect="1" noChangeArrowheads="1" noCrop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28662" y="4643446"/>
              <a:ext cx="762000" cy="952500"/>
            </a:xfrm>
            <a:prstGeom prst="rect">
              <a:avLst/>
            </a:prstGeom>
            <a:noFill/>
          </p:spPr>
        </p:pic>
      </p:grpSp>
      <p:pic>
        <p:nvPicPr>
          <p:cNvPr id="12" name="Picture 3" descr="E:\МОЯ РАБОТА\Лицей №7\Картинки\Орнаменты,картины\J0099172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42852"/>
            <a:ext cx="9144000" cy="928694"/>
          </a:xfrm>
          <a:prstGeom prst="rect">
            <a:avLst/>
          </a:prstGeom>
          <a:noFill/>
        </p:spPr>
      </p:pic>
      <p:pic>
        <p:nvPicPr>
          <p:cNvPr id="5122" name="Picture 2" descr="E:\МОЯ РАБОТА\Лицей №7\Картинки\Анимашки\00412.gif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58" y="5857892"/>
            <a:ext cx="698505" cy="5715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Разгадайте ребус: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sz="4400" b="1" dirty="0">
              <a:latin typeface="Courier New" pitchFamily="49" charset="0"/>
              <a:cs typeface="Courier New" pitchFamily="49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ru-RU" sz="4400" b="1" dirty="0"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3" name="Группа 8"/>
          <p:cNvGrpSpPr>
            <a:grpSpLocks/>
          </p:cNvGrpSpPr>
          <p:nvPr/>
        </p:nvGrpSpPr>
        <p:grpSpPr bwMode="auto">
          <a:xfrm>
            <a:off x="-97536" y="2578608"/>
            <a:ext cx="9339072" cy="2011680"/>
            <a:chOff x="-97536" y="2578687"/>
            <a:chExt cx="9339072" cy="2011208"/>
          </a:xfrm>
        </p:grpSpPr>
        <p:pic>
          <p:nvPicPr>
            <p:cNvPr id="4" name="Прямоугольник 3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97536" y="2578687"/>
              <a:ext cx="9339072" cy="2011208"/>
            </a:xfrm>
            <a:prstGeom prst="rect">
              <a:avLst/>
            </a:prstGeom>
            <a:noFill/>
          </p:spPr>
        </p:pic>
        <p:sp>
          <p:nvSpPr>
            <p:cNvPr id="5" name="Прямоугольник 4"/>
            <p:cNvSpPr/>
            <p:nvPr/>
          </p:nvSpPr>
          <p:spPr>
            <a:xfrm>
              <a:off x="714375" y="3643142"/>
              <a:ext cx="519113" cy="70785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к</a:t>
              </a:r>
              <a:endParaRPr lang="ru-RU" sz="4000" dirty="0">
                <a:latin typeface="+mn-lt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071688" y="3643142"/>
              <a:ext cx="492125" cy="7078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ж</a:t>
              </a:r>
              <a:endParaRPr lang="ru-RU" sz="4000" dirty="0">
                <a:latin typeface="+mn-lt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929063" y="3643142"/>
              <a:ext cx="492125" cy="7078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к</a:t>
              </a:r>
              <a:endParaRPr lang="ru-RU" sz="4000" dirty="0">
                <a:latin typeface="+mn-lt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7929563" y="3071776"/>
              <a:ext cx="492125" cy="7078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с</a:t>
              </a:r>
              <a:endParaRPr lang="ru-RU" sz="4000" dirty="0">
                <a:latin typeface="+mn-lt"/>
              </a:endParaRPr>
            </a:p>
          </p:txBody>
        </p:sp>
      </p:grpSp>
      <p:pic>
        <p:nvPicPr>
          <p:cNvPr id="5122" name="Picture 2" descr="E:\МОЯ РАБОТА\Лицей №7\Картинки\Анимашки\AG00030_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4656781"/>
            <a:ext cx="1928816" cy="1877381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Разгадайте ребус: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sz="4400" b="1" dirty="0">
              <a:latin typeface="Courier New" pitchFamily="49" charset="0"/>
              <a:cs typeface="Courier New" pitchFamily="49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ru-RU" sz="4400" b="1" dirty="0"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3" name="Группа 8"/>
          <p:cNvGrpSpPr>
            <a:grpSpLocks/>
          </p:cNvGrpSpPr>
          <p:nvPr/>
        </p:nvGrpSpPr>
        <p:grpSpPr bwMode="auto">
          <a:xfrm>
            <a:off x="-97536" y="2578608"/>
            <a:ext cx="9339072" cy="2011680"/>
            <a:chOff x="-97536" y="2578687"/>
            <a:chExt cx="9339072" cy="2011208"/>
          </a:xfrm>
        </p:grpSpPr>
        <p:pic>
          <p:nvPicPr>
            <p:cNvPr id="4" name="Прямоугольник 3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-97536" y="2578687"/>
              <a:ext cx="9339072" cy="2011208"/>
            </a:xfrm>
            <a:prstGeom prst="rect">
              <a:avLst/>
            </a:prstGeom>
            <a:noFill/>
          </p:spPr>
        </p:pic>
        <p:sp>
          <p:nvSpPr>
            <p:cNvPr id="5" name="Прямоугольник 4"/>
            <p:cNvSpPr/>
            <p:nvPr/>
          </p:nvSpPr>
          <p:spPr>
            <a:xfrm>
              <a:off x="714375" y="3643142"/>
              <a:ext cx="519113" cy="70785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к</a:t>
              </a:r>
              <a:endParaRPr lang="ru-RU" sz="4000" dirty="0">
                <a:latin typeface="+mn-lt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071688" y="3643142"/>
              <a:ext cx="492125" cy="7078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ж</a:t>
              </a:r>
              <a:endParaRPr lang="ru-RU" sz="4000" dirty="0">
                <a:latin typeface="+mn-lt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929063" y="3643142"/>
              <a:ext cx="492125" cy="7078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к</a:t>
              </a:r>
              <a:endParaRPr lang="ru-RU" sz="4000" dirty="0">
                <a:latin typeface="+mn-lt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7929563" y="3071776"/>
              <a:ext cx="492125" cy="7078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с</a:t>
              </a:r>
              <a:endParaRPr lang="ru-RU" sz="4000" dirty="0">
                <a:latin typeface="+mn-lt"/>
              </a:endParaRPr>
            </a:p>
          </p:txBody>
        </p:sp>
      </p:grpSp>
      <p:pic>
        <p:nvPicPr>
          <p:cNvPr id="5122" name="Picture 2" descr="E:\МОЯ РАБОТА\Лицей №7\Картинки\Анимашки\AG00030_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4656781"/>
            <a:ext cx="1928816" cy="1877381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28596" y="5857892"/>
            <a:ext cx="3000363" cy="769441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минута</a:t>
            </a:r>
          </a:p>
        </p:txBody>
      </p:sp>
      <p:pic>
        <p:nvPicPr>
          <p:cNvPr id="12" name="Picture 2" descr="E:\МОЯ РАБОТА\Лицей №7\Картинки\Анимашки\AG00174_.GIF"/>
          <p:cNvPicPr>
            <a:picLocks noChangeAspect="1" noChangeArrowheads="1" noCrop="1"/>
          </p:cNvPicPr>
          <p:nvPr/>
        </p:nvPicPr>
        <p:blipFill>
          <a:blip r:embed="rId6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929586" y="142852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0">
    <p:dissolve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Разгадайте ребус: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sz="4400" b="1" dirty="0">
              <a:latin typeface="Courier New" pitchFamily="49" charset="0"/>
              <a:cs typeface="Courier New" pitchFamily="49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ru-RU" sz="4400" b="1" dirty="0"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3" name="Группа 8"/>
          <p:cNvGrpSpPr>
            <a:grpSpLocks/>
          </p:cNvGrpSpPr>
          <p:nvPr/>
        </p:nvGrpSpPr>
        <p:grpSpPr bwMode="auto">
          <a:xfrm>
            <a:off x="-97536" y="2578608"/>
            <a:ext cx="9339072" cy="2011680"/>
            <a:chOff x="-97536" y="2578687"/>
            <a:chExt cx="9339072" cy="2011208"/>
          </a:xfrm>
        </p:grpSpPr>
        <p:pic>
          <p:nvPicPr>
            <p:cNvPr id="4" name="Прямоугольник 3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-97536" y="2578687"/>
              <a:ext cx="9339072" cy="2011208"/>
            </a:xfrm>
            <a:prstGeom prst="rect">
              <a:avLst/>
            </a:prstGeom>
            <a:noFill/>
          </p:spPr>
        </p:pic>
        <p:sp>
          <p:nvSpPr>
            <p:cNvPr id="5" name="Прямоугольник 4"/>
            <p:cNvSpPr/>
            <p:nvPr/>
          </p:nvSpPr>
          <p:spPr>
            <a:xfrm>
              <a:off x="714375" y="3643142"/>
              <a:ext cx="519113" cy="70785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к</a:t>
              </a:r>
              <a:endParaRPr lang="ru-RU" sz="4000" dirty="0">
                <a:latin typeface="+mn-lt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071688" y="3643142"/>
              <a:ext cx="492125" cy="7078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ж</a:t>
              </a:r>
              <a:endParaRPr lang="ru-RU" sz="4000" dirty="0">
                <a:latin typeface="+mn-lt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929063" y="3643142"/>
              <a:ext cx="492125" cy="7078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к</a:t>
              </a:r>
              <a:endParaRPr lang="ru-RU" sz="4000" dirty="0">
                <a:latin typeface="+mn-lt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7929563" y="3071776"/>
              <a:ext cx="492125" cy="7078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с</a:t>
              </a:r>
              <a:endParaRPr lang="ru-RU" sz="4000" dirty="0">
                <a:latin typeface="+mn-lt"/>
              </a:endParaRPr>
            </a:p>
          </p:txBody>
        </p:sp>
      </p:grpSp>
      <p:pic>
        <p:nvPicPr>
          <p:cNvPr id="5122" name="Picture 2" descr="E:\МОЯ РАБОТА\Лицей №7\Картинки\Анимашки\AG00030_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4656781"/>
            <a:ext cx="1928816" cy="1877381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85720" y="5786454"/>
            <a:ext cx="3065711" cy="923330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</a:t>
            </a:r>
          </a:p>
        </p:txBody>
      </p:sp>
    </p:spTree>
  </p:cSld>
  <p:clrMapOvr>
    <a:masterClrMapping/>
  </p:clrMapOvr>
  <p:transition>
    <p:dissolv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715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ОТВЕТ</a:t>
            </a:r>
            <a:endParaRPr lang="ru-RU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ru-RU" sz="4800" b="1" dirty="0">
              <a:latin typeface="Courier New" pitchFamily="49" charset="0"/>
              <a:cs typeface="Courier New" pitchFamily="49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sz="48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Век живи, век учись!</a:t>
            </a:r>
          </a:p>
        </p:txBody>
      </p:sp>
      <p:pic>
        <p:nvPicPr>
          <p:cNvPr id="5122" name="Picture 2" descr="E:\МОЯ РАБОТА\Лицей №7\Картинки\Анимашки\AG00020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714752"/>
            <a:ext cx="3393300" cy="226220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Picture 4" descr="E:\МОЯ РАБОТА\Лицей №7\Картинки\Анимашки\00442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5857892"/>
            <a:ext cx="1000132" cy="800106"/>
          </a:xfrm>
          <a:prstGeom prst="rect">
            <a:avLst/>
          </a:prstGeom>
          <a:noFill/>
        </p:spPr>
      </p:pic>
      <p:pic>
        <p:nvPicPr>
          <p:cNvPr id="7" name="Picture 3" descr="E:\МОЯ РАБОТА\Лицей №7\Картинки\Орнаменты,картины\J0099172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42852"/>
            <a:ext cx="9144000" cy="92869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0034" y="0"/>
            <a:ext cx="8171033" cy="1143000"/>
          </a:xfrm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785794"/>
            <a:ext cx="4929222" cy="4954591"/>
          </a:xfrm>
        </p:spPr>
        <p:txBody>
          <a:bodyPr>
            <a:norm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Переставьте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две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спички так, чтобы получился верный ответ (два)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.</a:t>
            </a:r>
            <a:endParaRPr lang="ru-RU" sz="1400" b="1" dirty="0">
              <a:ln w="19050">
                <a:solidFill>
                  <a:schemeClr val="bg1"/>
                </a:solidFill>
              </a:ln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52" name="Группа 51"/>
          <p:cNvGrpSpPr/>
          <p:nvPr/>
        </p:nvGrpSpPr>
        <p:grpSpPr>
          <a:xfrm>
            <a:off x="857224" y="4429132"/>
            <a:ext cx="6643734" cy="1882073"/>
            <a:chOff x="437412" y="4286256"/>
            <a:chExt cx="6183651" cy="1524883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grpSp>
          <p:nvGrpSpPr>
            <p:cNvPr id="16" name="Группа 15"/>
            <p:cNvGrpSpPr/>
            <p:nvPr/>
          </p:nvGrpSpPr>
          <p:grpSpPr>
            <a:xfrm>
              <a:off x="437412" y="4391146"/>
              <a:ext cx="691741" cy="1382007"/>
              <a:chOff x="437412" y="4391146"/>
              <a:chExt cx="691741" cy="1382007"/>
            </a:xfrm>
          </p:grpSpPr>
          <p:pic>
            <p:nvPicPr>
              <p:cNvPr id="12292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450951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884073" y="4509513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508101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884073" y="5081018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21935">
                <a:off x="646811" y="4746219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11733">
                <a:off x="647092" y="531867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846219">
                <a:off x="648828" y="418174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8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7354" r="33345"/>
            <a:stretch>
              <a:fillRect/>
            </a:stretch>
          </p:blipFill>
          <p:spPr bwMode="auto">
            <a:xfrm rot="21317337">
              <a:off x="1232447" y="4547500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7354" r="33345"/>
            <a:stretch>
              <a:fillRect/>
            </a:stretch>
          </p:blipFill>
          <p:spPr bwMode="auto">
            <a:xfrm rot="21317337">
              <a:off x="1232447" y="5119003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7354" r="33345"/>
            <a:stretch>
              <a:fillRect/>
            </a:stretch>
          </p:blipFill>
          <p:spPr bwMode="auto">
            <a:xfrm rot="21317337">
              <a:off x="1661075" y="5119004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921935">
              <a:off x="1423813" y="4784205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911733">
              <a:off x="1424094" y="5356660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846219">
              <a:off x="1425830" y="4219733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5" name="Группа 24"/>
            <p:cNvGrpSpPr/>
            <p:nvPr/>
          </p:nvGrpSpPr>
          <p:grpSpPr>
            <a:xfrm>
              <a:off x="3071802" y="4429132"/>
              <a:ext cx="691741" cy="1382007"/>
              <a:chOff x="437412" y="4391146"/>
              <a:chExt cx="691741" cy="1382007"/>
            </a:xfrm>
          </p:grpSpPr>
          <p:pic>
            <p:nvPicPr>
              <p:cNvPr id="26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450951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508101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884073" y="5081018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21935">
                <a:off x="646811" y="4746219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11733">
                <a:off x="647092" y="531867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846219">
                <a:off x="648828" y="418174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3" name="Группа 32"/>
            <p:cNvGrpSpPr/>
            <p:nvPr/>
          </p:nvGrpSpPr>
          <p:grpSpPr>
            <a:xfrm>
              <a:off x="3929058" y="4429132"/>
              <a:ext cx="691741" cy="1382007"/>
              <a:chOff x="437412" y="4391146"/>
              <a:chExt cx="691741" cy="1382007"/>
            </a:xfrm>
          </p:grpSpPr>
          <p:pic>
            <p:nvPicPr>
              <p:cNvPr id="34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450951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508101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884073" y="5081018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8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21935">
                <a:off x="646811" y="4746219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9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11733">
                <a:off x="647092" y="531867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0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846219">
                <a:off x="648828" y="418174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41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998606">
              <a:off x="2363968" y="4755552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882156">
              <a:off x="5219923" y="4821360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749706">
              <a:off x="5223189" y="4619227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4" name="Группа 43"/>
            <p:cNvGrpSpPr/>
            <p:nvPr/>
          </p:nvGrpSpPr>
          <p:grpSpPr>
            <a:xfrm>
              <a:off x="5929322" y="4286256"/>
              <a:ext cx="691741" cy="1382007"/>
              <a:chOff x="437412" y="4391146"/>
              <a:chExt cx="691741" cy="1382007"/>
            </a:xfrm>
          </p:grpSpPr>
          <p:pic>
            <p:nvPicPr>
              <p:cNvPr id="46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884073" y="4509513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7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508101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9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21935">
                <a:off x="646811" y="4746219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0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11733">
                <a:off x="647092" y="531867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846219">
                <a:off x="648828" y="418174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53" name="Содержимое 2"/>
          <p:cNvSpPr txBox="1">
            <a:spLocks/>
          </p:cNvSpPr>
          <p:nvPr/>
        </p:nvSpPr>
        <p:spPr bwMode="auto">
          <a:xfrm>
            <a:off x="5000628" y="3929066"/>
            <a:ext cx="3929090" cy="409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marL="548640" marR="0" lvl="0" indent="-4114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 w="1905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Дёмин Александр</a:t>
            </a:r>
            <a:endParaRPr kumimoji="0" lang="ru-RU" sz="1400" b="1" i="0" u="none" strike="noStrike" kern="1200" cap="none" spc="0" normalizeH="0" baseline="0" noProof="0" dirty="0">
              <a:ln w="1905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pic>
        <p:nvPicPr>
          <p:cNvPr id="1027" name="Picture 3" descr="E:\МОЯ РАБОТА\Лицей №7\Математика\Разработки мероприятий по математике\Что,где,когда\P100036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716" t="10691" r="30680" b="11478"/>
          <a:stretch>
            <a:fillRect/>
          </a:stretch>
        </p:blipFill>
        <p:spPr bwMode="auto">
          <a:xfrm rot="5400000">
            <a:off x="5827575" y="1112680"/>
            <a:ext cx="2632383" cy="27146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1A6FD6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0034" y="0"/>
            <a:ext cx="8171033" cy="1143000"/>
          </a:xfrm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785794"/>
            <a:ext cx="4929222" cy="4954591"/>
          </a:xfrm>
        </p:spPr>
        <p:txBody>
          <a:bodyPr>
            <a:norm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Переставьте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две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спички так, чтобы получился верный ответ (два)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.</a:t>
            </a:r>
            <a:endParaRPr lang="ru-RU" sz="1400" b="1" dirty="0">
              <a:ln w="19050">
                <a:solidFill>
                  <a:schemeClr val="bg1"/>
                </a:solidFill>
              </a:ln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4" name="Группа 51"/>
          <p:cNvGrpSpPr/>
          <p:nvPr/>
        </p:nvGrpSpPr>
        <p:grpSpPr>
          <a:xfrm>
            <a:off x="857224" y="4429132"/>
            <a:ext cx="6643734" cy="1882073"/>
            <a:chOff x="437412" y="4286256"/>
            <a:chExt cx="6183651" cy="1524883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grpSp>
          <p:nvGrpSpPr>
            <p:cNvPr id="5" name="Группа 15"/>
            <p:cNvGrpSpPr/>
            <p:nvPr/>
          </p:nvGrpSpPr>
          <p:grpSpPr>
            <a:xfrm>
              <a:off x="437412" y="4391146"/>
              <a:ext cx="691741" cy="1382007"/>
              <a:chOff x="437412" y="4391146"/>
              <a:chExt cx="691741" cy="1382007"/>
            </a:xfrm>
          </p:grpSpPr>
          <p:pic>
            <p:nvPicPr>
              <p:cNvPr id="12292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450951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884073" y="4509513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508101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884073" y="5081018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21935">
                <a:off x="646811" y="4746219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11733">
                <a:off x="647092" y="531867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846219">
                <a:off x="648828" y="418174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8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7354" r="33345"/>
            <a:stretch>
              <a:fillRect/>
            </a:stretch>
          </p:blipFill>
          <p:spPr bwMode="auto">
            <a:xfrm rot="21317337">
              <a:off x="1232447" y="4547500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7354" r="33345"/>
            <a:stretch>
              <a:fillRect/>
            </a:stretch>
          </p:blipFill>
          <p:spPr bwMode="auto">
            <a:xfrm rot="21317337">
              <a:off x="1232447" y="5119003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7354" r="33345"/>
            <a:stretch>
              <a:fillRect/>
            </a:stretch>
          </p:blipFill>
          <p:spPr bwMode="auto">
            <a:xfrm rot="21317337">
              <a:off x="1661075" y="5119004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921935">
              <a:off x="1423813" y="4784205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911733">
              <a:off x="1424094" y="5356660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846219">
              <a:off x="1425830" y="4219733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Группа 24"/>
            <p:cNvGrpSpPr/>
            <p:nvPr/>
          </p:nvGrpSpPr>
          <p:grpSpPr>
            <a:xfrm>
              <a:off x="3071802" y="4429132"/>
              <a:ext cx="691741" cy="1382007"/>
              <a:chOff x="437412" y="4391146"/>
              <a:chExt cx="691741" cy="1382007"/>
            </a:xfrm>
          </p:grpSpPr>
          <p:pic>
            <p:nvPicPr>
              <p:cNvPr id="26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450951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508101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884073" y="5081018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21935">
                <a:off x="646811" y="4746219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11733">
                <a:off x="647092" y="531867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846219">
                <a:off x="648828" y="418174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7" name="Группа 32"/>
            <p:cNvGrpSpPr/>
            <p:nvPr/>
          </p:nvGrpSpPr>
          <p:grpSpPr>
            <a:xfrm>
              <a:off x="3929058" y="4429132"/>
              <a:ext cx="691741" cy="1382007"/>
              <a:chOff x="437412" y="4391146"/>
              <a:chExt cx="691741" cy="1382007"/>
            </a:xfrm>
          </p:grpSpPr>
          <p:pic>
            <p:nvPicPr>
              <p:cNvPr id="34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450951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508101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884073" y="5081018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8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21935">
                <a:off x="646811" y="4746219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9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11733">
                <a:off x="647092" y="531867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0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846219">
                <a:off x="648828" y="418174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41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998606">
              <a:off x="2363968" y="4755552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882156">
              <a:off x="5219923" y="4821360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749706">
              <a:off x="5223189" y="4619227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Группа 43"/>
            <p:cNvGrpSpPr/>
            <p:nvPr/>
          </p:nvGrpSpPr>
          <p:grpSpPr>
            <a:xfrm>
              <a:off x="5929322" y="4286256"/>
              <a:ext cx="691741" cy="1382007"/>
              <a:chOff x="437412" y="4391146"/>
              <a:chExt cx="691741" cy="1382007"/>
            </a:xfrm>
          </p:grpSpPr>
          <p:pic>
            <p:nvPicPr>
              <p:cNvPr id="46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884073" y="4509513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7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508101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9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21935">
                <a:off x="646811" y="4746219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0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11733">
                <a:off x="647092" y="531867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846219">
                <a:off x="648828" y="418174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53" name="Содержимое 2"/>
          <p:cNvSpPr txBox="1">
            <a:spLocks/>
          </p:cNvSpPr>
          <p:nvPr/>
        </p:nvSpPr>
        <p:spPr bwMode="auto">
          <a:xfrm>
            <a:off x="5000628" y="3929066"/>
            <a:ext cx="3929090" cy="409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marL="548640" marR="0" lvl="0" indent="-4114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 w="1905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Дёмин Александр</a:t>
            </a:r>
            <a:endParaRPr kumimoji="0" lang="ru-RU" sz="1400" b="1" i="0" u="none" strike="noStrike" kern="1200" cap="none" spc="0" normalizeH="0" baseline="0" noProof="0" dirty="0">
              <a:ln w="1905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pic>
        <p:nvPicPr>
          <p:cNvPr id="1027" name="Picture 3" descr="E:\МОЯ РАБОТА\Лицей №7\Математика\Разработки мероприятий по математике\Что,где,когда\P100036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716" t="10691" r="30680" b="11478"/>
          <a:stretch>
            <a:fillRect/>
          </a:stretch>
        </p:blipFill>
        <p:spPr bwMode="auto">
          <a:xfrm rot="5400000">
            <a:off x="5827575" y="1112680"/>
            <a:ext cx="2632383" cy="27146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1A6FD6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4" name="Прямоугольник 43"/>
          <p:cNvSpPr/>
          <p:nvPr/>
        </p:nvSpPr>
        <p:spPr>
          <a:xfrm>
            <a:off x="6143637" y="6143645"/>
            <a:ext cx="3000363" cy="584775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минута</a:t>
            </a:r>
          </a:p>
        </p:txBody>
      </p:sp>
      <p:pic>
        <p:nvPicPr>
          <p:cNvPr id="45" name="Picture 2" descr="E:\МОЯ РАБОТА\Лицей №7\Картинки\Анимашки\AG00174_.GIF"/>
          <p:cNvPicPr>
            <a:picLocks noChangeAspect="1" noChangeArrowheads="1" noCrop="1"/>
          </p:cNvPicPr>
          <p:nvPr/>
        </p:nvPicPr>
        <p:blipFill>
          <a:blip r:embed="rId7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072462" y="142852"/>
            <a:ext cx="785818" cy="78581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0">
    <p:dissolve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0034" y="0"/>
            <a:ext cx="8171033" cy="1143000"/>
          </a:xfrm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785794"/>
            <a:ext cx="4929222" cy="4954591"/>
          </a:xfrm>
        </p:spPr>
        <p:txBody>
          <a:bodyPr>
            <a:norm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Переставьте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две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спички так, чтобы получился верный ответ (два)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.</a:t>
            </a:r>
            <a:endParaRPr lang="ru-RU" sz="1400" b="1" dirty="0">
              <a:ln w="19050">
                <a:solidFill>
                  <a:schemeClr val="bg1"/>
                </a:solidFill>
              </a:ln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4" name="Группа 51"/>
          <p:cNvGrpSpPr/>
          <p:nvPr/>
        </p:nvGrpSpPr>
        <p:grpSpPr>
          <a:xfrm>
            <a:off x="857224" y="4429132"/>
            <a:ext cx="6643734" cy="1882073"/>
            <a:chOff x="437412" y="4286256"/>
            <a:chExt cx="6183651" cy="1524883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grpSp>
          <p:nvGrpSpPr>
            <p:cNvPr id="5" name="Группа 15"/>
            <p:cNvGrpSpPr/>
            <p:nvPr/>
          </p:nvGrpSpPr>
          <p:grpSpPr>
            <a:xfrm>
              <a:off x="437412" y="4391146"/>
              <a:ext cx="691741" cy="1382007"/>
              <a:chOff x="437412" y="4391146"/>
              <a:chExt cx="691741" cy="1382007"/>
            </a:xfrm>
          </p:grpSpPr>
          <p:pic>
            <p:nvPicPr>
              <p:cNvPr id="12292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450951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884073" y="4509513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508101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884073" y="5081018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21935">
                <a:off x="646811" y="4746219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11733">
                <a:off x="647092" y="531867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846219">
                <a:off x="648828" y="418174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8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7354" r="33345"/>
            <a:stretch>
              <a:fillRect/>
            </a:stretch>
          </p:blipFill>
          <p:spPr bwMode="auto">
            <a:xfrm rot="21317337">
              <a:off x="1232447" y="4547500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7354" r="33345"/>
            <a:stretch>
              <a:fillRect/>
            </a:stretch>
          </p:blipFill>
          <p:spPr bwMode="auto">
            <a:xfrm rot="21317337">
              <a:off x="1232447" y="5119003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7354" r="33345"/>
            <a:stretch>
              <a:fillRect/>
            </a:stretch>
          </p:blipFill>
          <p:spPr bwMode="auto">
            <a:xfrm rot="21317337">
              <a:off x="1661075" y="5119004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921935">
              <a:off x="1423813" y="4784205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911733">
              <a:off x="1424094" y="5356660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846219">
              <a:off x="1425830" y="4219733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Группа 24"/>
            <p:cNvGrpSpPr/>
            <p:nvPr/>
          </p:nvGrpSpPr>
          <p:grpSpPr>
            <a:xfrm>
              <a:off x="3071802" y="4429132"/>
              <a:ext cx="691741" cy="1382007"/>
              <a:chOff x="437412" y="4391146"/>
              <a:chExt cx="691741" cy="1382007"/>
            </a:xfrm>
          </p:grpSpPr>
          <p:pic>
            <p:nvPicPr>
              <p:cNvPr id="26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450951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508101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884073" y="5081018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21935">
                <a:off x="646811" y="4746219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11733">
                <a:off x="647092" y="531867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846219">
                <a:off x="648828" y="418174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7" name="Группа 32"/>
            <p:cNvGrpSpPr/>
            <p:nvPr/>
          </p:nvGrpSpPr>
          <p:grpSpPr>
            <a:xfrm>
              <a:off x="3929058" y="4429132"/>
              <a:ext cx="691741" cy="1382007"/>
              <a:chOff x="437412" y="4391146"/>
              <a:chExt cx="691741" cy="1382007"/>
            </a:xfrm>
          </p:grpSpPr>
          <p:pic>
            <p:nvPicPr>
              <p:cNvPr id="34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450951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508101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884073" y="5081018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8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21935">
                <a:off x="646811" y="4746219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9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11733">
                <a:off x="647092" y="531867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0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846219">
                <a:off x="648828" y="418174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41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998606">
              <a:off x="2363968" y="4755552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882156">
              <a:off x="5219923" y="4821360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749706">
              <a:off x="5223189" y="4619227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Группа 43"/>
            <p:cNvGrpSpPr/>
            <p:nvPr/>
          </p:nvGrpSpPr>
          <p:grpSpPr>
            <a:xfrm>
              <a:off x="5929322" y="4286256"/>
              <a:ext cx="691741" cy="1382007"/>
              <a:chOff x="437412" y="4391146"/>
              <a:chExt cx="691741" cy="1382007"/>
            </a:xfrm>
          </p:grpSpPr>
          <p:pic>
            <p:nvPicPr>
              <p:cNvPr id="46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884073" y="4509513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7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508101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9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21935">
                <a:off x="646811" y="4746219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0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11733">
                <a:off x="647092" y="531867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846219">
                <a:off x="648828" y="418174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53" name="Содержимое 2"/>
          <p:cNvSpPr txBox="1">
            <a:spLocks/>
          </p:cNvSpPr>
          <p:nvPr/>
        </p:nvSpPr>
        <p:spPr bwMode="auto">
          <a:xfrm>
            <a:off x="5000628" y="3929066"/>
            <a:ext cx="3929090" cy="409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marL="548640" marR="0" lvl="0" indent="-4114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 w="1905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Дёмин Александр</a:t>
            </a:r>
            <a:endParaRPr kumimoji="0" lang="ru-RU" sz="1400" b="1" i="0" u="none" strike="noStrike" kern="1200" cap="none" spc="0" normalizeH="0" baseline="0" noProof="0" dirty="0">
              <a:ln w="1905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pic>
        <p:nvPicPr>
          <p:cNvPr id="1027" name="Picture 3" descr="E:\МОЯ РАБОТА\Лицей №7\Математика\Разработки мероприятий по математике\Что,где,когда\P100036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716" t="10691" r="30680" b="11478"/>
          <a:stretch>
            <a:fillRect/>
          </a:stretch>
        </p:blipFill>
        <p:spPr bwMode="auto">
          <a:xfrm rot="5400000">
            <a:off x="5827575" y="1112680"/>
            <a:ext cx="2632383" cy="27146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1A6FD6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4" name="Прямоугольник 43"/>
          <p:cNvSpPr/>
          <p:nvPr/>
        </p:nvSpPr>
        <p:spPr>
          <a:xfrm>
            <a:off x="5643571" y="6143644"/>
            <a:ext cx="3500430" cy="707886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</a:t>
            </a:r>
          </a:p>
        </p:txBody>
      </p:sp>
    </p:spTree>
  </p:cSld>
  <p:clrMapOvr>
    <a:masterClrMapping/>
  </p:clrMapOvr>
  <p:transition>
    <p:dissolv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500034" y="1857364"/>
            <a:ext cx="8001056" cy="3071834"/>
          </a:xfrm>
          <a:prstGeom prst="horizontalScroll">
            <a:avLst/>
          </a:prstGeom>
          <a:ln w="28575">
            <a:solidFill>
              <a:schemeClr val="bg1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190500" dist="228600" dir="2700000" sy="90000" rotWithShape="0">
              <a:srgbClr val="000000">
                <a:alpha val="255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9001156" cy="2928959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>
              <a:buFont typeface="Wingdings 2" pitchFamily="18" charset="2"/>
              <a:buNone/>
              <a:defRPr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 algn="ctr">
              <a:buFont typeface="Wingdings 2" pitchFamily="18" charset="2"/>
              <a:buNone/>
              <a:defRPr/>
            </a:pPr>
            <a:r>
              <a:rPr lang="ru-RU" sz="6000" b="1" dirty="0">
                <a:ln w="1905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«Не стыдись спросить – 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6000" b="1" dirty="0">
                <a:ln w="1905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 знать еще стыднее!»</a:t>
            </a:r>
          </a:p>
          <a:p>
            <a:pPr algn="ctr">
              <a:buFont typeface="Wingdings 2" pitchFamily="18" charset="2"/>
              <a:buNone/>
              <a:defRPr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>
              <a:buNone/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		        </a:t>
            </a:r>
            <a:r>
              <a:rPr lang="ru-RU" sz="4800" b="1" dirty="0">
                <a:ln w="19050">
                  <a:solidFill>
                    <a:schemeClr val="bg1"/>
                  </a:solidFill>
                </a:ln>
                <a:solidFill>
                  <a:schemeClr val="tx1">
                    <a:lumMod val="9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Японская пословица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ru-RU" sz="3600" b="1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                    </a:t>
            </a:r>
          </a:p>
        </p:txBody>
      </p:sp>
      <p:pic>
        <p:nvPicPr>
          <p:cNvPr id="4099" name="Picture 3" descr="E:\МОЯ РАБОТА\Лицей №7\Картинки\Анимашки\AG00010_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19" y="5072074"/>
            <a:ext cx="1577351" cy="1643074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" name="160_X-mode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715404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 animBg="1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8242300" cy="1143008"/>
          </a:xfrm>
        </p:spPr>
      </p:pic>
      <p:pic>
        <p:nvPicPr>
          <p:cNvPr id="7" name="Picture 3" descr="E:\МОЯ РАБОТА\Лицей №7\Картинки\Орнаменты,картины\J009917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52"/>
            <a:ext cx="9144000" cy="928694"/>
          </a:xfrm>
          <a:prstGeom prst="rect">
            <a:avLst/>
          </a:prstGeom>
          <a:noFill/>
        </p:spPr>
      </p:pic>
      <p:pic>
        <p:nvPicPr>
          <p:cNvPr id="6" name="Picture 2" descr="E:\МОЯ РАБОТА\Лицей №7\Картинки\Анимашки\00412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5857892"/>
            <a:ext cx="698505" cy="571504"/>
          </a:xfrm>
          <a:prstGeom prst="rect">
            <a:avLst/>
          </a:prstGeom>
          <a:noFill/>
        </p:spPr>
      </p:pic>
      <p:grpSp>
        <p:nvGrpSpPr>
          <p:cNvPr id="33" name="Группа 32"/>
          <p:cNvGrpSpPr/>
          <p:nvPr/>
        </p:nvGrpSpPr>
        <p:grpSpPr>
          <a:xfrm>
            <a:off x="1643042" y="1785926"/>
            <a:ext cx="6643734" cy="1882073"/>
            <a:chOff x="437412" y="4286256"/>
            <a:chExt cx="6183651" cy="1524883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grpSp>
          <p:nvGrpSpPr>
            <p:cNvPr id="34" name="Группа 15"/>
            <p:cNvGrpSpPr/>
            <p:nvPr/>
          </p:nvGrpSpPr>
          <p:grpSpPr>
            <a:xfrm>
              <a:off x="437412" y="4391146"/>
              <a:ext cx="1472819" cy="1382007"/>
              <a:chOff x="437412" y="4391146"/>
              <a:chExt cx="1472819" cy="1382007"/>
            </a:xfrm>
          </p:grpSpPr>
          <p:pic>
            <p:nvPicPr>
              <p:cNvPr id="71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450951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2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884073" y="4509513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3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1665151" y="4583296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4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884073" y="5081018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5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21935">
                <a:off x="646811" y="4746219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6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11733">
                <a:off x="647092" y="531867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7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846219">
                <a:off x="648828" y="418174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36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7354" r="33345"/>
            <a:stretch>
              <a:fillRect/>
            </a:stretch>
          </p:blipFill>
          <p:spPr bwMode="auto">
            <a:xfrm rot="21317337">
              <a:off x="1232447" y="4547500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7354" r="33345"/>
            <a:stretch>
              <a:fillRect/>
            </a:stretch>
          </p:blipFill>
          <p:spPr bwMode="auto">
            <a:xfrm rot="21317337">
              <a:off x="1232447" y="5119003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7354" r="33345"/>
            <a:stretch>
              <a:fillRect/>
            </a:stretch>
          </p:blipFill>
          <p:spPr bwMode="auto">
            <a:xfrm rot="21317337">
              <a:off x="1661075" y="5119004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921935">
              <a:off x="1423813" y="4784205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911733">
              <a:off x="1424094" y="5356660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846219">
              <a:off x="1425830" y="4219733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8" name="Группа 24"/>
            <p:cNvGrpSpPr/>
            <p:nvPr/>
          </p:nvGrpSpPr>
          <p:grpSpPr>
            <a:xfrm>
              <a:off x="3071802" y="4429132"/>
              <a:ext cx="700173" cy="1382007"/>
              <a:chOff x="437412" y="4391146"/>
              <a:chExt cx="700173" cy="1382007"/>
            </a:xfrm>
          </p:grpSpPr>
          <p:pic>
            <p:nvPicPr>
              <p:cNvPr id="65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450951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6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892505" y="4545311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7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884073" y="5081018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8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21935">
                <a:off x="646811" y="4746219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11733">
                <a:off x="647092" y="531867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0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846219">
                <a:off x="648828" y="418174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9" name="Группа 32"/>
            <p:cNvGrpSpPr/>
            <p:nvPr/>
          </p:nvGrpSpPr>
          <p:grpSpPr>
            <a:xfrm>
              <a:off x="3929058" y="4429132"/>
              <a:ext cx="691741" cy="1382007"/>
              <a:chOff x="437412" y="4391146"/>
              <a:chExt cx="691741" cy="1382007"/>
            </a:xfrm>
          </p:grpSpPr>
          <p:pic>
            <p:nvPicPr>
              <p:cNvPr id="59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450951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508101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884073" y="5081018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2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21935">
                <a:off x="646811" y="4746219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3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11733">
                <a:off x="647092" y="531867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4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846219">
                <a:off x="648828" y="418174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50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998606">
              <a:off x="2363968" y="4755552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882156">
              <a:off x="5219923" y="4821360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5749706">
              <a:off x="5223189" y="4619227"/>
              <a:ext cx="245080" cy="663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3" name="Группа 43"/>
            <p:cNvGrpSpPr/>
            <p:nvPr/>
          </p:nvGrpSpPr>
          <p:grpSpPr>
            <a:xfrm>
              <a:off x="5929322" y="4286256"/>
              <a:ext cx="691741" cy="1382007"/>
              <a:chOff x="437412" y="4391146"/>
              <a:chExt cx="691741" cy="1382007"/>
            </a:xfrm>
          </p:grpSpPr>
          <p:pic>
            <p:nvPicPr>
              <p:cNvPr id="54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884073" y="4509513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5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354" r="33345"/>
              <a:stretch>
                <a:fillRect/>
              </a:stretch>
            </p:blipFill>
            <p:spPr bwMode="auto">
              <a:xfrm rot="21317337">
                <a:off x="455445" y="508101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6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21935">
                <a:off x="646811" y="4746219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7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911733">
                <a:off x="647092" y="5318674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8" name="Picture 2" descr="C:\Documents and Settings\kljushka\Рабочий стол\Для Любови Ивановны\11.jpg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636C7D"/>
                  </a:clrFrom>
                  <a:clrTo>
                    <a:srgbClr val="636C7D">
                      <a:alpha val="0"/>
                    </a:srgbClr>
                  </a:clrTo>
                </a:clrChange>
              </a:blip>
              <a:srcRect l="57354" r="33345"/>
              <a:stretch>
                <a:fillRect/>
              </a:stretch>
            </p:blipFill>
            <p:spPr bwMode="auto">
              <a:xfrm rot="15846219">
                <a:off x="648828" y="4181747"/>
                <a:ext cx="245080" cy="663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3713" y="-6350"/>
            <a:ext cx="8242300" cy="1158875"/>
          </a:xfrm>
        </p:spPr>
      </p:pic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Портной имеет кусок сукна в 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16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метров, от которого отрезает ежедневно по 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метра. По истечении 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скольких дней 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он отрежет 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последний кусок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?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/>
          </a:p>
        </p:txBody>
      </p:sp>
      <p:pic>
        <p:nvPicPr>
          <p:cNvPr id="5" name="Picture 4" descr="C:\Documents and Settings\kljushka\Рабочий стол\Для Любови Ивановны\Ножницы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FFFF"/>
              </a:clrFrom>
              <a:clrTo>
                <a:srgbClr val="FB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4999037"/>
            <a:ext cx="3286148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3713" y="-6350"/>
            <a:ext cx="8242300" cy="1158875"/>
          </a:xfrm>
        </p:spPr>
      </p:pic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Портной имеет кусок сукна в 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16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метров, от которого отрезает ежедневно по 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метра. По истечении 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скольких дней 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он отрежет 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последний кусок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?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/>
          </a:p>
        </p:txBody>
      </p:sp>
      <p:pic>
        <p:nvPicPr>
          <p:cNvPr id="5" name="Picture 4" descr="C:\Documents and Settings\kljushka\Рабочий стол\Для Любови Ивановны\Ножницы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BFFFF"/>
              </a:clrFrom>
              <a:clrTo>
                <a:srgbClr val="FB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4999037"/>
            <a:ext cx="3286148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6143637" y="6143645"/>
            <a:ext cx="3000363" cy="584775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минута</a:t>
            </a:r>
          </a:p>
        </p:txBody>
      </p:sp>
      <p:pic>
        <p:nvPicPr>
          <p:cNvPr id="7" name="Picture 2" descr="E:\МОЯ РАБОТА\Лицей №7\Картинки\Анимашки\AG00174_.GIF"/>
          <p:cNvPicPr>
            <a:picLocks noChangeAspect="1" noChangeArrowheads="1" noCrop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929586" y="142852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0">
    <p:dissolve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3713" y="-6350"/>
            <a:ext cx="8242300" cy="1158875"/>
          </a:xfrm>
        </p:spPr>
      </p:pic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Портной имеет кусок сукна в 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16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метров, от которого отрезает ежедневно по 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метра. По истечении 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скольких дней 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он отрежет 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последний кусок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?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/>
          </a:p>
        </p:txBody>
      </p:sp>
      <p:pic>
        <p:nvPicPr>
          <p:cNvPr id="5" name="Picture 4" descr="C:\Documents and Settings\kljushka\Рабочий стол\Для Любови Ивановны\Ножницы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BFFFF"/>
              </a:clrFrom>
              <a:clrTo>
                <a:srgbClr val="FB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4999037"/>
            <a:ext cx="3286148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6715139" y="5929330"/>
            <a:ext cx="2428861" cy="707886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</a:t>
            </a:r>
          </a:p>
        </p:txBody>
      </p:sp>
    </p:spTree>
  </p:cSld>
  <p:clrMapOvr>
    <a:masterClrMapping/>
  </p:clrMapOvr>
  <p:transition>
    <p:dissolv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715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ОТВЕТ</a:t>
            </a:r>
            <a:endParaRPr lang="ru-RU" dirty="0"/>
          </a:p>
        </p:txBody>
      </p:sp>
      <p:pic>
        <p:nvPicPr>
          <p:cNvPr id="76" name="Picture 4" descr="E:\МОЯ РАБОТА\Лицей №7\Картинки\Анимашки\00442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57894"/>
            <a:ext cx="1000132" cy="800106"/>
          </a:xfrm>
          <a:prstGeom prst="rect">
            <a:avLst/>
          </a:prstGeom>
          <a:noFill/>
        </p:spPr>
      </p:pic>
      <p:pic>
        <p:nvPicPr>
          <p:cNvPr id="77" name="Picture 3" descr="E:\МОЯ РАБОТА\Лицей №7\Картинки\Орнаменты,картины\J0099172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2852"/>
            <a:ext cx="9144000" cy="928694"/>
          </a:xfrm>
          <a:prstGeom prst="rect">
            <a:avLst/>
          </a:prstGeom>
          <a:noFill/>
        </p:spPr>
      </p:pic>
      <p:grpSp>
        <p:nvGrpSpPr>
          <p:cNvPr id="26" name="Группа 25"/>
          <p:cNvGrpSpPr/>
          <p:nvPr/>
        </p:nvGrpSpPr>
        <p:grpSpPr>
          <a:xfrm>
            <a:off x="357158" y="1285860"/>
            <a:ext cx="8599487" cy="5248275"/>
            <a:chOff x="285720" y="1143000"/>
            <a:chExt cx="8599487" cy="5248275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grpSp>
          <p:nvGrpSpPr>
            <p:cNvPr id="5" name="Группа 26"/>
            <p:cNvGrpSpPr>
              <a:grpSpLocks/>
            </p:cNvGrpSpPr>
            <p:nvPr/>
          </p:nvGrpSpPr>
          <p:grpSpPr bwMode="auto">
            <a:xfrm>
              <a:off x="285720" y="1857375"/>
              <a:ext cx="8599487" cy="4533900"/>
              <a:chOff x="285720" y="1857375"/>
              <a:chExt cx="8599487" cy="4533900"/>
            </a:xfrm>
          </p:grpSpPr>
          <p:pic>
            <p:nvPicPr>
              <p:cNvPr id="6" name="Рисунок 3" descr="сукно.jpg"/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85720" y="2428868"/>
                <a:ext cx="8599487" cy="3429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" name="Левая фигурная скобка 6"/>
              <p:cNvSpPr/>
              <p:nvPr/>
            </p:nvSpPr>
            <p:spPr>
              <a:xfrm rot="5400000">
                <a:off x="4321945" y="-964414"/>
                <a:ext cx="428625" cy="6786562"/>
              </a:xfrm>
              <a:prstGeom prst="leftBrac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ln w="12700">
                    <a:solidFill>
                      <a:schemeClr val="bg1"/>
                    </a:solidFill>
                  </a:ln>
                </a:endParaRPr>
              </a:p>
            </p:txBody>
          </p:sp>
          <p:sp>
            <p:nvSpPr>
              <p:cNvPr id="8" name="TextBox 5"/>
              <p:cNvSpPr txBox="1">
                <a:spLocks noChangeArrowheads="1"/>
              </p:cNvSpPr>
              <p:nvPr/>
            </p:nvSpPr>
            <p:spPr bwMode="auto">
              <a:xfrm>
                <a:off x="4071938" y="1857375"/>
                <a:ext cx="823912" cy="461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dirty="0">
                    <a:ln w="12700">
                      <a:solidFill>
                        <a:schemeClr val="bg1"/>
                      </a:solidFill>
                    </a:ln>
                  </a:rPr>
                  <a:t>16 м</a:t>
                </a:r>
              </a:p>
            </p:txBody>
          </p:sp>
          <p:cxnSp>
            <p:nvCxnSpPr>
              <p:cNvPr id="9" name="Прямая соединительная линия 8"/>
              <p:cNvCxnSpPr/>
              <p:nvPr/>
            </p:nvCxnSpPr>
            <p:spPr>
              <a:xfrm rot="5400000">
                <a:off x="3108325" y="4178300"/>
                <a:ext cx="2643188" cy="1588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 rot="5400000">
                <a:off x="1358106" y="4214019"/>
                <a:ext cx="2714625" cy="1588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 rot="5400000">
                <a:off x="4929982" y="4214019"/>
                <a:ext cx="2571750" cy="1587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 rot="5400000">
                <a:off x="572294" y="4214019"/>
                <a:ext cx="2571750" cy="1588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 rot="5400000">
                <a:off x="2251075" y="4249738"/>
                <a:ext cx="2643187" cy="1588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 rot="5400000">
                <a:off x="4071938" y="4214813"/>
                <a:ext cx="2573337" cy="1587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 rot="5400000">
                <a:off x="5858669" y="4285456"/>
                <a:ext cx="2571750" cy="1588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31"/>
              <p:cNvSpPr txBox="1">
                <a:spLocks noChangeArrowheads="1"/>
              </p:cNvSpPr>
              <p:nvPr/>
            </p:nvSpPr>
            <p:spPr bwMode="auto">
              <a:xfrm>
                <a:off x="1143000" y="5929313"/>
                <a:ext cx="568325" cy="4619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>
                    <a:ln w="12700">
                      <a:solidFill>
                        <a:schemeClr val="bg1"/>
                      </a:solidFill>
                    </a:ln>
                  </a:rPr>
                  <a:t>2м</a:t>
                </a:r>
              </a:p>
            </p:txBody>
          </p:sp>
          <p:sp>
            <p:nvSpPr>
              <p:cNvPr id="17" name="TextBox 32"/>
              <p:cNvSpPr txBox="1">
                <a:spLocks noChangeArrowheads="1"/>
              </p:cNvSpPr>
              <p:nvPr/>
            </p:nvSpPr>
            <p:spPr bwMode="auto">
              <a:xfrm>
                <a:off x="1500188" y="2500313"/>
                <a:ext cx="766762" cy="307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1400" b="1" dirty="0">
                    <a:ln w="12700">
                      <a:solidFill>
                        <a:schemeClr val="bg1"/>
                      </a:solidFill>
                    </a:ln>
                  </a:rPr>
                  <a:t>1 день</a:t>
                </a:r>
              </a:p>
            </p:txBody>
          </p:sp>
          <p:sp>
            <p:nvSpPr>
              <p:cNvPr id="18" name="TextBox 34"/>
              <p:cNvSpPr txBox="1">
                <a:spLocks noChangeArrowheads="1"/>
              </p:cNvSpPr>
              <p:nvPr/>
            </p:nvSpPr>
            <p:spPr bwMode="auto">
              <a:xfrm>
                <a:off x="2357438" y="2500313"/>
                <a:ext cx="766762" cy="307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1400" b="1" dirty="0">
                    <a:ln w="12700">
                      <a:solidFill>
                        <a:schemeClr val="bg1"/>
                      </a:solidFill>
                    </a:ln>
                  </a:rPr>
                  <a:t>2 день</a:t>
                </a:r>
              </a:p>
            </p:txBody>
          </p:sp>
          <p:sp>
            <p:nvSpPr>
              <p:cNvPr id="19" name="TextBox 35"/>
              <p:cNvSpPr txBox="1">
                <a:spLocks noChangeArrowheads="1"/>
              </p:cNvSpPr>
              <p:nvPr/>
            </p:nvSpPr>
            <p:spPr bwMode="auto">
              <a:xfrm>
                <a:off x="3214688" y="2500313"/>
                <a:ext cx="766762" cy="307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1400" b="1">
                    <a:ln w="12700">
                      <a:solidFill>
                        <a:schemeClr val="bg1"/>
                      </a:solidFill>
                    </a:ln>
                  </a:rPr>
                  <a:t>3 день</a:t>
                </a:r>
              </a:p>
            </p:txBody>
          </p:sp>
          <p:sp>
            <p:nvSpPr>
              <p:cNvPr id="20" name="TextBox 36"/>
              <p:cNvSpPr txBox="1">
                <a:spLocks noChangeArrowheads="1"/>
              </p:cNvSpPr>
              <p:nvPr/>
            </p:nvSpPr>
            <p:spPr bwMode="auto">
              <a:xfrm>
                <a:off x="4071938" y="2500313"/>
                <a:ext cx="766762" cy="307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1400" b="1">
                    <a:ln w="12700">
                      <a:solidFill>
                        <a:schemeClr val="bg1"/>
                      </a:solidFill>
                    </a:ln>
                  </a:rPr>
                  <a:t>4 день</a:t>
                </a:r>
              </a:p>
            </p:txBody>
          </p:sp>
          <p:sp>
            <p:nvSpPr>
              <p:cNvPr id="21" name="TextBox 37"/>
              <p:cNvSpPr txBox="1">
                <a:spLocks noChangeArrowheads="1"/>
              </p:cNvSpPr>
              <p:nvPr/>
            </p:nvSpPr>
            <p:spPr bwMode="auto">
              <a:xfrm>
                <a:off x="5000625" y="2500313"/>
                <a:ext cx="766763" cy="307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1400" b="1">
                    <a:ln w="12700">
                      <a:solidFill>
                        <a:schemeClr val="bg1"/>
                      </a:solidFill>
                    </a:ln>
                  </a:rPr>
                  <a:t>5 день</a:t>
                </a:r>
              </a:p>
            </p:txBody>
          </p:sp>
          <p:sp>
            <p:nvSpPr>
              <p:cNvPr id="22" name="TextBox 38"/>
              <p:cNvSpPr txBox="1">
                <a:spLocks noChangeArrowheads="1"/>
              </p:cNvSpPr>
              <p:nvPr/>
            </p:nvSpPr>
            <p:spPr bwMode="auto">
              <a:xfrm>
                <a:off x="5857875" y="2500313"/>
                <a:ext cx="766763" cy="307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1400" b="1">
                    <a:ln w="12700">
                      <a:solidFill>
                        <a:schemeClr val="bg1"/>
                      </a:solidFill>
                    </a:ln>
                  </a:rPr>
                  <a:t>6 день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786563" y="2500313"/>
                <a:ext cx="766762" cy="30797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1400" b="1" dirty="0">
                    <a:ln w="12700">
                      <a:solidFill>
                        <a:schemeClr val="bg1"/>
                      </a:solidFill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7 </a:t>
                </a:r>
                <a:r>
                  <a:rPr lang="ru-RU" sz="1400" b="1" dirty="0">
                    <a:ln w="12700">
                      <a:solidFill>
                        <a:schemeClr val="bg1"/>
                      </a:solidFill>
                    </a:ln>
                  </a:rPr>
                  <a:t>день</a:t>
                </a:r>
              </a:p>
            </p:txBody>
          </p:sp>
          <p:sp>
            <p:nvSpPr>
              <p:cNvPr id="24" name="Правая фигурная скобка 23"/>
              <p:cNvSpPr/>
              <p:nvPr/>
            </p:nvSpPr>
            <p:spPr>
              <a:xfrm rot="5400000">
                <a:off x="1321594" y="5393532"/>
                <a:ext cx="285750" cy="785812"/>
              </a:xfrm>
              <a:prstGeom prst="rightBrac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ln w="12700">
                    <a:solidFill>
                      <a:schemeClr val="bg1"/>
                    </a:solidFill>
                  </a:ln>
                </a:endParaRPr>
              </a:p>
            </p:txBody>
          </p:sp>
        </p:grpSp>
        <p:sp>
          <p:nvSpPr>
            <p:cNvPr id="25" name="TextBox 58"/>
            <p:cNvSpPr txBox="1">
              <a:spLocks noChangeArrowheads="1"/>
            </p:cNvSpPr>
            <p:nvPr/>
          </p:nvSpPr>
          <p:spPr bwMode="auto">
            <a:xfrm>
              <a:off x="3643313" y="1143000"/>
              <a:ext cx="2857500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600" b="1" dirty="0">
                  <a:ln w="19050">
                    <a:solidFill>
                      <a:schemeClr val="bg1"/>
                    </a:solidFill>
                  </a:ln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7 дней</a:t>
              </a: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96838"/>
            <a:ext cx="8242300" cy="1446212"/>
          </a:xfr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2686056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1. В комнате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четыре угла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. В каждом углу сидит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кошка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. Напротив каждой кошки по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три кошки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. На хвосте каждой кошки по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одной кошки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.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Сколько же всего кошек?</a:t>
            </a:r>
          </a:p>
        </p:txBody>
      </p:sp>
      <p:pic>
        <p:nvPicPr>
          <p:cNvPr id="3079" name="Picture 7" descr="E:\Для мобильных\6230i\Анимация и картинки\Анимация.gif\Кошк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4286256"/>
            <a:ext cx="2143140" cy="214314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96838"/>
            <a:ext cx="8242300" cy="1446212"/>
          </a:xfr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2686056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1. В комнате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четыре угла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. В каждом углу сидит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кошка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. Напротив каждой кошки по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три кошки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. На хвосте каждой кошки по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одной кошки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.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Сколько же всего кошек?</a:t>
            </a:r>
          </a:p>
        </p:txBody>
      </p:sp>
      <p:pic>
        <p:nvPicPr>
          <p:cNvPr id="3079" name="Picture 7" descr="E:\Для мобильных\6230i\Анимация и картинки\Анимация.gif\Кошка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4286256"/>
            <a:ext cx="2143140" cy="214314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6143637" y="6143645"/>
            <a:ext cx="3000363" cy="584775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 секунд</a:t>
            </a:r>
          </a:p>
        </p:txBody>
      </p:sp>
      <p:pic>
        <p:nvPicPr>
          <p:cNvPr id="7" name="Picture 2" descr="E:\МОЯ РАБОТА\Лицей №7\Картинки\Анимашки\AG00174_.GIF"/>
          <p:cNvPicPr>
            <a:picLocks noChangeAspect="1" noChangeArrowheads="1" noCrop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929586" y="142852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0">
    <p:dissolve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96838"/>
            <a:ext cx="8242300" cy="1446212"/>
          </a:xfr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2686056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1. В комнате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четыре угла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. В каждом углу сидит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кошка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. Напротив каждой кошки по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три кошки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. На хвосте каждой кошки по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одной кошки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.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Сколько же всего кошек?</a:t>
            </a:r>
          </a:p>
        </p:txBody>
      </p:sp>
      <p:pic>
        <p:nvPicPr>
          <p:cNvPr id="3079" name="Picture 7" descr="E:\Для мобильных\6230i\Анимация и картинки\Анимация.gif\Кошка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4286256"/>
            <a:ext cx="2143140" cy="214314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6500826" y="5929330"/>
            <a:ext cx="2428861" cy="707886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</a:t>
            </a:r>
          </a:p>
        </p:txBody>
      </p:sp>
    </p:spTree>
  </p:cSld>
  <p:clrMapOvr>
    <a:masterClrMapping/>
  </p:clrMapOvr>
  <p:transition>
    <p:dissolv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688" y="642918"/>
            <a:ext cx="8242300" cy="642942"/>
          </a:xfrm>
        </p:spPr>
      </p:pic>
      <p:pic>
        <p:nvPicPr>
          <p:cNvPr id="26" name="Picture 3" descr="E:\МОЯ РАБОТА\Лицей №7\Картинки\Орнаменты,картины\J009917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28670"/>
          </a:xfrm>
          <a:prstGeom prst="rect">
            <a:avLst/>
          </a:prstGeom>
          <a:noFill/>
        </p:spPr>
      </p:pic>
      <p:pic>
        <p:nvPicPr>
          <p:cNvPr id="27" name="Picture 6" descr="E:\Для мобильных\6230i\Анимация и картинки\Анимация.gif\Кот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174" y="4929174"/>
            <a:ext cx="1928826" cy="1928826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9" name="Picture 6" descr="E:\Для мобильных\6230i\Анимация и картинки\Анимация.gif\Кот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174" y="428604"/>
            <a:ext cx="1928826" cy="1928826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0" name="Picture 6" descr="E:\Для мобильных\6230i\Анимация и картинки\Анимация.gif\Кот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929206"/>
            <a:ext cx="1928794" cy="1928794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1" name="Picture 6" descr="E:\Для мобильных\6230i\Анимация и картинки\Анимация.gif\Кот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7166"/>
            <a:ext cx="1928826" cy="1928826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32" name="Содержимое 4"/>
          <p:cNvSpPr>
            <a:spLocks noGrp="1"/>
          </p:cNvSpPr>
          <p:nvPr>
            <p:ph idx="1"/>
          </p:nvPr>
        </p:nvSpPr>
        <p:spPr>
          <a:xfrm>
            <a:off x="142844" y="2214554"/>
            <a:ext cx="8858312" cy="2857520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 комнате</a:t>
            </a:r>
          </a:p>
          <a:p>
            <a:pPr marL="0" indent="0" algn="ctr">
              <a:buNone/>
            </a:pPr>
            <a:r>
              <a:rPr lang="ru-RU" sz="54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5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четыре кошки.</a:t>
            </a:r>
          </a:p>
        </p:txBody>
      </p:sp>
      <p:pic>
        <p:nvPicPr>
          <p:cNvPr id="33" name="Picture 2" descr="E:\МОЯ РАБОТА\Лицей №7\Картинки\Анимашки\00412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929330"/>
            <a:ext cx="698505" cy="5715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500063" y="357167"/>
            <a:ext cx="8229600" cy="542292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ru-RU" sz="3200" b="1" dirty="0">
              <a:latin typeface="Courier New" pitchFamily="49" charset="0"/>
              <a:cs typeface="Courier New" pitchFamily="49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2.Как записать 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двойку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тремя 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пятерками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?</a:t>
            </a:r>
            <a:endParaRPr lang="en-US" sz="3600" b="1" dirty="0">
              <a:ln w="19050">
                <a:solidFill>
                  <a:schemeClr val="bg1"/>
                </a:solidFill>
              </a:ln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3600" dirty="0"/>
          </a:p>
        </p:txBody>
      </p:sp>
      <p:pic>
        <p:nvPicPr>
          <p:cNvPr id="3" name="Picture 6" descr="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357430"/>
            <a:ext cx="3071834" cy="3635814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4" name="Picture 7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714620"/>
            <a:ext cx="2928958" cy="3203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0"/>
            <a:ext cx="8242300" cy="1089009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215082"/>
          </a:xfrm>
        </p:spPr>
        <p:txBody>
          <a:bodyPr>
            <a:noAutofit/>
          </a:bodyPr>
          <a:lstStyle/>
          <a:p>
            <a:pPr marL="87313" indent="87313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i="1" dirty="0">
                <a:ln w="1270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В </a:t>
            </a:r>
            <a:r>
              <a:rPr lang="ru-RU" sz="3600" b="1" i="1" dirty="0">
                <a:ln w="1270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игре участвует </a:t>
            </a:r>
            <a:r>
              <a:rPr lang="ru-RU" sz="3600" b="1" i="1" dirty="0">
                <a:ln w="1270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команда</a:t>
            </a:r>
            <a:r>
              <a:rPr lang="ru-RU" sz="3600" b="1" i="1" dirty="0">
                <a:ln w="1270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 из </a:t>
            </a:r>
            <a:r>
              <a:rPr lang="ru-RU" sz="3600" b="1" i="1" dirty="0">
                <a:ln w="1270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6 человек.</a:t>
            </a:r>
          </a:p>
          <a:p>
            <a:pPr marL="87313" indent="87313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b="1" i="1" dirty="0">
                <a:ln w="1270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Игра идет до </a:t>
            </a:r>
            <a:r>
              <a:rPr lang="ru-RU" sz="3600" b="1" i="1" dirty="0">
                <a:ln w="1270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6 очков.  </a:t>
            </a:r>
            <a:r>
              <a:rPr lang="ru-RU" sz="3600" b="1" i="1" dirty="0">
                <a:ln w="1270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На обсуждение одного вопроса дается </a:t>
            </a:r>
            <a:r>
              <a:rPr lang="ru-RU" sz="3600" b="1" i="1" dirty="0">
                <a:ln w="1270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1 минута</a:t>
            </a:r>
            <a:r>
              <a:rPr lang="ru-RU" sz="3600" b="1" i="1" dirty="0">
                <a:ln w="1270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.</a:t>
            </a:r>
          </a:p>
          <a:p>
            <a:pPr marL="87313" indent="87313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b="1" i="1" dirty="0">
                <a:ln w="1270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Если ответ </a:t>
            </a:r>
            <a:r>
              <a:rPr lang="ru-RU" sz="3600" b="1" i="1" dirty="0">
                <a:ln w="1270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досрочный</a:t>
            </a:r>
            <a:r>
              <a:rPr lang="ru-RU" sz="3600" b="1" i="1" dirty="0">
                <a:ln w="1270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,  капитан команды заявляет об этом сразу после заданного вопроса. Команда получает </a:t>
            </a:r>
            <a:r>
              <a:rPr lang="ru-RU" sz="3600" b="1" i="1" dirty="0">
                <a:ln w="1270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дополнительную минуту </a:t>
            </a:r>
            <a:r>
              <a:rPr lang="ru-RU" sz="3600" b="1" i="1" dirty="0">
                <a:ln w="1270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на обсуждение других вопросов.</a:t>
            </a:r>
          </a:p>
          <a:p>
            <a:pPr marL="87313" indent="87313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b="1" i="1" dirty="0">
                <a:ln w="1270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В игре есть и </a:t>
            </a:r>
            <a:r>
              <a:rPr lang="ru-RU" sz="3600" b="1" i="1" dirty="0">
                <a:ln w="1270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блиц- вопросы </a:t>
            </a:r>
            <a:r>
              <a:rPr lang="ru-RU" sz="3600" b="1" i="1" dirty="0">
                <a:ln w="1270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( необходимо верно ответить на </a:t>
            </a:r>
            <a:r>
              <a:rPr lang="ru-RU" sz="3600" b="1" i="1" dirty="0">
                <a:ln w="1270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3 вопроса</a:t>
            </a:r>
            <a:r>
              <a:rPr lang="ru-RU" sz="3600" b="1" i="1" dirty="0">
                <a:ln w="1270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, на размышление  - по </a:t>
            </a:r>
            <a:r>
              <a:rPr lang="ru-RU" sz="3600" b="1" i="1" dirty="0">
                <a:ln w="1270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20 секунд</a:t>
            </a:r>
            <a:r>
              <a:rPr lang="ru-RU" sz="3600" b="1" i="1" dirty="0">
                <a:ln w="1270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).</a:t>
            </a:r>
          </a:p>
        </p:txBody>
      </p:sp>
      <p:pic>
        <p:nvPicPr>
          <p:cNvPr id="3074" name="Picture 2" descr="E:\МОЯ РАБОТА\Лицей №7\Картинки\Анимашки\AG00174_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15306" y="0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500063" y="357167"/>
            <a:ext cx="8229600" cy="542292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ru-RU" sz="3200" b="1" dirty="0">
              <a:latin typeface="Courier New" pitchFamily="49" charset="0"/>
              <a:cs typeface="Courier New" pitchFamily="49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2.Как записать 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двойку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тремя 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пятерками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?</a:t>
            </a:r>
            <a:endParaRPr lang="en-US" sz="3600" b="1" dirty="0">
              <a:ln w="19050">
                <a:solidFill>
                  <a:schemeClr val="bg1"/>
                </a:solidFill>
              </a:ln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3600" dirty="0"/>
          </a:p>
        </p:txBody>
      </p:sp>
      <p:pic>
        <p:nvPicPr>
          <p:cNvPr id="3" name="Picture 6" descr="0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357430"/>
            <a:ext cx="3071834" cy="3635814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4" name="Picture 7" descr="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2714620"/>
            <a:ext cx="2928958" cy="3203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6143637" y="6143645"/>
            <a:ext cx="3000363" cy="584775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 секунд</a:t>
            </a:r>
          </a:p>
        </p:txBody>
      </p:sp>
      <p:pic>
        <p:nvPicPr>
          <p:cNvPr id="6" name="Picture 2" descr="E:\МОЯ РАБОТА\Лицей №7\Картинки\Анимашки\AG00174_.GIF"/>
          <p:cNvPicPr>
            <a:picLocks noChangeAspect="1" noChangeArrowheads="1" noCrop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929586" y="142852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0">
    <p:dissolve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500063" y="357167"/>
            <a:ext cx="8229600" cy="542292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ru-RU" sz="3200" b="1" dirty="0">
              <a:latin typeface="Courier New" pitchFamily="49" charset="0"/>
              <a:cs typeface="Courier New" pitchFamily="49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2.Как записать 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двойку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тремя 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пятерками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?</a:t>
            </a:r>
            <a:endParaRPr lang="en-US" sz="3600" b="1" dirty="0">
              <a:ln w="19050">
                <a:solidFill>
                  <a:schemeClr val="bg1"/>
                </a:solidFill>
              </a:ln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3600" dirty="0"/>
          </a:p>
        </p:txBody>
      </p:sp>
      <p:pic>
        <p:nvPicPr>
          <p:cNvPr id="3" name="Picture 6" descr="0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357430"/>
            <a:ext cx="3071834" cy="3635814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4" name="Picture 7" descr="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2714620"/>
            <a:ext cx="2928958" cy="3203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6500826" y="6000768"/>
            <a:ext cx="2428861" cy="707886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</a:t>
            </a:r>
          </a:p>
        </p:txBody>
      </p:sp>
    </p:spTree>
  </p:cSld>
  <p:clrMapOvr>
    <a:masterClrMapping/>
  </p:clrMapOvr>
  <p:transition>
    <p:dissolv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42876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ОТВЕТ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14625" y="1928813"/>
            <a:ext cx="478633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dirty="0">
              <a:solidFill>
                <a:srgbClr val="92D050"/>
              </a:solidFill>
              <a:latin typeface="+mn-lt"/>
            </a:endParaRPr>
          </a:p>
          <a:p>
            <a:pPr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rgbClr val="92D050"/>
                </a:solidFill>
                <a:latin typeface="+mn-lt"/>
              </a:rPr>
              <a:t>         </a:t>
            </a:r>
            <a:r>
              <a:rPr lang="ru-RU" sz="5400" dirty="0">
                <a:solidFill>
                  <a:srgbClr val="92D050"/>
                </a:solidFill>
                <a:latin typeface="+mn-lt"/>
              </a:rPr>
              <a:t>     </a:t>
            </a:r>
            <a:r>
              <a:rPr lang="ru-RU" sz="7200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latin typeface="+mn-lt"/>
              </a:rPr>
              <a:t>5+5</a:t>
            </a:r>
            <a:endParaRPr lang="en-US" sz="7200" dirty="0">
              <a:ln w="19050">
                <a:solidFill>
                  <a:schemeClr val="bg1"/>
                </a:solidFill>
              </a:ln>
              <a:solidFill>
                <a:srgbClr val="92D050"/>
              </a:solidFill>
              <a:latin typeface="+mn-lt"/>
            </a:endParaRPr>
          </a:p>
          <a:p>
            <a:pPr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</a:rPr>
              <a:t>    2</a:t>
            </a:r>
            <a:r>
              <a:rPr lang="en-US" sz="7200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latin typeface="+mn-lt"/>
              </a:rPr>
              <a:t>=</a:t>
            </a:r>
            <a:r>
              <a:rPr lang="ru-RU" sz="7200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latin typeface="+mn-lt"/>
              </a:rPr>
              <a:t> </a:t>
            </a:r>
            <a:endParaRPr lang="en-US" sz="7200" dirty="0">
              <a:ln w="19050">
                <a:solidFill>
                  <a:schemeClr val="bg1"/>
                </a:solidFill>
              </a:ln>
              <a:solidFill>
                <a:srgbClr val="92D050"/>
              </a:solidFill>
              <a:latin typeface="+mn-lt"/>
            </a:endParaRPr>
          </a:p>
          <a:p>
            <a:pPr fontAlgn="auto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latin typeface="+mn-lt"/>
              </a:rPr>
              <a:t>           </a:t>
            </a:r>
            <a:r>
              <a:rPr lang="ru-RU" sz="7200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latin typeface="+mn-lt"/>
              </a:rPr>
              <a:t> </a:t>
            </a:r>
            <a:r>
              <a:rPr lang="en-US" sz="7200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latin typeface="+mn-lt"/>
              </a:rPr>
              <a:t>5</a:t>
            </a:r>
            <a:endParaRPr lang="ru-RU" sz="7200" dirty="0">
              <a:ln w="19050">
                <a:solidFill>
                  <a:schemeClr val="bg1"/>
                </a:solidFill>
              </a:ln>
              <a:solidFill>
                <a:srgbClr val="92D050"/>
              </a:solidFill>
              <a:latin typeface="+mn-lt"/>
            </a:endParaRPr>
          </a:p>
        </p:txBody>
      </p:sp>
      <p:pic>
        <p:nvPicPr>
          <p:cNvPr id="5" name="Picture 4" descr="E:\МОЯ РАБОТА\Лицей №7\Картинки\Анимашки\00442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857892"/>
            <a:ext cx="1000132" cy="800106"/>
          </a:xfrm>
          <a:prstGeom prst="rect">
            <a:avLst/>
          </a:prstGeom>
          <a:noFill/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929190" y="3429000"/>
            <a:ext cx="1857388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7" descr="e5413e915f3dddb80ec369a286f956e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4857760"/>
            <a:ext cx="1804983" cy="1692611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147" name="Picture 3" descr="E:\МОЯ РАБОТА\Лицей №7\Картинки\Орнаменты,картины\J0099172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42852"/>
            <a:ext cx="9144000" cy="92869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9"/>
            <a:ext cx="9144000" cy="5403872"/>
          </a:xfrm>
        </p:spPr>
        <p:txBody>
          <a:bodyPr>
            <a:no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3.Может ли дробь,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в которой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числитель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меньше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знаменателя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, быть равной дроби,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в которой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числитель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больше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знаменателя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?</a:t>
            </a:r>
          </a:p>
        </p:txBody>
      </p:sp>
      <p:pic>
        <p:nvPicPr>
          <p:cNvPr id="7170" name="Picture 2" descr="E:\МОЯ РАБОТА\Лицей №7\Картинки\Учёба\AN00790_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4279906"/>
            <a:ext cx="2472064" cy="2578094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9"/>
            <a:ext cx="9144000" cy="5403872"/>
          </a:xfrm>
        </p:spPr>
        <p:txBody>
          <a:bodyPr>
            <a:no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3.Может ли дробь,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в которой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числитель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меньше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знаменателя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, быть равной дроби,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в которой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числитель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больше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знаменателя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?</a:t>
            </a:r>
          </a:p>
        </p:txBody>
      </p:sp>
      <p:pic>
        <p:nvPicPr>
          <p:cNvPr id="7170" name="Picture 2" descr="E:\МОЯ РАБОТА\Лицей №7\Картинки\Учёба\AN00790_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4279906"/>
            <a:ext cx="2472064" cy="2578094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6143637" y="6143645"/>
            <a:ext cx="3000363" cy="584775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 секунд</a:t>
            </a:r>
          </a:p>
        </p:txBody>
      </p:sp>
      <p:pic>
        <p:nvPicPr>
          <p:cNvPr id="5" name="Picture 2" descr="E:\МОЯ РАБОТА\Лицей №7\Картинки\Анимашки\AG00174_.GIF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929586" y="142852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0">
    <p:dissolve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9"/>
            <a:ext cx="9144000" cy="5403872"/>
          </a:xfrm>
        </p:spPr>
        <p:txBody>
          <a:bodyPr>
            <a:no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3.Может ли дробь,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в которой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числитель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меньше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знаменателя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, быть равной дроби,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в которой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числитель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больше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знаменателя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?</a:t>
            </a:r>
          </a:p>
        </p:txBody>
      </p:sp>
      <p:pic>
        <p:nvPicPr>
          <p:cNvPr id="7170" name="Picture 2" descr="E:\МОЯ РАБОТА\Лицей №7\Картинки\Учёба\AN00790_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4279906"/>
            <a:ext cx="2472064" cy="2578094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6500826" y="6000768"/>
            <a:ext cx="2428861" cy="707886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</a:t>
            </a:r>
          </a:p>
        </p:txBody>
      </p:sp>
    </p:spTree>
  </p:cSld>
  <p:clrMapOvr>
    <a:masterClrMapping/>
  </p:clrMapOvr>
  <p:transition>
    <p:dissolv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Блок-схема: перфолента 26"/>
          <p:cNvSpPr/>
          <p:nvPr/>
        </p:nvSpPr>
        <p:spPr>
          <a:xfrm>
            <a:off x="1571604" y="1428736"/>
            <a:ext cx="6500858" cy="3429024"/>
          </a:xfrm>
          <a:prstGeom prst="flowChartPunchedTape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  <a:outerShdw blurRad="190500" dist="228600" dir="2700000" sy="90000" rotWithShape="0">
              <a:srgbClr val="000000">
                <a:alpha val="255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ОТВЕТ</a:t>
            </a:r>
            <a:endParaRPr lang="ru-RU" dirty="0"/>
          </a:p>
        </p:txBody>
      </p:sp>
      <p:sp>
        <p:nvSpPr>
          <p:cNvPr id="23555" name="Прямоугольник 3"/>
          <p:cNvSpPr>
            <a:spLocks noChangeArrowheads="1"/>
          </p:cNvSpPr>
          <p:nvPr/>
        </p:nvSpPr>
        <p:spPr bwMode="auto">
          <a:xfrm>
            <a:off x="2428875" y="2428875"/>
            <a:ext cx="4857750" cy="1592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lnSpc>
                <a:spcPct val="50000"/>
              </a:lnSpc>
            </a:pPr>
            <a:r>
              <a:rPr lang="ru-RU" sz="4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</a:rPr>
              <a:t>    </a:t>
            </a:r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urier New" pitchFamily="49" charset="0"/>
                <a:cs typeface="Courier New" pitchFamily="49" charset="0"/>
              </a:rPr>
              <a:t>-3     5</a:t>
            </a:r>
          </a:p>
          <a:p>
            <a:pPr>
              <a:lnSpc>
                <a:spcPct val="50000"/>
              </a:lnSpc>
            </a:pPr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urier New" pitchFamily="49" charset="0"/>
                <a:cs typeface="Courier New" pitchFamily="49" charset="0"/>
              </a:rPr>
              <a:t>     =</a:t>
            </a:r>
          </a:p>
          <a:p>
            <a:pPr>
              <a:lnSpc>
                <a:spcPct val="50000"/>
              </a:lnSpc>
            </a:pPr>
            <a:r>
              <a:rPr lang="en-US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urier New" pitchFamily="49" charset="0"/>
                <a:cs typeface="Courier New" pitchFamily="49" charset="0"/>
              </a:rPr>
              <a:t>6    -10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929322" y="3000372"/>
            <a:ext cx="1214446" cy="1588"/>
          </a:xfrm>
          <a:prstGeom prst="line">
            <a:avLst/>
          </a:prstGeom>
          <a:ln w="571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143240" y="3071810"/>
            <a:ext cx="1071570" cy="1588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195" name="Picture 3" descr="E:\МОЯ РАБОТА\Лицей №7\Картинки\Орнаменты,картины\AG00160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6000768"/>
            <a:ext cx="476250" cy="48577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196" name="Picture 4" descr="E:\МОЯ РАБОТА\Лицей №7\Картинки\Орнаменты,картины\AG00160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572008"/>
            <a:ext cx="476250" cy="48577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197" name="Picture 5" descr="E:\МОЯ РАБОТА\Лицей №7\Картинки\Орнаменты,картины\AG00160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67750" y="6372225"/>
            <a:ext cx="476250" cy="48577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198" name="Picture 6" descr="E:\МОЯ РАБОТА\Лицей №7\Картинки\Орнаменты,картины\AG00160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785794"/>
            <a:ext cx="476250" cy="48577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199" name="Picture 7" descr="E:\МОЯ РАБОТА\Лицей №7\Картинки\Орнаменты,картины\AG00160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428736"/>
            <a:ext cx="476250" cy="48577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200" name="Picture 8" descr="E:\МОЯ РАБОТА\Лицей №7\Картинки\Орнаменты,картины\AG00160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5429264"/>
            <a:ext cx="476250" cy="48577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201" name="Picture 9" descr="E:\МОЯ РАБОТА\Лицей №7\Картинки\Орнаменты,картины\AG00160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5214950"/>
            <a:ext cx="476250" cy="48577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202" name="Picture 10" descr="E:\МОЯ РАБОТА\Лицей №7\Картинки\Орнаменты,картины\AG00160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071678"/>
            <a:ext cx="476250" cy="48577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203" name="Picture 11" descr="E:\МОЯ РАБОТА\Лицей №7\Картинки\Орнаменты,картины\AG00160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3900" y="2857496"/>
            <a:ext cx="476250" cy="48577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204" name="Picture 12" descr="E:\МОЯ РАБОТА\Лицей №7\Картинки\Орнаменты,картины\AG00160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142984"/>
            <a:ext cx="476250" cy="48577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205" name="Picture 13" descr="E:\МОЯ РАБОТА\Лицей №7\Картинки\Орнаменты,картины\AG00160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5786454"/>
            <a:ext cx="476250" cy="48577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206" name="Picture 14" descr="E:\МОЯ РАБОТА\Лицей №7\Картинки\Орнаменты,картины\AG00160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29652" y="1571612"/>
            <a:ext cx="476250" cy="48577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207" name="Picture 15" descr="E:\МОЯ РАБОТА\Лицей №7\Картинки\Орнаменты,картины\AG00160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429132"/>
            <a:ext cx="476250" cy="48577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8" name="Picture 3" descr="E:\МОЯ РАБОТА\Лицей №7\Картинки\Орнаменты,картины\J009917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52"/>
            <a:ext cx="9144000" cy="928694"/>
          </a:xfrm>
          <a:prstGeom prst="rect">
            <a:avLst/>
          </a:prstGeom>
          <a:noFill/>
        </p:spPr>
      </p:pic>
      <p:pic>
        <p:nvPicPr>
          <p:cNvPr id="22" name="Picture 2" descr="E:\МОЯ РАБОТА\Лицей №7\Картинки\Анимашки\00412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6000768"/>
            <a:ext cx="698505" cy="5715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" grpId="0"/>
      <p:bldP spid="2355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4" name="Прямоугольник 3"/>
          <p:cNvSpPr/>
          <p:nvPr/>
        </p:nvSpPr>
        <p:spPr>
          <a:xfrm>
            <a:off x="500063" y="1000108"/>
            <a:ext cx="492919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 каждой из 9 клеток квадрата поставить одно из чисел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1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2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3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так,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чтобы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сумма чисел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стоящих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каждом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вертикальном ряду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а также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по любой диагонали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равнялась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6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.</a:t>
            </a:r>
          </a:p>
        </p:txBody>
      </p:sp>
      <p:grpSp>
        <p:nvGrpSpPr>
          <p:cNvPr id="3" name="Группа 10"/>
          <p:cNvGrpSpPr>
            <a:grpSpLocks/>
          </p:cNvGrpSpPr>
          <p:nvPr/>
        </p:nvGrpSpPr>
        <p:grpSpPr bwMode="auto">
          <a:xfrm>
            <a:off x="5572132" y="1357298"/>
            <a:ext cx="3357562" cy="3071812"/>
            <a:chOff x="2571736" y="1714488"/>
            <a:chExt cx="4103688" cy="4105275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3563" name="Rectangle 4"/>
            <p:cNvSpPr>
              <a:spLocks noChangeArrowheads="1"/>
            </p:cNvSpPr>
            <p:nvPr/>
          </p:nvSpPr>
          <p:spPr bwMode="auto">
            <a:xfrm>
              <a:off x="2571736" y="1714488"/>
              <a:ext cx="4103688" cy="4105275"/>
            </a:xfrm>
            <a:prstGeom prst="rect">
              <a:avLst/>
            </a:prstGeom>
            <a:noFill/>
            <a:ln w="5715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1800">
                <a:latin typeface="Times New Roman" pitchFamily="18" charset="0"/>
              </a:endParaRPr>
            </a:p>
          </p:txBody>
        </p:sp>
        <p:sp>
          <p:nvSpPr>
            <p:cNvPr id="23564" name="Line 6"/>
            <p:cNvSpPr>
              <a:spLocks noChangeShapeType="1"/>
            </p:cNvSpPr>
            <p:nvPr/>
          </p:nvSpPr>
          <p:spPr bwMode="auto">
            <a:xfrm>
              <a:off x="3929058" y="1714488"/>
              <a:ext cx="0" cy="4105275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5" name="Line 7"/>
            <p:cNvSpPr>
              <a:spLocks noChangeShapeType="1"/>
            </p:cNvSpPr>
            <p:nvPr/>
          </p:nvSpPr>
          <p:spPr bwMode="auto">
            <a:xfrm>
              <a:off x="5441361" y="1714488"/>
              <a:ext cx="0" cy="4105275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6" name="Line 8"/>
            <p:cNvSpPr>
              <a:spLocks noChangeShapeType="1"/>
            </p:cNvSpPr>
            <p:nvPr/>
          </p:nvSpPr>
          <p:spPr bwMode="auto">
            <a:xfrm>
              <a:off x="2571736" y="3000372"/>
              <a:ext cx="4102101" cy="0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7" name="Line 9"/>
            <p:cNvSpPr>
              <a:spLocks noChangeShapeType="1"/>
            </p:cNvSpPr>
            <p:nvPr/>
          </p:nvSpPr>
          <p:spPr bwMode="auto">
            <a:xfrm>
              <a:off x="2571736" y="4500570"/>
              <a:ext cx="4102101" cy="0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4" name="Прямоугольник 3"/>
          <p:cNvSpPr/>
          <p:nvPr/>
        </p:nvSpPr>
        <p:spPr>
          <a:xfrm>
            <a:off x="500063" y="1000108"/>
            <a:ext cx="492919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 каждой из 9 клеток квадрата поставить одно из чисел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1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2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3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так,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чтобы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сумма чисел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стоящих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каждом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вертикальном ряду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а также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по любой диагонали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равнялась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6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.</a:t>
            </a:r>
          </a:p>
        </p:txBody>
      </p:sp>
      <p:grpSp>
        <p:nvGrpSpPr>
          <p:cNvPr id="3" name="Группа 10"/>
          <p:cNvGrpSpPr>
            <a:grpSpLocks/>
          </p:cNvGrpSpPr>
          <p:nvPr/>
        </p:nvGrpSpPr>
        <p:grpSpPr bwMode="auto">
          <a:xfrm>
            <a:off x="5572132" y="1357298"/>
            <a:ext cx="3357562" cy="3071812"/>
            <a:chOff x="2571736" y="1714488"/>
            <a:chExt cx="4103688" cy="4105275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3563" name="Rectangle 4"/>
            <p:cNvSpPr>
              <a:spLocks noChangeArrowheads="1"/>
            </p:cNvSpPr>
            <p:nvPr/>
          </p:nvSpPr>
          <p:spPr bwMode="auto">
            <a:xfrm>
              <a:off x="2571736" y="1714488"/>
              <a:ext cx="4103688" cy="4105275"/>
            </a:xfrm>
            <a:prstGeom prst="rect">
              <a:avLst/>
            </a:prstGeom>
            <a:noFill/>
            <a:ln w="5715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1800">
                <a:latin typeface="Times New Roman" pitchFamily="18" charset="0"/>
              </a:endParaRPr>
            </a:p>
          </p:txBody>
        </p:sp>
        <p:sp>
          <p:nvSpPr>
            <p:cNvPr id="23564" name="Line 6"/>
            <p:cNvSpPr>
              <a:spLocks noChangeShapeType="1"/>
            </p:cNvSpPr>
            <p:nvPr/>
          </p:nvSpPr>
          <p:spPr bwMode="auto">
            <a:xfrm>
              <a:off x="3929058" y="1714488"/>
              <a:ext cx="0" cy="4105275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5" name="Line 7"/>
            <p:cNvSpPr>
              <a:spLocks noChangeShapeType="1"/>
            </p:cNvSpPr>
            <p:nvPr/>
          </p:nvSpPr>
          <p:spPr bwMode="auto">
            <a:xfrm>
              <a:off x="5441361" y="1714488"/>
              <a:ext cx="0" cy="4105275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6" name="Line 8"/>
            <p:cNvSpPr>
              <a:spLocks noChangeShapeType="1"/>
            </p:cNvSpPr>
            <p:nvPr/>
          </p:nvSpPr>
          <p:spPr bwMode="auto">
            <a:xfrm>
              <a:off x="2571736" y="3000372"/>
              <a:ext cx="4102101" cy="0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7" name="Line 9"/>
            <p:cNvSpPr>
              <a:spLocks noChangeShapeType="1"/>
            </p:cNvSpPr>
            <p:nvPr/>
          </p:nvSpPr>
          <p:spPr bwMode="auto">
            <a:xfrm>
              <a:off x="2571736" y="4500570"/>
              <a:ext cx="4102101" cy="0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6143637" y="6143645"/>
            <a:ext cx="3000363" cy="584775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минута</a:t>
            </a:r>
          </a:p>
        </p:txBody>
      </p:sp>
      <p:pic>
        <p:nvPicPr>
          <p:cNvPr id="11" name="Picture 2" descr="E:\МОЯ РАБОТА\Лицей №7\Картинки\Анимашки\AG00174_.GIF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929586" y="142852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0">
    <p:dissolve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4" name="Прямоугольник 3"/>
          <p:cNvSpPr/>
          <p:nvPr/>
        </p:nvSpPr>
        <p:spPr>
          <a:xfrm>
            <a:off x="500063" y="1000108"/>
            <a:ext cx="492919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 каждой из 9 клеток квадрата поставить одно из чисел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1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2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3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так,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чтобы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сумма чисел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стоящих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каждом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вертикальном ряду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а также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по любой диагонали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равнялась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6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.</a:t>
            </a:r>
          </a:p>
        </p:txBody>
      </p:sp>
      <p:grpSp>
        <p:nvGrpSpPr>
          <p:cNvPr id="3" name="Группа 10"/>
          <p:cNvGrpSpPr>
            <a:grpSpLocks/>
          </p:cNvGrpSpPr>
          <p:nvPr/>
        </p:nvGrpSpPr>
        <p:grpSpPr bwMode="auto">
          <a:xfrm>
            <a:off x="5572132" y="1357298"/>
            <a:ext cx="3357562" cy="3071812"/>
            <a:chOff x="2571736" y="1714488"/>
            <a:chExt cx="4103688" cy="4105275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3563" name="Rectangle 4"/>
            <p:cNvSpPr>
              <a:spLocks noChangeArrowheads="1"/>
            </p:cNvSpPr>
            <p:nvPr/>
          </p:nvSpPr>
          <p:spPr bwMode="auto">
            <a:xfrm>
              <a:off x="2571736" y="1714488"/>
              <a:ext cx="4103688" cy="4105275"/>
            </a:xfrm>
            <a:prstGeom prst="rect">
              <a:avLst/>
            </a:prstGeom>
            <a:noFill/>
            <a:ln w="5715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1800">
                <a:latin typeface="Times New Roman" pitchFamily="18" charset="0"/>
              </a:endParaRPr>
            </a:p>
          </p:txBody>
        </p:sp>
        <p:sp>
          <p:nvSpPr>
            <p:cNvPr id="23564" name="Line 6"/>
            <p:cNvSpPr>
              <a:spLocks noChangeShapeType="1"/>
            </p:cNvSpPr>
            <p:nvPr/>
          </p:nvSpPr>
          <p:spPr bwMode="auto">
            <a:xfrm>
              <a:off x="3929058" y="1714488"/>
              <a:ext cx="0" cy="4105275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5" name="Line 7"/>
            <p:cNvSpPr>
              <a:spLocks noChangeShapeType="1"/>
            </p:cNvSpPr>
            <p:nvPr/>
          </p:nvSpPr>
          <p:spPr bwMode="auto">
            <a:xfrm>
              <a:off x="5441361" y="1714488"/>
              <a:ext cx="0" cy="4105275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6" name="Line 8"/>
            <p:cNvSpPr>
              <a:spLocks noChangeShapeType="1"/>
            </p:cNvSpPr>
            <p:nvPr/>
          </p:nvSpPr>
          <p:spPr bwMode="auto">
            <a:xfrm>
              <a:off x="2571736" y="3000372"/>
              <a:ext cx="4102101" cy="0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7" name="Line 9"/>
            <p:cNvSpPr>
              <a:spLocks noChangeShapeType="1"/>
            </p:cNvSpPr>
            <p:nvPr/>
          </p:nvSpPr>
          <p:spPr bwMode="auto">
            <a:xfrm>
              <a:off x="2571736" y="4500570"/>
              <a:ext cx="4102101" cy="0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6500826" y="6000768"/>
            <a:ext cx="2428861" cy="707886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</a:t>
            </a:r>
          </a:p>
        </p:txBody>
      </p:sp>
    </p:spTree>
  </p:cSld>
  <p:clrMapOvr>
    <a:masterClrMapping/>
  </p:clrMapOvr>
  <p:transition>
    <p:dissolv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6483" y="274638"/>
            <a:ext cx="7514541" cy="1143000"/>
          </a:xfrm>
        </p:spPr>
      </p:pic>
      <p:grpSp>
        <p:nvGrpSpPr>
          <p:cNvPr id="8" name="Группа 7"/>
          <p:cNvGrpSpPr/>
          <p:nvPr/>
        </p:nvGrpSpPr>
        <p:grpSpPr>
          <a:xfrm>
            <a:off x="857224" y="1571612"/>
            <a:ext cx="1000132" cy="1000132"/>
            <a:chOff x="7810520" y="357166"/>
            <a:chExt cx="1000132" cy="1000132"/>
          </a:xfrm>
        </p:grpSpPr>
        <p:pic>
          <p:nvPicPr>
            <p:cNvPr id="6146" name="Picture 2" descr="E:\МОЯ РАБОТА\Лицей №7\Картинки\Анимашки\AG00129_.GIF"/>
            <p:cNvPicPr>
              <a:picLocks noChangeAspect="1" noChangeArrowheads="1" noCrop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810520" y="357166"/>
              <a:ext cx="1000132" cy="1000132"/>
            </a:xfrm>
            <a:prstGeom prst="rect">
              <a:avLst/>
            </a:prstGeom>
            <a:noFill/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spPr>
        </p:pic>
        <p:sp>
          <p:nvSpPr>
            <p:cNvPr id="7" name="Прямоугольник 6"/>
            <p:cNvSpPr/>
            <p:nvPr/>
          </p:nvSpPr>
          <p:spPr>
            <a:xfrm>
              <a:off x="8072462" y="357166"/>
              <a:ext cx="56938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hlinkClick r:id="rId4" action="ppaction://hlinksldjump" tooltip="1 вопрос"/>
                </a:rPr>
                <a:t>1</a:t>
              </a:r>
              <a:endPara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2500298" y="1571612"/>
            <a:ext cx="1000132" cy="1000132"/>
            <a:chOff x="7810520" y="357166"/>
            <a:chExt cx="1000132" cy="1000132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pic>
          <p:nvPicPr>
            <p:cNvPr id="13" name="Picture 2" descr="E:\МОЯ РАБОТА\Лицей №7\Картинки\Анимашки\AG00129_.GIF"/>
            <p:cNvPicPr>
              <a:picLocks noChangeAspect="1" noChangeArrowheads="1" noCrop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7810520" y="357166"/>
              <a:ext cx="1000132" cy="1000132"/>
            </a:xfrm>
            <a:prstGeom prst="rect">
              <a:avLst/>
            </a:prstGeom>
            <a:noFill/>
          </p:spPr>
        </p:pic>
        <p:sp>
          <p:nvSpPr>
            <p:cNvPr id="14" name="Прямоугольник 13"/>
            <p:cNvSpPr/>
            <p:nvPr/>
          </p:nvSpPr>
          <p:spPr>
            <a:xfrm>
              <a:off x="8072462" y="357166"/>
              <a:ext cx="56938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ru-RU" sz="5400" b="1" cap="none" spc="0" dirty="0">
                  <a:ln w="50800">
                    <a:solidFill>
                      <a:schemeClr val="tx1"/>
                    </a:solidFill>
                  </a:ln>
                  <a:solidFill>
                    <a:schemeClr val="bg1">
                      <a:shade val="50000"/>
                    </a:schemeClr>
                  </a:solidFill>
                  <a:effectLst/>
                  <a:hlinkClick r:id="rId5" action="ppaction://hlinksldjump" tooltip="2 вопрос"/>
                </a:rPr>
                <a:t>2</a:t>
              </a:r>
              <a:endParaRPr lang="ru-RU" sz="5400" b="1" cap="none" spc="0" dirty="0">
                <a:ln w="50800">
                  <a:solidFill>
                    <a:schemeClr val="tx1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071934" y="1571612"/>
            <a:ext cx="1000132" cy="1000132"/>
            <a:chOff x="7810520" y="357166"/>
            <a:chExt cx="1000132" cy="1000132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pic>
          <p:nvPicPr>
            <p:cNvPr id="16" name="Picture 2" descr="E:\МОЯ РАБОТА\Лицей №7\Картинки\Анимашки\AG00129_.GIF"/>
            <p:cNvPicPr>
              <a:picLocks noChangeAspect="1" noChangeArrowheads="1" noCrop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7810520" y="357166"/>
              <a:ext cx="1000132" cy="1000132"/>
            </a:xfrm>
            <a:prstGeom prst="rect">
              <a:avLst/>
            </a:prstGeom>
            <a:noFill/>
          </p:spPr>
        </p:pic>
        <p:sp>
          <p:nvSpPr>
            <p:cNvPr id="17" name="Прямоугольник 16"/>
            <p:cNvSpPr/>
            <p:nvPr/>
          </p:nvSpPr>
          <p:spPr>
            <a:xfrm>
              <a:off x="8072462" y="357166"/>
              <a:ext cx="56938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ru-RU" sz="5400" b="1" cap="none" spc="0" dirty="0">
                  <a:ln w="50800">
                    <a:solidFill>
                      <a:schemeClr val="tx1"/>
                    </a:solidFill>
                  </a:ln>
                  <a:solidFill>
                    <a:schemeClr val="bg1">
                      <a:shade val="50000"/>
                    </a:schemeClr>
                  </a:solidFill>
                  <a:effectLst/>
                  <a:hlinkClick r:id="rId6" action="ppaction://hlinksldjump"/>
                </a:rPr>
                <a:t>3</a:t>
              </a:r>
              <a:endParaRPr lang="ru-RU" sz="5400" b="1" cap="none" spc="0" dirty="0">
                <a:ln w="50800">
                  <a:solidFill>
                    <a:schemeClr val="tx1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5643570" y="4357694"/>
            <a:ext cx="1000132" cy="1000132"/>
            <a:chOff x="7881958" y="357166"/>
            <a:chExt cx="1000132" cy="1000132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pic>
          <p:nvPicPr>
            <p:cNvPr id="19" name="Picture 2" descr="E:\МОЯ РАБОТА\Лицей №7\Картинки\Анимашки\AG00129_.GIF"/>
            <p:cNvPicPr>
              <a:picLocks noChangeAspect="1" noChangeArrowheads="1" noCrop="1"/>
            </p:cNvPicPr>
            <p:nvPr/>
          </p:nvPicPr>
          <p:blipFill>
            <a:blip r:embed="rId3">
              <a:duotone>
                <a:prstClr val="black"/>
                <a:schemeClr val="accent3">
                  <a:lumMod val="50000"/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7881958" y="357166"/>
              <a:ext cx="1000132" cy="1000132"/>
            </a:xfrm>
            <a:prstGeom prst="rect">
              <a:avLst/>
            </a:prstGeom>
            <a:noFill/>
          </p:spPr>
        </p:pic>
        <p:sp>
          <p:nvSpPr>
            <p:cNvPr id="20" name="Прямоугольник 19"/>
            <p:cNvSpPr/>
            <p:nvPr/>
          </p:nvSpPr>
          <p:spPr>
            <a:xfrm>
              <a:off x="7881958" y="357166"/>
              <a:ext cx="95410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ru-RU" sz="5400" b="1" cap="none" spc="0" dirty="0">
                  <a:ln w="50800">
                    <a:solidFill>
                      <a:schemeClr val="tx1"/>
                    </a:solidFill>
                  </a:ln>
                  <a:solidFill>
                    <a:schemeClr val="bg1">
                      <a:shade val="50000"/>
                    </a:schemeClr>
                  </a:solidFill>
                  <a:effectLst/>
                  <a:hlinkClick r:id="rId7" action="ppaction://hlinksldjump" tooltip="12 вопрос"/>
                </a:rPr>
                <a:t>12</a:t>
              </a:r>
              <a:endParaRPr lang="ru-RU" sz="5400" b="1" cap="none" spc="0" dirty="0">
                <a:ln w="50800">
                  <a:solidFill>
                    <a:schemeClr val="tx1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4286248" y="4429132"/>
            <a:ext cx="1000132" cy="1000132"/>
            <a:chOff x="7739082" y="357166"/>
            <a:chExt cx="1000132" cy="1000132"/>
          </a:xfrm>
        </p:grpSpPr>
        <p:pic>
          <p:nvPicPr>
            <p:cNvPr id="22" name="Picture 2" descr="E:\МОЯ РАБОТА\Лицей №7\Картинки\Анимашки\AG00129_.GIF"/>
            <p:cNvPicPr>
              <a:picLocks noChangeAspect="1" noChangeArrowheads="1" noCrop="1"/>
            </p:cNvPicPr>
            <p:nvPr/>
          </p:nvPicPr>
          <p:blipFill>
            <a:blip r:embed="rId3">
              <a:duotone>
                <a:prstClr val="black"/>
                <a:srgbClr val="FF000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7739082" y="357166"/>
              <a:ext cx="1000132" cy="1000132"/>
            </a:xfrm>
            <a:prstGeom prst="rect">
              <a:avLst/>
            </a:prstGeom>
            <a:noFill/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spPr>
        </p:pic>
        <p:sp>
          <p:nvSpPr>
            <p:cNvPr id="23" name="Прямоугольник 22"/>
            <p:cNvSpPr/>
            <p:nvPr/>
          </p:nvSpPr>
          <p:spPr>
            <a:xfrm>
              <a:off x="7810520" y="357166"/>
              <a:ext cx="928694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ru-RU" sz="5400" b="1" cap="none" spc="0" dirty="0">
                  <a:ln w="50800">
                    <a:solidFill>
                      <a:schemeClr val="tx1"/>
                    </a:solidFill>
                  </a:ln>
                  <a:solidFill>
                    <a:schemeClr val="bg1">
                      <a:shade val="50000"/>
                    </a:schemeClr>
                  </a:solidFill>
                  <a:effectLst/>
                  <a:hlinkClick r:id="rId8" action="ppaction://hlinksldjump" tooltip="11 вопрос"/>
                </a:rPr>
                <a:t>11</a:t>
              </a:r>
              <a:endParaRPr lang="ru-RU" sz="5400" b="1" cap="none" spc="0" dirty="0">
                <a:ln w="50800">
                  <a:solidFill>
                    <a:schemeClr val="tx1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2643174" y="4429132"/>
            <a:ext cx="1000132" cy="1000132"/>
            <a:chOff x="7810520" y="357166"/>
            <a:chExt cx="1000132" cy="1000132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pic>
          <p:nvPicPr>
            <p:cNvPr id="25" name="Picture 2" descr="E:\МОЯ РАБОТА\Лицей №7\Картинки\Анимашки\AG00129_.GIF"/>
            <p:cNvPicPr>
              <a:picLocks noChangeAspect="1" noChangeArrowheads="1" noCrop="1"/>
            </p:cNvPicPr>
            <p:nvPr/>
          </p:nvPicPr>
          <p:blipFill>
            <a:blip r:embed="rId3">
              <a:duotone>
                <a:prstClr val="black"/>
                <a:srgbClr val="7030A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7810520" y="357166"/>
              <a:ext cx="1000132" cy="1000132"/>
            </a:xfrm>
            <a:prstGeom prst="rect">
              <a:avLst/>
            </a:prstGeom>
            <a:noFill/>
          </p:spPr>
        </p:pic>
        <p:sp>
          <p:nvSpPr>
            <p:cNvPr id="26" name="Прямоугольник 25"/>
            <p:cNvSpPr/>
            <p:nvPr/>
          </p:nvSpPr>
          <p:spPr>
            <a:xfrm>
              <a:off x="7810520" y="357166"/>
              <a:ext cx="95410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ru-RU" sz="5400" b="1" cap="none" spc="0" dirty="0">
                  <a:ln w="50800">
                    <a:solidFill>
                      <a:schemeClr val="tx1"/>
                    </a:solidFill>
                  </a:ln>
                  <a:solidFill>
                    <a:schemeClr val="bg1">
                      <a:shade val="50000"/>
                    </a:schemeClr>
                  </a:solidFill>
                  <a:effectLst/>
                  <a:hlinkClick r:id="rId9" action="ppaction://hlinksldjump" tooltip="10 вопрос"/>
                </a:rPr>
                <a:t>10</a:t>
              </a:r>
              <a:endParaRPr lang="ru-RU" sz="5400" b="1" cap="none" spc="0" dirty="0">
                <a:ln w="50800">
                  <a:solidFill>
                    <a:schemeClr val="tx1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857224" y="4429132"/>
            <a:ext cx="1000132" cy="1000132"/>
            <a:chOff x="7810520" y="357166"/>
            <a:chExt cx="1000132" cy="1000132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pic>
          <p:nvPicPr>
            <p:cNvPr id="28" name="Picture 2" descr="E:\МОЯ РАБОТА\Лицей №7\Картинки\Анимашки\AG00129_.GIF"/>
            <p:cNvPicPr>
              <a:picLocks noChangeAspect="1" noChangeArrowheads="1" noCrop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810520" y="357166"/>
              <a:ext cx="1000132" cy="1000132"/>
            </a:xfrm>
            <a:prstGeom prst="rect">
              <a:avLst/>
            </a:prstGeom>
            <a:noFill/>
          </p:spPr>
        </p:pic>
        <p:sp>
          <p:nvSpPr>
            <p:cNvPr id="29" name="Прямоугольник 28"/>
            <p:cNvSpPr/>
            <p:nvPr/>
          </p:nvSpPr>
          <p:spPr>
            <a:xfrm>
              <a:off x="8072462" y="357166"/>
              <a:ext cx="56938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ru-RU" sz="5400" b="1" cap="none" spc="0" dirty="0">
                  <a:ln w="50800">
                    <a:solidFill>
                      <a:schemeClr val="tx1"/>
                    </a:solidFill>
                  </a:ln>
                  <a:solidFill>
                    <a:schemeClr val="bg1">
                      <a:shade val="50000"/>
                    </a:schemeClr>
                  </a:solidFill>
                  <a:effectLst/>
                  <a:hlinkClick r:id="rId10" action="ppaction://hlinksldjump" tooltip="9 вопрос"/>
                </a:rPr>
                <a:t>9</a:t>
              </a:r>
              <a:endParaRPr lang="ru-RU" sz="5400" b="1" cap="none" spc="0" dirty="0">
                <a:ln w="50800">
                  <a:solidFill>
                    <a:schemeClr val="tx1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785786" y="3000372"/>
            <a:ext cx="1000132" cy="1000132"/>
            <a:chOff x="7810520" y="357166"/>
            <a:chExt cx="1000132" cy="1000132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pic>
          <p:nvPicPr>
            <p:cNvPr id="31" name="Picture 2" descr="E:\МОЯ РАБОТА\Лицей №7\Картинки\Анимашки\AG00129_.GIF"/>
            <p:cNvPicPr>
              <a:picLocks noChangeAspect="1" noChangeArrowheads="1" noCrop="1"/>
            </p:cNvPicPr>
            <p:nvPr/>
          </p:nvPicPr>
          <p:blipFill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7810520" y="357166"/>
              <a:ext cx="1000132" cy="1000132"/>
            </a:xfrm>
            <a:prstGeom prst="rect">
              <a:avLst/>
            </a:prstGeom>
            <a:noFill/>
          </p:spPr>
        </p:pic>
        <p:sp>
          <p:nvSpPr>
            <p:cNvPr id="32" name="Прямоугольник 31"/>
            <p:cNvSpPr/>
            <p:nvPr/>
          </p:nvSpPr>
          <p:spPr>
            <a:xfrm>
              <a:off x="8072462" y="357166"/>
              <a:ext cx="56938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ru-RU" sz="5400" b="1" cap="none" spc="0" dirty="0">
                  <a:ln w="50800">
                    <a:solidFill>
                      <a:schemeClr val="tx1"/>
                    </a:solidFill>
                  </a:ln>
                  <a:solidFill>
                    <a:schemeClr val="bg1">
                      <a:shade val="50000"/>
                    </a:schemeClr>
                  </a:solidFill>
                  <a:effectLst/>
                  <a:hlinkClick r:id="rId11" action="ppaction://hlinksldjump" tooltip="5 вопрос"/>
                </a:rPr>
                <a:t>5</a:t>
              </a:r>
              <a:endParaRPr lang="ru-RU" sz="5400" b="1" cap="none" spc="0" dirty="0">
                <a:ln w="50800">
                  <a:solidFill>
                    <a:schemeClr val="tx1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2500298" y="3000372"/>
            <a:ext cx="1000132" cy="1000132"/>
            <a:chOff x="7810520" y="357166"/>
            <a:chExt cx="1000132" cy="1000132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pic>
          <p:nvPicPr>
            <p:cNvPr id="34" name="Picture 2" descr="E:\МОЯ РАБОТА\Лицей №7\Картинки\Анимашки\AG00129_.GIF"/>
            <p:cNvPicPr>
              <a:picLocks noChangeAspect="1" noChangeArrowheads="1" noCrop="1"/>
            </p:cNvPicPr>
            <p:nvPr/>
          </p:nvPicPr>
          <p:blipFill>
            <a:blip r:embed="rId3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810520" y="357166"/>
              <a:ext cx="1000132" cy="1000132"/>
            </a:xfrm>
            <a:prstGeom prst="rect">
              <a:avLst/>
            </a:prstGeom>
            <a:noFill/>
          </p:spPr>
        </p:pic>
        <p:sp>
          <p:nvSpPr>
            <p:cNvPr id="35" name="Прямоугольник 34"/>
            <p:cNvSpPr/>
            <p:nvPr/>
          </p:nvSpPr>
          <p:spPr>
            <a:xfrm>
              <a:off x="8072462" y="357166"/>
              <a:ext cx="56938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ru-RU" sz="5400" b="1" cap="none" spc="0" dirty="0">
                  <a:ln w="50800">
                    <a:solidFill>
                      <a:schemeClr val="tx1"/>
                    </a:solidFill>
                  </a:ln>
                  <a:solidFill>
                    <a:schemeClr val="bg1">
                      <a:shade val="50000"/>
                    </a:schemeClr>
                  </a:solidFill>
                  <a:effectLst/>
                  <a:hlinkClick r:id="rId12" action="ppaction://hlinksldjump" tooltip="6 вопрос"/>
                </a:rPr>
                <a:t>6</a:t>
              </a:r>
              <a:endParaRPr lang="ru-RU" sz="5400" b="1" cap="none" spc="0" dirty="0">
                <a:ln w="50800">
                  <a:solidFill>
                    <a:schemeClr val="tx1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4286248" y="3000372"/>
            <a:ext cx="1000132" cy="1000132"/>
            <a:chOff x="7810520" y="357166"/>
            <a:chExt cx="1000132" cy="1000132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pic>
          <p:nvPicPr>
            <p:cNvPr id="37" name="Picture 2" descr="E:\МОЯ РАБОТА\Лицей №7\Картинки\Анимашки\AG00129_.GIF"/>
            <p:cNvPicPr>
              <a:picLocks noChangeAspect="1" noChangeArrowheads="1" noCrop="1"/>
            </p:cNvPicPr>
            <p:nvPr/>
          </p:nvPicPr>
          <p:blipFill>
            <a:blip r:embed="rId3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7810520" y="357166"/>
              <a:ext cx="1000132" cy="1000132"/>
            </a:xfrm>
            <a:prstGeom prst="rect">
              <a:avLst/>
            </a:prstGeom>
            <a:noFill/>
          </p:spPr>
        </p:pic>
        <p:sp>
          <p:nvSpPr>
            <p:cNvPr id="38" name="Прямоугольник 37"/>
            <p:cNvSpPr/>
            <p:nvPr/>
          </p:nvSpPr>
          <p:spPr>
            <a:xfrm>
              <a:off x="8072462" y="357166"/>
              <a:ext cx="56938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ru-RU" sz="5400" b="1" cap="none" spc="0" dirty="0">
                  <a:ln w="50800">
                    <a:solidFill>
                      <a:schemeClr val="tx1"/>
                    </a:solidFill>
                  </a:ln>
                  <a:solidFill>
                    <a:schemeClr val="bg1">
                      <a:shade val="50000"/>
                    </a:schemeClr>
                  </a:solidFill>
                  <a:effectLst/>
                  <a:hlinkClick r:id="rId13" action="ppaction://hlinksldjump" tooltip="7 вопрос"/>
                </a:rPr>
                <a:t>7</a:t>
              </a:r>
              <a:endParaRPr lang="ru-RU" sz="5400" b="1" cap="none" spc="0" dirty="0">
                <a:ln w="50800">
                  <a:solidFill>
                    <a:schemeClr val="tx1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5715008" y="2928934"/>
            <a:ext cx="1000132" cy="1000132"/>
            <a:chOff x="7810520" y="357166"/>
            <a:chExt cx="1000132" cy="1000132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pic>
          <p:nvPicPr>
            <p:cNvPr id="40" name="Picture 2" descr="E:\МОЯ РАБОТА\Лицей №7\Картинки\Анимашки\AG00129_.GIF"/>
            <p:cNvPicPr>
              <a:picLocks noChangeAspect="1" noChangeArrowheads="1" noCrop="1"/>
            </p:cNvPicPr>
            <p:nvPr/>
          </p:nvPicPr>
          <p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7810520" y="357166"/>
              <a:ext cx="1000132" cy="1000132"/>
            </a:xfrm>
            <a:prstGeom prst="rect">
              <a:avLst/>
            </a:prstGeom>
            <a:noFill/>
          </p:spPr>
        </p:pic>
        <p:sp>
          <p:nvSpPr>
            <p:cNvPr id="41" name="Прямоугольник 40"/>
            <p:cNvSpPr/>
            <p:nvPr/>
          </p:nvSpPr>
          <p:spPr>
            <a:xfrm>
              <a:off x="8072462" y="357166"/>
              <a:ext cx="56938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ru-RU" sz="5400" b="1" cap="none" spc="0" dirty="0">
                  <a:ln w="50800">
                    <a:solidFill>
                      <a:schemeClr val="tx1"/>
                    </a:solidFill>
                  </a:ln>
                  <a:solidFill>
                    <a:schemeClr val="bg1">
                      <a:shade val="50000"/>
                    </a:schemeClr>
                  </a:solidFill>
                  <a:effectLst/>
                  <a:hlinkClick r:id="rId14" action="ppaction://hlinksldjump" tooltip="8 вопрос"/>
                </a:rPr>
                <a:t>8</a:t>
              </a:r>
              <a:endParaRPr lang="ru-RU" sz="5400" b="1" cap="none" spc="0" dirty="0">
                <a:ln w="50800">
                  <a:solidFill>
                    <a:schemeClr val="tx1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5643570" y="1571612"/>
            <a:ext cx="1000132" cy="1000132"/>
            <a:chOff x="7810520" y="357166"/>
            <a:chExt cx="1000132" cy="1000132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pic>
          <p:nvPicPr>
            <p:cNvPr id="43" name="Picture 2" descr="E:\МОЯ РАБОТА\Лицей №7\Картинки\Анимашки\AG00129_.GIF"/>
            <p:cNvPicPr>
              <a:picLocks noChangeAspect="1" noChangeArrowheads="1" noCrop="1"/>
            </p:cNvPicPr>
            <p:nvPr/>
          </p:nvPicPr>
          <p:blipFill>
            <a:blip r:embed="rId3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7810520" y="357166"/>
              <a:ext cx="1000132" cy="1000132"/>
            </a:xfrm>
            <a:prstGeom prst="rect">
              <a:avLst/>
            </a:prstGeom>
            <a:noFill/>
          </p:spPr>
        </p:pic>
        <p:sp>
          <p:nvSpPr>
            <p:cNvPr id="44" name="Прямоугольник 43"/>
            <p:cNvSpPr/>
            <p:nvPr/>
          </p:nvSpPr>
          <p:spPr>
            <a:xfrm>
              <a:off x="8072462" y="357166"/>
              <a:ext cx="56938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ru-RU" sz="5400" b="1" cap="none" spc="0" dirty="0">
                  <a:ln w="50800">
                    <a:solidFill>
                      <a:schemeClr val="tx1"/>
                    </a:solidFill>
                  </a:ln>
                  <a:solidFill>
                    <a:schemeClr val="bg1">
                      <a:shade val="50000"/>
                    </a:schemeClr>
                  </a:solidFill>
                  <a:effectLst/>
                  <a:hlinkClick r:id="rId15" action="ppaction://hlinksldjump"/>
                </a:rPr>
                <a:t>4</a:t>
              </a:r>
              <a:endParaRPr lang="ru-RU" sz="5400" b="1" cap="none" spc="0" dirty="0">
                <a:ln w="50800">
                  <a:solidFill>
                    <a:schemeClr val="tx1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pic>
        <p:nvPicPr>
          <p:cNvPr id="4099" name="Picture 3" descr="E:\МОЯ РАБОТА\Лицей №7\Картинки\Учёба\6d6a353cc455.gif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0075" y="5072074"/>
            <a:ext cx="2452050" cy="193357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92869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ОТВЕТ</a:t>
            </a:r>
            <a:endParaRPr lang="ru-RU" dirty="0"/>
          </a:p>
        </p:txBody>
      </p:sp>
      <p:grpSp>
        <p:nvGrpSpPr>
          <p:cNvPr id="24582" name="Группа 18"/>
          <p:cNvGrpSpPr>
            <a:grpSpLocks/>
          </p:cNvGrpSpPr>
          <p:nvPr/>
        </p:nvGrpSpPr>
        <p:grpSpPr bwMode="auto">
          <a:xfrm>
            <a:off x="2571750" y="1714500"/>
            <a:ext cx="4103688" cy="4105275"/>
            <a:chOff x="2571750" y="1714488"/>
            <a:chExt cx="4103688" cy="4105287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grpSp>
          <p:nvGrpSpPr>
            <p:cNvPr id="24583" name="Группа 10"/>
            <p:cNvGrpSpPr>
              <a:grpSpLocks/>
            </p:cNvGrpSpPr>
            <p:nvPr/>
          </p:nvGrpSpPr>
          <p:grpSpPr bwMode="auto">
            <a:xfrm>
              <a:off x="2571750" y="1714500"/>
              <a:ext cx="4103688" cy="4105275"/>
              <a:chOff x="2571736" y="1714488"/>
              <a:chExt cx="4103688" cy="4105275"/>
            </a:xfrm>
          </p:grpSpPr>
          <p:sp>
            <p:nvSpPr>
              <p:cNvPr id="24593" name="Rectangle 4"/>
              <p:cNvSpPr>
                <a:spLocks noChangeArrowheads="1"/>
              </p:cNvSpPr>
              <p:nvPr/>
            </p:nvSpPr>
            <p:spPr bwMode="auto">
              <a:xfrm>
                <a:off x="2571736" y="1714488"/>
                <a:ext cx="4103688" cy="4105275"/>
              </a:xfrm>
              <a:prstGeom prst="rect">
                <a:avLst/>
              </a:prstGeom>
              <a:noFill/>
              <a:ln w="57150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1800">
                  <a:latin typeface="Times New Roman" pitchFamily="18" charset="0"/>
                </a:endParaRPr>
              </a:p>
            </p:txBody>
          </p:sp>
          <p:sp>
            <p:nvSpPr>
              <p:cNvPr id="24594" name="Line 6"/>
              <p:cNvSpPr>
                <a:spLocks noChangeShapeType="1"/>
              </p:cNvSpPr>
              <p:nvPr/>
            </p:nvSpPr>
            <p:spPr bwMode="auto">
              <a:xfrm>
                <a:off x="3929058" y="1714488"/>
                <a:ext cx="0" cy="4105275"/>
              </a:xfrm>
              <a:prstGeom prst="line">
                <a:avLst/>
              </a:prstGeom>
              <a:noFill/>
              <a:ln w="254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95" name="Line 7"/>
              <p:cNvSpPr>
                <a:spLocks noChangeShapeType="1"/>
              </p:cNvSpPr>
              <p:nvPr/>
            </p:nvSpPr>
            <p:spPr bwMode="auto">
              <a:xfrm>
                <a:off x="5441361" y="1714488"/>
                <a:ext cx="0" cy="4105275"/>
              </a:xfrm>
              <a:prstGeom prst="line">
                <a:avLst/>
              </a:prstGeom>
              <a:noFill/>
              <a:ln w="254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96" name="Line 8"/>
              <p:cNvSpPr>
                <a:spLocks noChangeShapeType="1"/>
              </p:cNvSpPr>
              <p:nvPr/>
            </p:nvSpPr>
            <p:spPr bwMode="auto">
              <a:xfrm>
                <a:off x="2571736" y="3000372"/>
                <a:ext cx="4102101" cy="0"/>
              </a:xfrm>
              <a:prstGeom prst="line">
                <a:avLst/>
              </a:prstGeom>
              <a:noFill/>
              <a:ln w="254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97" name="Line 9"/>
              <p:cNvSpPr>
                <a:spLocks noChangeShapeType="1"/>
              </p:cNvSpPr>
              <p:nvPr/>
            </p:nvSpPr>
            <p:spPr bwMode="auto">
              <a:xfrm>
                <a:off x="2571736" y="4500570"/>
                <a:ext cx="4102101" cy="0"/>
              </a:xfrm>
              <a:prstGeom prst="line">
                <a:avLst/>
              </a:prstGeom>
              <a:noFill/>
              <a:ln w="254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4584" name="TextBox 9"/>
            <p:cNvSpPr txBox="1">
              <a:spLocks noChangeArrowheads="1"/>
            </p:cNvSpPr>
            <p:nvPr/>
          </p:nvSpPr>
          <p:spPr bwMode="auto">
            <a:xfrm>
              <a:off x="2857500" y="1714500"/>
              <a:ext cx="696913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7200" b="1" dirty="0">
                  <a:ln w="28575">
                    <a:solidFill>
                      <a:schemeClr val="bg1"/>
                    </a:solidFill>
                  </a:ln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</a:p>
          </p:txBody>
        </p:sp>
        <p:sp>
          <p:nvSpPr>
            <p:cNvPr id="24585" name="TextBox 11"/>
            <p:cNvSpPr txBox="1">
              <a:spLocks noChangeArrowheads="1"/>
            </p:cNvSpPr>
            <p:nvPr/>
          </p:nvSpPr>
          <p:spPr bwMode="auto">
            <a:xfrm>
              <a:off x="4357686" y="3143248"/>
              <a:ext cx="696912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7200" b="1" dirty="0">
                  <a:ln w="28575">
                    <a:solidFill>
                      <a:schemeClr val="bg1"/>
                    </a:solidFill>
                  </a:ln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</a:p>
          </p:txBody>
        </p:sp>
        <p:sp>
          <p:nvSpPr>
            <p:cNvPr id="24586" name="TextBox 12"/>
            <p:cNvSpPr txBox="1">
              <a:spLocks noChangeArrowheads="1"/>
            </p:cNvSpPr>
            <p:nvPr/>
          </p:nvSpPr>
          <p:spPr bwMode="auto">
            <a:xfrm>
              <a:off x="5715008" y="4572008"/>
              <a:ext cx="696912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7200" b="1" dirty="0">
                  <a:ln w="28575">
                    <a:solidFill>
                      <a:schemeClr val="bg1"/>
                    </a:solidFill>
                  </a:ln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</a:p>
          </p:txBody>
        </p:sp>
        <p:sp>
          <p:nvSpPr>
            <p:cNvPr id="24587" name="TextBox 13"/>
            <p:cNvSpPr txBox="1">
              <a:spLocks noChangeArrowheads="1"/>
            </p:cNvSpPr>
            <p:nvPr/>
          </p:nvSpPr>
          <p:spPr bwMode="auto">
            <a:xfrm>
              <a:off x="5715000" y="3143250"/>
              <a:ext cx="785813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7200" b="1" dirty="0">
                  <a:ln w="28575">
                    <a:solidFill>
                      <a:schemeClr val="bg1"/>
                    </a:solidFill>
                  </a:ln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</a:p>
          </p:txBody>
        </p:sp>
        <p:sp>
          <p:nvSpPr>
            <p:cNvPr id="24588" name="TextBox 14"/>
            <p:cNvSpPr txBox="1">
              <a:spLocks noChangeArrowheads="1"/>
            </p:cNvSpPr>
            <p:nvPr/>
          </p:nvSpPr>
          <p:spPr bwMode="auto">
            <a:xfrm>
              <a:off x="5786446" y="1714488"/>
              <a:ext cx="419100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7200" b="1" dirty="0">
                  <a:ln w="28575">
                    <a:solidFill>
                      <a:schemeClr val="bg1"/>
                    </a:solidFill>
                  </a:ln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</a:p>
          </p:txBody>
        </p:sp>
        <p:sp>
          <p:nvSpPr>
            <p:cNvPr id="24589" name="TextBox 15"/>
            <p:cNvSpPr txBox="1">
              <a:spLocks noChangeArrowheads="1"/>
            </p:cNvSpPr>
            <p:nvPr/>
          </p:nvSpPr>
          <p:spPr bwMode="auto">
            <a:xfrm>
              <a:off x="4357686" y="1714488"/>
              <a:ext cx="696913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7200" b="1" dirty="0">
                  <a:ln w="28575">
                    <a:solidFill>
                      <a:schemeClr val="bg1"/>
                    </a:solidFill>
                  </a:ln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</a:p>
          </p:txBody>
        </p:sp>
        <p:sp>
          <p:nvSpPr>
            <p:cNvPr id="24590" name="TextBox 16"/>
            <p:cNvSpPr txBox="1">
              <a:spLocks noChangeArrowheads="1"/>
            </p:cNvSpPr>
            <p:nvPr/>
          </p:nvSpPr>
          <p:spPr bwMode="auto">
            <a:xfrm>
              <a:off x="2857488" y="3143248"/>
              <a:ext cx="696913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7200" b="1" dirty="0">
                  <a:ln w="28575">
                    <a:solidFill>
                      <a:schemeClr val="bg1"/>
                    </a:solidFill>
                  </a:ln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</a:p>
          </p:txBody>
        </p:sp>
        <p:sp>
          <p:nvSpPr>
            <p:cNvPr id="24591" name="TextBox 17"/>
            <p:cNvSpPr txBox="1">
              <a:spLocks noChangeArrowheads="1"/>
            </p:cNvSpPr>
            <p:nvPr/>
          </p:nvSpPr>
          <p:spPr bwMode="auto">
            <a:xfrm>
              <a:off x="2928926" y="4572008"/>
              <a:ext cx="696912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7200" b="1" dirty="0">
                  <a:ln w="28575">
                    <a:solidFill>
                      <a:schemeClr val="bg1"/>
                    </a:solidFill>
                  </a:ln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</a:p>
          </p:txBody>
        </p:sp>
        <p:sp>
          <p:nvSpPr>
            <p:cNvPr id="24592" name="TextBox 18"/>
            <p:cNvSpPr txBox="1">
              <a:spLocks noChangeArrowheads="1"/>
            </p:cNvSpPr>
            <p:nvPr/>
          </p:nvSpPr>
          <p:spPr bwMode="auto">
            <a:xfrm>
              <a:off x="4357688" y="4572000"/>
              <a:ext cx="696912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7200" b="1" dirty="0">
                  <a:ln w="28575">
                    <a:solidFill>
                      <a:schemeClr val="bg1"/>
                    </a:solidFill>
                  </a:ln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</a:p>
          </p:txBody>
        </p:sp>
      </p:grpSp>
      <p:pic>
        <p:nvPicPr>
          <p:cNvPr id="20" name="Picture 4" descr="E:\МОЯ РАБОТА\Лицей №7\Картинки\Анимашки\00442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857892"/>
            <a:ext cx="1000132" cy="800106"/>
          </a:xfrm>
          <a:prstGeom prst="rect">
            <a:avLst/>
          </a:prstGeom>
          <a:noFill/>
        </p:spPr>
      </p:pic>
      <p:pic>
        <p:nvPicPr>
          <p:cNvPr id="21" name="Picture 3" descr="E:\МОЯ РАБОТА\Лицей №7\Картинки\Орнаменты,картины\J0099172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2852"/>
            <a:ext cx="9144000" cy="92869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543560" cy="47085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 каком случае верно равенство</a:t>
            </a:r>
          </a:p>
          <a:p>
            <a:pPr algn="ctr" eaLnBrk="1" hangingPunct="1">
              <a:buFontTx/>
              <a:buNone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19 + 15 = 10?</a:t>
            </a:r>
          </a:p>
          <a:p>
            <a:pPr algn="ctr" eaLnBrk="1" hangingPunct="1">
              <a:buFontTx/>
              <a:buNone/>
            </a:pPr>
            <a:endParaRPr lang="ru-RU" sz="1600" b="1" dirty="0">
              <a:solidFill>
                <a:srgbClr val="92D05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/>
          </a:p>
        </p:txBody>
      </p:sp>
      <p:pic>
        <p:nvPicPr>
          <p:cNvPr id="9218" name="Picture 2" descr="E:\МОЯ РАБОТА\Лицей №7\Картинки\Учёба\ED00019_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2400" y="3071810"/>
            <a:ext cx="3911600" cy="343217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543560" cy="47085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 каком случае верно равенство</a:t>
            </a:r>
          </a:p>
          <a:p>
            <a:pPr algn="ctr" eaLnBrk="1" hangingPunct="1">
              <a:buFontTx/>
              <a:buNone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19 + 15 = 10?</a:t>
            </a:r>
          </a:p>
          <a:p>
            <a:pPr algn="ctr" eaLnBrk="1" hangingPunct="1">
              <a:buFontTx/>
              <a:buNone/>
            </a:pPr>
            <a:endParaRPr lang="ru-RU" sz="1600" b="1" dirty="0">
              <a:solidFill>
                <a:srgbClr val="92D05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/>
          </a:p>
        </p:txBody>
      </p:sp>
      <p:pic>
        <p:nvPicPr>
          <p:cNvPr id="9218" name="Picture 2" descr="E:\МОЯ РАБОТА\Лицей №7\Картинки\Учёба\ED00019_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2400" y="3071810"/>
            <a:ext cx="3911600" cy="343217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642910" y="5929330"/>
            <a:ext cx="3000363" cy="584775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минута</a:t>
            </a:r>
          </a:p>
        </p:txBody>
      </p:sp>
      <p:pic>
        <p:nvPicPr>
          <p:cNvPr id="6" name="Picture 2" descr="E:\МОЯ РАБОТА\Лицей №7\Картинки\Анимашки\AG00174_.GIF"/>
          <p:cNvPicPr>
            <a:picLocks noChangeAspect="1" noChangeArrowheads="1" noCrop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929586" y="142852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0">
    <p:dissolve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543560" cy="47085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 каком случае верно равенство</a:t>
            </a:r>
          </a:p>
          <a:p>
            <a:pPr algn="ctr" eaLnBrk="1" hangingPunct="1">
              <a:buFontTx/>
              <a:buNone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19 + 15 = 10?</a:t>
            </a:r>
          </a:p>
          <a:p>
            <a:pPr algn="ctr" eaLnBrk="1" hangingPunct="1">
              <a:buFontTx/>
              <a:buNone/>
            </a:pPr>
            <a:endParaRPr lang="ru-RU" sz="1600" b="1" dirty="0">
              <a:solidFill>
                <a:srgbClr val="92D05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/>
          </a:p>
        </p:txBody>
      </p:sp>
      <p:pic>
        <p:nvPicPr>
          <p:cNvPr id="9218" name="Picture 2" descr="E:\МОЯ РАБОТА\Лицей №7\Картинки\Учёба\ED00019_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2400" y="3071810"/>
            <a:ext cx="3911600" cy="343217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714348" y="5857892"/>
            <a:ext cx="2428861" cy="707886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</a:t>
            </a:r>
          </a:p>
        </p:txBody>
      </p:sp>
    </p:spTree>
  </p:cSld>
  <p:clrMapOvr>
    <a:masterClrMapping/>
  </p:clrMapOvr>
  <p:transition>
    <p:dissolv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14300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ОТВЕТ</a:t>
            </a:r>
            <a:endParaRPr lang="ru-RU" dirty="0"/>
          </a:p>
        </p:txBody>
      </p:sp>
      <p:sp>
        <p:nvSpPr>
          <p:cNvPr id="27651" name="Прямоугольник 3"/>
          <p:cNvSpPr>
            <a:spLocks noChangeArrowheads="1"/>
          </p:cNvSpPr>
          <p:nvPr/>
        </p:nvSpPr>
        <p:spPr bwMode="auto">
          <a:xfrm>
            <a:off x="2286000" y="2071688"/>
            <a:ext cx="4572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/>
            <a:r>
              <a:rPr lang="ru-RU" sz="6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19ч = 7ч</a:t>
            </a:r>
          </a:p>
          <a:p>
            <a:pPr algn="ctr"/>
            <a:r>
              <a:rPr lang="ru-RU" sz="6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15ч = 3ч</a:t>
            </a:r>
          </a:p>
        </p:txBody>
      </p:sp>
      <p:pic>
        <p:nvPicPr>
          <p:cNvPr id="6" name="Picture 3" descr="E:\МОЯ РАБОТА\Лицей №7\Картинки\Орнаменты,картины\J009917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144000" cy="928694"/>
          </a:xfrm>
          <a:prstGeom prst="rect">
            <a:avLst/>
          </a:prstGeom>
          <a:noFill/>
        </p:spPr>
      </p:pic>
      <p:pic>
        <p:nvPicPr>
          <p:cNvPr id="10242" name="Picture 2" descr="E:\МОЯ РАБОТА\Лицей №7\Картинки\Учёба\BS00174_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9813" y="3389313"/>
            <a:ext cx="3024187" cy="3468687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" name="Picture 2" descr="E:\МОЯ РАБОТА\Лицей №7\Картинки\Анимашки\00412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6000768"/>
            <a:ext cx="698505" cy="5715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765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E:\Для мобильных\Картинки и анимация разные\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96838"/>
            <a:ext cx="8242300" cy="1446212"/>
          </a:xfrm>
        </p:spPr>
      </p:pic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8786842" cy="4994289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1.Если в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12 часов ночи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A7D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идет дождь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то можно ли через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72 часа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ожидать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солнечную погоду?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E:\Для мобильных\Картинки и анимация разные\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0850" y="96838"/>
            <a:ext cx="8242300" cy="1446212"/>
          </a:xfrm>
        </p:spPr>
      </p:pic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8786842" cy="4994289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1.Если в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12 часов ночи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A7D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идет дождь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то можно ли через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72 часа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ожидать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солнечную погоду?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43637" y="6143645"/>
            <a:ext cx="3000363" cy="584775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 секунд</a:t>
            </a:r>
          </a:p>
        </p:txBody>
      </p:sp>
      <p:pic>
        <p:nvPicPr>
          <p:cNvPr id="7" name="Picture 2" descr="E:\МОЯ РАБОТА\Лицей №7\Картинки\Анимашки\AG00174_.GIF"/>
          <p:cNvPicPr>
            <a:picLocks noChangeAspect="1" noChangeArrowheads="1" noCrop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929586" y="142852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0">
    <p:dissolve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E:\Для мобильных\Картинки и анимация разные\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0850" y="96838"/>
            <a:ext cx="8242300" cy="1446212"/>
          </a:xfrm>
        </p:spPr>
      </p:pic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8786842" cy="4994289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1.Если в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12 часов ночи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A7D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идет дождь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то можно ли через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72 часа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ожидать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солнечную погоду?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5857892"/>
            <a:ext cx="2428861" cy="707886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</a:t>
            </a:r>
          </a:p>
        </p:txBody>
      </p:sp>
    </p:spTree>
  </p:cSld>
  <p:clrMapOvr>
    <a:masterClrMapping/>
  </p:clrMapOvr>
  <p:transition>
    <p:dissolv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0013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ОТВЕТ</a:t>
            </a:r>
            <a:endParaRPr lang="ru-RU" dirty="0"/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1071537" y="1357298"/>
            <a:ext cx="7586687" cy="1785949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Нет, опять будет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ночь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!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/>
          </a:p>
        </p:txBody>
      </p:sp>
      <p:grpSp>
        <p:nvGrpSpPr>
          <p:cNvPr id="3" name="Группа 55"/>
          <p:cNvGrpSpPr>
            <a:grpSpLocks/>
          </p:cNvGrpSpPr>
          <p:nvPr/>
        </p:nvGrpSpPr>
        <p:grpSpPr bwMode="auto">
          <a:xfrm>
            <a:off x="206375" y="1806575"/>
            <a:ext cx="8651875" cy="4298950"/>
            <a:chOff x="207075" y="1806533"/>
            <a:chExt cx="8651205" cy="4298710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pic>
          <p:nvPicPr>
            <p:cNvPr id="28677" name="Picture 4" descr="C:\Documents and Settings\kljushka\Рабочий стол\Для Любови Ивановны\tk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282" y="2500306"/>
              <a:ext cx="1500198" cy="1500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78" name="Picture 4" descr="C:\Documents and Settings\kljushka\Рабочий стол\Для Любови Ивановны\tk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1736" y="2500306"/>
              <a:ext cx="1500198" cy="1500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79" name="Picture 4" descr="C:\Documents and Settings\kljushka\Рабочий стол\Для Любови Ивановны\tk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628" y="2500306"/>
              <a:ext cx="1500198" cy="1500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8680" name="Группа 37"/>
            <p:cNvGrpSpPr>
              <a:grpSpLocks/>
            </p:cNvGrpSpPr>
            <p:nvPr/>
          </p:nvGrpSpPr>
          <p:grpSpPr bwMode="auto">
            <a:xfrm>
              <a:off x="357158" y="3857628"/>
              <a:ext cx="1000132" cy="857256"/>
              <a:chOff x="785786" y="3857628"/>
              <a:chExt cx="1143008" cy="1000132"/>
            </a:xfrm>
          </p:grpSpPr>
          <p:sp>
            <p:nvSpPr>
              <p:cNvPr id="22" name="Облако 21"/>
              <p:cNvSpPr/>
              <p:nvPr/>
            </p:nvSpPr>
            <p:spPr>
              <a:xfrm>
                <a:off x="786607" y="3857441"/>
                <a:ext cx="1142912" cy="1000069"/>
              </a:xfrm>
              <a:prstGeom prst="cloud">
                <a:avLst/>
              </a:prstGeom>
              <a:solidFill>
                <a:schemeClr val="tx2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8" name="Молния 27"/>
              <p:cNvSpPr/>
              <p:nvPr/>
            </p:nvSpPr>
            <p:spPr>
              <a:xfrm>
                <a:off x="1000676" y="4500079"/>
                <a:ext cx="500704" cy="357431"/>
              </a:xfrm>
              <a:prstGeom prst="lightningBolt">
                <a:avLst/>
              </a:prstGeom>
              <a:solidFill>
                <a:srgbClr val="C00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1214414" y="5643578"/>
              <a:ext cx="6643734" cy="4616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b="1" dirty="0">
                  <a:ln>
                    <a:solidFill>
                      <a:srgbClr val="FFC000"/>
                    </a:solidFill>
                  </a:ln>
                  <a:solidFill>
                    <a:srgbClr val="FFFF00"/>
                  </a:solidFill>
                </a:rPr>
                <a:t>24  часа               24 часа                   24 часа</a:t>
              </a:r>
            </a:p>
          </p:txBody>
        </p:sp>
        <p:sp>
          <p:nvSpPr>
            <p:cNvPr id="37" name="Солнце 36"/>
            <p:cNvSpPr/>
            <p:nvPr/>
          </p:nvSpPr>
          <p:spPr>
            <a:xfrm>
              <a:off x="1286491" y="3857468"/>
              <a:ext cx="1000048" cy="857202"/>
            </a:xfrm>
            <a:prstGeom prst="sun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28683" name="Группа 38"/>
            <p:cNvGrpSpPr>
              <a:grpSpLocks/>
            </p:cNvGrpSpPr>
            <p:nvPr/>
          </p:nvGrpSpPr>
          <p:grpSpPr bwMode="auto">
            <a:xfrm>
              <a:off x="2714612" y="3857628"/>
              <a:ext cx="1000132" cy="857256"/>
              <a:chOff x="785786" y="3857628"/>
              <a:chExt cx="1143008" cy="1000132"/>
            </a:xfrm>
          </p:grpSpPr>
          <p:sp>
            <p:nvSpPr>
              <p:cNvPr id="40" name="Облако 39"/>
              <p:cNvSpPr/>
              <p:nvPr/>
            </p:nvSpPr>
            <p:spPr>
              <a:xfrm>
                <a:off x="786379" y="3857441"/>
                <a:ext cx="1142912" cy="1000069"/>
              </a:xfrm>
              <a:prstGeom prst="cloud">
                <a:avLst/>
              </a:prstGeom>
              <a:solidFill>
                <a:schemeClr val="tx2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1" name="Молния 40"/>
              <p:cNvSpPr/>
              <p:nvPr/>
            </p:nvSpPr>
            <p:spPr>
              <a:xfrm>
                <a:off x="1000448" y="4500079"/>
                <a:ext cx="500704" cy="357431"/>
              </a:xfrm>
              <a:prstGeom prst="lightningBolt">
                <a:avLst/>
              </a:prstGeom>
              <a:solidFill>
                <a:srgbClr val="C00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28684" name="Группа 41"/>
            <p:cNvGrpSpPr>
              <a:grpSpLocks/>
            </p:cNvGrpSpPr>
            <p:nvPr/>
          </p:nvGrpSpPr>
          <p:grpSpPr bwMode="auto">
            <a:xfrm>
              <a:off x="5214942" y="3786190"/>
              <a:ext cx="1000132" cy="857256"/>
              <a:chOff x="785786" y="3857628"/>
              <a:chExt cx="1143008" cy="1000132"/>
            </a:xfrm>
          </p:grpSpPr>
          <p:sp>
            <p:nvSpPr>
              <p:cNvPr id="43" name="Облако 42"/>
              <p:cNvSpPr/>
              <p:nvPr/>
            </p:nvSpPr>
            <p:spPr>
              <a:xfrm>
                <a:off x="786138" y="3857447"/>
                <a:ext cx="1142912" cy="1000069"/>
              </a:xfrm>
              <a:prstGeom prst="cloud">
                <a:avLst/>
              </a:prstGeom>
              <a:solidFill>
                <a:schemeClr val="tx2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4" name="Молния 43"/>
              <p:cNvSpPr/>
              <p:nvPr/>
            </p:nvSpPr>
            <p:spPr>
              <a:xfrm>
                <a:off x="1000207" y="4500084"/>
                <a:ext cx="500704" cy="357433"/>
              </a:xfrm>
              <a:prstGeom prst="lightningBolt">
                <a:avLst/>
              </a:prstGeom>
              <a:solidFill>
                <a:srgbClr val="C00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sp>
          <p:nvSpPr>
            <p:cNvPr id="45" name="Солнце 44"/>
            <p:cNvSpPr/>
            <p:nvPr/>
          </p:nvSpPr>
          <p:spPr>
            <a:xfrm>
              <a:off x="3929475" y="3857468"/>
              <a:ext cx="857184" cy="857202"/>
            </a:xfrm>
            <a:prstGeom prst="sun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Дуга 46"/>
            <p:cNvSpPr/>
            <p:nvPr/>
          </p:nvSpPr>
          <p:spPr>
            <a:xfrm rot="8216023">
              <a:off x="2691321" y="1817645"/>
              <a:ext cx="3617632" cy="3454207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" name="Солнце 47"/>
            <p:cNvSpPr/>
            <p:nvPr/>
          </p:nvSpPr>
          <p:spPr>
            <a:xfrm>
              <a:off x="6215298" y="3786035"/>
              <a:ext cx="1000048" cy="857202"/>
            </a:xfrm>
            <a:prstGeom prst="sun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28688" name="Группа 48"/>
            <p:cNvGrpSpPr>
              <a:grpSpLocks/>
            </p:cNvGrpSpPr>
            <p:nvPr/>
          </p:nvGrpSpPr>
          <p:grpSpPr bwMode="auto">
            <a:xfrm>
              <a:off x="7572396" y="3857628"/>
              <a:ext cx="1000132" cy="857256"/>
              <a:chOff x="785786" y="3857628"/>
              <a:chExt cx="1143008" cy="1000132"/>
            </a:xfrm>
          </p:grpSpPr>
          <p:sp>
            <p:nvSpPr>
              <p:cNvPr id="50" name="Облако 49"/>
              <p:cNvSpPr/>
              <p:nvPr/>
            </p:nvSpPr>
            <p:spPr>
              <a:xfrm>
                <a:off x="785911" y="3857441"/>
                <a:ext cx="1142912" cy="1000069"/>
              </a:xfrm>
              <a:prstGeom prst="cloud">
                <a:avLst/>
              </a:prstGeom>
              <a:solidFill>
                <a:schemeClr val="tx2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1" name="Молния 50"/>
              <p:cNvSpPr/>
              <p:nvPr/>
            </p:nvSpPr>
            <p:spPr>
              <a:xfrm>
                <a:off x="999980" y="4500079"/>
                <a:ext cx="500704" cy="357431"/>
              </a:xfrm>
              <a:prstGeom prst="lightningBolt">
                <a:avLst/>
              </a:prstGeom>
              <a:solidFill>
                <a:srgbClr val="C00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sp>
          <p:nvSpPr>
            <p:cNvPr id="52" name="Дуга 51"/>
            <p:cNvSpPr/>
            <p:nvPr/>
          </p:nvSpPr>
          <p:spPr>
            <a:xfrm rot="8194824">
              <a:off x="207075" y="1806533"/>
              <a:ext cx="3514453" cy="3457382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" name="Дуга 52"/>
            <p:cNvSpPr/>
            <p:nvPr/>
          </p:nvSpPr>
          <p:spPr>
            <a:xfrm rot="8216023">
              <a:off x="5193027" y="1841456"/>
              <a:ext cx="3616045" cy="3452620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28691" name="Picture 4" descr="C:\Documents and Settings\kljushka\Рабочий стол\Для Любови Ивановны\tk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8082" y="2571744"/>
              <a:ext cx="1500198" cy="1500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9" name="Picture 4" descr="E:\МОЯ РАБОТА\Лицей №7\Картинки\Анимашки\00442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5857892"/>
            <a:ext cx="1000132" cy="800106"/>
          </a:xfrm>
          <a:prstGeom prst="rect">
            <a:avLst/>
          </a:prstGeom>
          <a:noFill/>
        </p:spPr>
      </p:pic>
      <p:pic>
        <p:nvPicPr>
          <p:cNvPr id="30" name="Picture 3" descr="E:\МОЯ РАБОТА\Лицей №7\Картинки\Орнаменты,картины\J0099172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42852"/>
            <a:ext cx="9144000" cy="78581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699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3"/>
            <a:ext cx="9144000" cy="5500725"/>
          </a:xfrm>
        </p:spPr>
        <p:txBody>
          <a:bodyPr>
            <a:no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2.Можно ли 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между цифрами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и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6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поставить какой либо знак,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чтобы получилось число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больше 5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, но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меньше 6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?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4400" dirty="0"/>
          </a:p>
        </p:txBody>
      </p:sp>
      <p:pic>
        <p:nvPicPr>
          <p:cNvPr id="4" name="Picture 3" descr="E:\Для мобильных\N серия\анимашки\240х320\11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3429000"/>
            <a:ext cx="2286000" cy="304800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8215370" cy="3071834"/>
          </a:xfrm>
        </p:spPr>
        <p:txBody>
          <a:bodyPr>
            <a:no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Как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из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трех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спичек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сделать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шесть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не ломая их?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3071802" y="4214818"/>
            <a:ext cx="2242351" cy="2167266"/>
            <a:chOff x="3071802" y="4214818"/>
            <a:chExt cx="2242351" cy="2167266"/>
          </a:xfrm>
          <a:effectLst>
            <a:glow rad="101600">
              <a:schemeClr val="accent2">
                <a:satMod val="175000"/>
                <a:alpha val="40000"/>
              </a:schemeClr>
            </a:glow>
          </a:effectLst>
        </p:grpSpPr>
        <p:pic>
          <p:nvPicPr>
            <p:cNvPr id="5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>
              <a:off x="4071934" y="4286256"/>
              <a:ext cx="523178" cy="200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21216689">
              <a:off x="3071802" y="4214818"/>
              <a:ext cx="523178" cy="200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20684293">
              <a:off x="4790975" y="4381834"/>
              <a:ext cx="523178" cy="200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3"/>
            <a:ext cx="9144000" cy="5500725"/>
          </a:xfrm>
        </p:spPr>
        <p:txBody>
          <a:bodyPr>
            <a:no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2.Можно ли 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между цифрами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и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6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поставить какой либо знак,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чтобы получилось число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больше 5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, но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меньше 6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?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4400" dirty="0"/>
          </a:p>
        </p:txBody>
      </p:sp>
      <p:pic>
        <p:nvPicPr>
          <p:cNvPr id="4" name="Picture 3" descr="E:\Для мобильных\N серия\анимашки\240х320\11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3429000"/>
            <a:ext cx="2286000" cy="304800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6143637" y="6143645"/>
            <a:ext cx="3000363" cy="584775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 секунд</a:t>
            </a:r>
          </a:p>
        </p:txBody>
      </p:sp>
      <p:pic>
        <p:nvPicPr>
          <p:cNvPr id="6" name="Picture 2" descr="E:\МОЯ РАБОТА\Лицей №7\Картинки\Анимашки\AG00174_.GIF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929586" y="142852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0">
    <p:dissolve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3"/>
            <a:ext cx="9144000" cy="5500725"/>
          </a:xfrm>
        </p:spPr>
        <p:txBody>
          <a:bodyPr>
            <a:no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2.Можно ли 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между цифрами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и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6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поставить какой либо знак,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чтобы получилось число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больше 5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, но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меньше 6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?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4400" dirty="0"/>
          </a:p>
        </p:txBody>
      </p:sp>
      <p:pic>
        <p:nvPicPr>
          <p:cNvPr id="4" name="Picture 3" descr="E:\Для мобильных\N серия\анимашки\240х320\11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3429000"/>
            <a:ext cx="2286000" cy="304800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6286512" y="5786454"/>
            <a:ext cx="2428861" cy="707886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</a:t>
            </a:r>
          </a:p>
        </p:txBody>
      </p:sp>
    </p:spTree>
  </p:cSld>
  <p:clrMapOvr>
    <a:masterClrMapping/>
  </p:clrMapOvr>
  <p:transition>
    <p:dissolv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28588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600200"/>
            <a:ext cx="7472386" cy="4708525"/>
          </a:xfrm>
        </p:spPr>
        <p:txBody>
          <a:bodyPr>
            <a:norm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4400" b="1" dirty="0">
              <a:latin typeface="Courier New" pitchFamily="49" charset="0"/>
              <a:cs typeface="Courier New" pitchFamily="49" charset="0"/>
            </a:endParaRP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6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Запятую:</a:t>
            </a:r>
            <a:r>
              <a:rPr lang="ru-RU" sz="66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5,6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6" name="Picture 3" descr="E:\МОЯ РАБОТА\Лицей №7\Картинки\Орнаменты,картины\J009917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144000" cy="928694"/>
          </a:xfrm>
          <a:prstGeom prst="rect">
            <a:avLst/>
          </a:prstGeom>
          <a:noFill/>
        </p:spPr>
      </p:pic>
      <p:pic>
        <p:nvPicPr>
          <p:cNvPr id="13316" name="Picture 4" descr="E:\Для мобильных\N серия\анимашки\240х320\nimter.ru (74).gif"/>
          <p:cNvPicPr>
            <a:picLocks noChangeAspect="1" noChangeArrowheads="1" noCrop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3500438"/>
            <a:ext cx="2286000" cy="2905148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" name="Picture 2" descr="E:\МОЯ РАБОТА\Лицей №7\Картинки\Анимашки\00412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929330"/>
            <a:ext cx="698505" cy="5715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5" y="357166"/>
            <a:ext cx="7943877" cy="3500461"/>
          </a:xfrm>
        </p:spPr>
        <p:txBody>
          <a:bodyPr>
            <a:normAutofit fontScale="92500"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3.Разделите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5 яблок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между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пятью лицами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так, чтобы каждый получил по яблоку и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одно яблоко осталось в корзине.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4" name="Picture 4" descr="E:\Для мобильных\N серия\обои\320х240\Mobile_240x320_56.jpg"/>
          <p:cNvPicPr>
            <a:picLocks noChangeAspect="1" noChangeArrowheads="1"/>
          </p:cNvPicPr>
          <p:nvPr/>
        </p:nvPicPr>
        <p:blipFill>
          <a:blip r:embed="rId2"/>
          <a:srcRect t="18750"/>
          <a:stretch>
            <a:fillRect/>
          </a:stretch>
        </p:blipFill>
        <p:spPr bwMode="auto">
          <a:xfrm>
            <a:off x="3357554" y="3687180"/>
            <a:ext cx="3214710" cy="2932718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5" y="357166"/>
            <a:ext cx="7943877" cy="3500461"/>
          </a:xfrm>
        </p:spPr>
        <p:txBody>
          <a:bodyPr>
            <a:normAutofit fontScale="92500"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3.Разделите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5 яблок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между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пятью лицами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так, чтобы каждый получил по яблоку и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одно яблоко осталось в корзине.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4" name="Picture 4" descr="E:\Для мобильных\N серия\обои\320х240\Mobile_240x320_56.jpg"/>
          <p:cNvPicPr>
            <a:picLocks noChangeAspect="1" noChangeArrowheads="1"/>
          </p:cNvPicPr>
          <p:nvPr/>
        </p:nvPicPr>
        <p:blipFill>
          <a:blip r:embed="rId3"/>
          <a:srcRect t="18750"/>
          <a:stretch>
            <a:fillRect/>
          </a:stretch>
        </p:blipFill>
        <p:spPr bwMode="auto">
          <a:xfrm>
            <a:off x="3357554" y="3687180"/>
            <a:ext cx="3214710" cy="2932718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282" y="5929330"/>
            <a:ext cx="3000363" cy="584775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 секунд</a:t>
            </a:r>
          </a:p>
        </p:txBody>
      </p:sp>
      <p:pic>
        <p:nvPicPr>
          <p:cNvPr id="6" name="Picture 2" descr="E:\МОЯ РАБОТА\Лицей №7\Картинки\Анимашки\AG00174_.GIF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929586" y="142852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0">
    <p:dissolve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5" y="357166"/>
            <a:ext cx="7943877" cy="3500461"/>
          </a:xfrm>
        </p:spPr>
        <p:txBody>
          <a:bodyPr>
            <a:normAutofit fontScale="92500"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3.Разделите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5 яблок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между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пятью лицами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так, чтобы каждый получил по яблоку и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одно яблоко осталось в корзине.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4" name="Picture 4" descr="E:\Для мобильных\N серия\обои\320х240\Mobile_240x320_56.jpg"/>
          <p:cNvPicPr>
            <a:picLocks noChangeAspect="1" noChangeArrowheads="1"/>
          </p:cNvPicPr>
          <p:nvPr/>
        </p:nvPicPr>
        <p:blipFill>
          <a:blip r:embed="rId3"/>
          <a:srcRect t="18750"/>
          <a:stretch>
            <a:fillRect/>
          </a:stretch>
        </p:blipFill>
        <p:spPr bwMode="auto">
          <a:xfrm>
            <a:off x="3357554" y="3687180"/>
            <a:ext cx="3214710" cy="2932718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34" y="5857892"/>
            <a:ext cx="2428861" cy="707886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</a:t>
            </a:r>
          </a:p>
        </p:txBody>
      </p:sp>
    </p:spTree>
  </p:cSld>
  <p:clrMapOvr>
    <a:masterClrMapping/>
  </p:clrMapOvr>
  <p:transition>
    <p:dissolv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85725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ОТВЕТ</a:t>
            </a:r>
            <a:endParaRPr lang="ru-RU" dirty="0"/>
          </a:p>
        </p:txBody>
      </p:sp>
      <p:pic>
        <p:nvPicPr>
          <p:cNvPr id="5" name="Picture 4" descr="E:\МОЯ РАБОТА\Лицей №7\Картинки\Анимашки\00442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857892"/>
            <a:ext cx="1000132" cy="800106"/>
          </a:xfrm>
          <a:prstGeom prst="rect">
            <a:avLst/>
          </a:prstGeom>
          <a:noFill/>
        </p:spPr>
      </p:pic>
      <p:pic>
        <p:nvPicPr>
          <p:cNvPr id="6" name="Picture 3" descr="E:\МОЯ РАБОТА\Лицей №7\Картинки\Орнаменты,картины\J0099172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2852"/>
            <a:ext cx="9144000" cy="928694"/>
          </a:xfrm>
          <a:prstGeom prst="rect">
            <a:avLst/>
          </a:prstGeom>
          <a:noFill/>
        </p:spPr>
      </p:pic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642910" y="1643050"/>
            <a:ext cx="7943877" cy="3500461"/>
          </a:xfrm>
        </p:spPr>
        <p:txBody>
          <a:bodyPr>
            <a:norm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Один человек берёт 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яблоко с корзиной</a:t>
            </a: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.</a:t>
            </a:r>
            <a:endParaRPr lang="ru-RU" sz="4400" b="1" dirty="0">
              <a:ln w="19050">
                <a:solidFill>
                  <a:schemeClr val="bg1"/>
                </a:solidFill>
              </a:ln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3" name="Picture 2" descr="E:\МОЯ РАБОТА\Лицей №7\Картинки\Продукты\J0234001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3786190"/>
            <a:ext cx="3571900" cy="2890883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96838"/>
            <a:ext cx="8242300" cy="1330325"/>
          </a:xfrm>
        </p:spPr>
      </p:pic>
      <p:sp>
        <p:nvSpPr>
          <p:cNvPr id="5" name="Rectangle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2899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1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Один человек проходит за час </a:t>
            </a:r>
            <a:r>
              <a:rPr lang="ru-RU" sz="41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5 км</a:t>
            </a:r>
            <a:r>
              <a:rPr lang="ru-RU" sz="41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.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1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Как далеко уйдут </a:t>
            </a:r>
            <a:r>
              <a:rPr lang="ru-RU" sz="41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3 человека за 2 часа</a:t>
            </a:r>
            <a:r>
              <a:rPr lang="ru-RU" sz="41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,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1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если будут идти с такой же скоростью?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 typeface="Wingdings 2" pitchFamily="18" charset="2"/>
              <a:buNone/>
              <a:defRPr/>
            </a:pP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6146" name="Picture 2" descr="E:\МОЯ РАБОТА\Лицей №7\Картинки\Анимашки\AG00222_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5000636"/>
            <a:ext cx="1968806" cy="1857364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96838"/>
            <a:ext cx="8242300" cy="1330325"/>
          </a:xfrm>
        </p:spPr>
      </p:pic>
      <p:sp>
        <p:nvSpPr>
          <p:cNvPr id="5" name="Rectangle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2899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1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Один человек проходит за час </a:t>
            </a:r>
            <a:r>
              <a:rPr lang="ru-RU" sz="41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5 км</a:t>
            </a:r>
            <a:r>
              <a:rPr lang="ru-RU" sz="41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.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1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Как далеко уйдут </a:t>
            </a:r>
            <a:r>
              <a:rPr lang="ru-RU" sz="41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3 человека за 2 часа</a:t>
            </a:r>
            <a:r>
              <a:rPr lang="ru-RU" sz="41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,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1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если будут идти с такой же скоростью?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 typeface="Wingdings 2" pitchFamily="18" charset="2"/>
              <a:buNone/>
              <a:defRPr/>
            </a:pP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6146" name="Picture 2" descr="E:\МОЯ РАБОТА\Лицей №7\Картинки\Анимашки\AG00222_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5000636"/>
            <a:ext cx="1968806" cy="1857364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214282" y="5715016"/>
            <a:ext cx="3000363" cy="584775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минута</a:t>
            </a:r>
          </a:p>
        </p:txBody>
      </p:sp>
      <p:pic>
        <p:nvPicPr>
          <p:cNvPr id="7" name="Picture 2" descr="E:\МОЯ РАБОТА\Лицей №7\Картинки\Анимашки\AG00174_.GIF"/>
          <p:cNvPicPr>
            <a:picLocks noChangeAspect="1" noChangeArrowheads="1" noCrop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929586" y="142852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0">
    <p:dissolve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96838"/>
            <a:ext cx="8242300" cy="1330325"/>
          </a:xfrm>
        </p:spPr>
      </p:pic>
      <p:sp>
        <p:nvSpPr>
          <p:cNvPr id="5" name="Rectangle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2899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1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Один человек проходит за час </a:t>
            </a:r>
            <a:r>
              <a:rPr lang="ru-RU" sz="41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5 км</a:t>
            </a:r>
            <a:r>
              <a:rPr lang="ru-RU" sz="41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.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1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Как далеко уйдут </a:t>
            </a:r>
            <a:r>
              <a:rPr lang="ru-RU" sz="41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3 человека за 2 часа</a:t>
            </a:r>
            <a:r>
              <a:rPr lang="ru-RU" sz="41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,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1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если будут идти с такой же скоростью?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 typeface="Wingdings 2" pitchFamily="18" charset="2"/>
              <a:buNone/>
              <a:defRPr/>
            </a:pP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6146" name="Picture 2" descr="E:\МОЯ РАБОТА\Лицей №7\Картинки\Анимашки\AG00222_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5000636"/>
            <a:ext cx="1968806" cy="1857364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500034" y="5857892"/>
            <a:ext cx="2428861" cy="707886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</a:t>
            </a:r>
          </a:p>
        </p:txBody>
      </p:sp>
    </p:spTree>
  </p:cSld>
  <p:clrMapOvr>
    <a:masterClrMapping/>
  </p:clrMapOvr>
  <p:transition>
    <p:dissolv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8215370" cy="3071834"/>
          </a:xfrm>
        </p:spPr>
        <p:txBody>
          <a:bodyPr>
            <a:no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Как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из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трех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спичек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сделать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шесть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не ломая их?</a:t>
            </a:r>
          </a:p>
        </p:txBody>
      </p:sp>
      <p:grpSp>
        <p:nvGrpSpPr>
          <p:cNvPr id="4" name="Группа 8"/>
          <p:cNvGrpSpPr/>
          <p:nvPr/>
        </p:nvGrpSpPr>
        <p:grpSpPr>
          <a:xfrm>
            <a:off x="3071802" y="4214818"/>
            <a:ext cx="2242351" cy="2167266"/>
            <a:chOff x="3071802" y="4214818"/>
            <a:chExt cx="2242351" cy="2167266"/>
          </a:xfrm>
          <a:effectLst>
            <a:glow rad="101600">
              <a:schemeClr val="accent2">
                <a:satMod val="175000"/>
                <a:alpha val="40000"/>
              </a:schemeClr>
            </a:glow>
          </a:effectLst>
        </p:grpSpPr>
        <p:pic>
          <p:nvPicPr>
            <p:cNvPr id="5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>
              <a:off x="4071934" y="4286256"/>
              <a:ext cx="523178" cy="200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21216689">
              <a:off x="3071802" y="4214818"/>
              <a:ext cx="523178" cy="200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20684293">
              <a:off x="4790975" y="4381834"/>
              <a:ext cx="523178" cy="200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Прямоугольник 7"/>
          <p:cNvSpPr/>
          <p:nvPr/>
        </p:nvSpPr>
        <p:spPr>
          <a:xfrm>
            <a:off x="5857884" y="5715016"/>
            <a:ext cx="3000363" cy="769441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минута</a:t>
            </a:r>
          </a:p>
        </p:txBody>
      </p:sp>
      <p:pic>
        <p:nvPicPr>
          <p:cNvPr id="11" name="Picture 2" descr="E:\МОЯ РАБОТА\Лицей №7\Картинки\Анимашки\AG00174_.GIF"/>
          <p:cNvPicPr>
            <a:picLocks noChangeAspect="1" noChangeArrowheads="1" noCrop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929586" y="142852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0">
    <p:dissolve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ОТВЕТ</a:t>
            </a:r>
            <a:endParaRPr lang="ru-RU" dirty="0"/>
          </a:p>
        </p:txBody>
      </p:sp>
      <p:pic>
        <p:nvPicPr>
          <p:cNvPr id="8" name="Picture 3" descr="E:\МОЯ РАБОТА\Лицей №7\Картинки\Орнаменты,картины\J009917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52"/>
            <a:ext cx="9144000" cy="928694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00106"/>
          </a:xfrm>
        </p:spPr>
        <p:txBody>
          <a:bodyPr/>
          <a:lstStyle/>
          <a:p>
            <a:pPr algn="ctr">
              <a:buNone/>
            </a:pPr>
            <a:r>
              <a:rPr lang="ru-RU" sz="44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10 км.</a:t>
            </a:r>
          </a:p>
        </p:txBody>
      </p:sp>
      <p:pic>
        <p:nvPicPr>
          <p:cNvPr id="9" name="Picture 2" descr="E:\МОЯ РАБОТА\Лицей №7\Картинки\Анимашки\00412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072206"/>
            <a:ext cx="698505" cy="571504"/>
          </a:xfrm>
          <a:prstGeom prst="rect">
            <a:avLst/>
          </a:prstGeom>
          <a:noFill/>
        </p:spPr>
      </p:pic>
      <p:pic>
        <p:nvPicPr>
          <p:cNvPr id="7170" name="Picture 2" descr="E:\Для мобильных\6230i\Анимация и картинки\Анимация.gif\Спецназ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0298" y="2000240"/>
            <a:ext cx="4357718" cy="4357718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0"/>
            <a:ext cx="8242300" cy="1158875"/>
          </a:xfrm>
        </p:spPr>
      </p:pic>
      <p:pic>
        <p:nvPicPr>
          <p:cNvPr id="7" name="Picture 16" descr="Безымянный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58" y="1214422"/>
            <a:ext cx="2490758" cy="5053012"/>
          </a:xfrm>
        </p:spPr>
      </p:pic>
      <p:sp>
        <p:nvSpPr>
          <p:cNvPr id="6" name="Прямоугольник 5"/>
          <p:cNvSpPr/>
          <p:nvPr/>
        </p:nvSpPr>
        <p:spPr>
          <a:xfrm>
            <a:off x="2714612" y="856357"/>
            <a:ext cx="621507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История сохранила мало черт биографии замечательного древнего математика 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Диофанта</a:t>
            </a:r>
            <a:r>
              <a:rPr lang="ru-RU" sz="36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. </a:t>
            </a:r>
          </a:p>
          <a:p>
            <a:pPr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Все, что известно о нем почерпнуто из надписи, составленной в виде математической  задачи.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  <p:pic>
        <p:nvPicPr>
          <p:cNvPr id="2051" name="Picture 3" descr="E:\МОЯ РАБОТА\Лицей №7\Картинки\Анимашки\AG00004_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429132"/>
            <a:ext cx="1852096" cy="178595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3" descr="C:\Documents and Settings\kljushka\Рабочий стол\Для Любови Ивановны\121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798196"/>
              </a:clrFrom>
              <a:clrTo>
                <a:srgbClr val="79819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0"/>
            <a:ext cx="5572163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3" descr="C:\Documents and Settings\kljushka\Рабочий стол\Для Любови Ивановны\121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798196"/>
              </a:clrFrom>
              <a:clrTo>
                <a:srgbClr val="79819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0"/>
            <a:ext cx="5572163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143637" y="6143644"/>
            <a:ext cx="3000363" cy="584775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минута</a:t>
            </a:r>
          </a:p>
        </p:txBody>
      </p:sp>
      <p:pic>
        <p:nvPicPr>
          <p:cNvPr id="4" name="Picture 2" descr="E:\МОЯ РАБОТА\Лицей №7\Картинки\Анимашки\AG00174_.GIF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929586" y="142852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0">
    <p:dissolve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3" descr="C:\Documents and Settings\kljushka\Рабочий стол\Для Любови Ивановны\121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798196"/>
              </a:clrFrom>
              <a:clrTo>
                <a:srgbClr val="79819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0"/>
            <a:ext cx="5572163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572264" y="6000768"/>
            <a:ext cx="2428861" cy="707886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</a:t>
            </a:r>
          </a:p>
        </p:txBody>
      </p:sp>
    </p:spTree>
  </p:cSld>
  <p:clrMapOvr>
    <a:masterClrMapping/>
  </p:clrMapOvr>
  <p:transition>
    <p:dissolv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8581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ОТВЕТ</a:t>
            </a:r>
            <a:endParaRPr lang="ru-RU" dirty="0"/>
          </a:p>
        </p:txBody>
      </p:sp>
      <p:sp>
        <p:nvSpPr>
          <p:cNvPr id="38915" name="Содержимое 5"/>
          <p:cNvSpPr>
            <a:spLocks noGrp="1"/>
          </p:cNvSpPr>
          <p:nvPr>
            <p:ph idx="1"/>
          </p:nvPr>
        </p:nvSpPr>
        <p:spPr>
          <a:xfrm>
            <a:off x="0" y="1214422"/>
            <a:ext cx="6000760" cy="5643578"/>
          </a:xfrm>
        </p:spPr>
        <p:txBody>
          <a:bodyPr/>
          <a:lstStyle/>
          <a:p>
            <a:pPr marL="0" indent="0" algn="ctr" eaLnBrk="1" hangingPunct="1">
              <a:spcBef>
                <a:spcPts val="0"/>
              </a:spcBef>
              <a:buFontTx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Решив уравнение и найдя, что </a:t>
            </a:r>
            <a:r>
              <a:rPr lang="en-US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=84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,узнаем следующие черты биографии Диофанта. 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CCEDB1"/>
                </a:solidFill>
                <a:latin typeface="Courier New" pitchFamily="49" charset="0"/>
                <a:cs typeface="Courier New" pitchFamily="49" charset="0"/>
              </a:rPr>
              <a:t>Он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женился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CCEDB1"/>
                </a:solidFill>
                <a:latin typeface="Courier New" pitchFamily="49" charset="0"/>
                <a:cs typeface="Courier New" pitchFamily="49" charset="0"/>
              </a:rPr>
              <a:t> в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21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CCEDB1"/>
                </a:solidFill>
                <a:latin typeface="Courier New" pitchFamily="49" charset="0"/>
                <a:cs typeface="Courier New" pitchFamily="49" charset="0"/>
              </a:rPr>
              <a:t>(14+7)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год,</a:t>
            </a:r>
            <a:endParaRPr lang="ru-RU" sz="3200" b="1" dirty="0">
              <a:ln w="19050">
                <a:solidFill>
                  <a:schemeClr val="bg1"/>
                </a:solidFill>
              </a:ln>
              <a:solidFill>
                <a:srgbClr val="CCEDB1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стал отцом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CCEDB1"/>
                </a:solidFill>
                <a:latin typeface="Courier New" pitchFamily="49" charset="0"/>
                <a:cs typeface="Courier New" pitchFamily="49" charset="0"/>
              </a:rPr>
              <a:t>на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38-м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CCEDB1"/>
                </a:solidFill>
                <a:latin typeface="Courier New" pitchFamily="49" charset="0"/>
                <a:cs typeface="Courier New" pitchFamily="49" charset="0"/>
              </a:rPr>
              <a:t>(21+12+5)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году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CCEDB1"/>
                </a:solidFill>
                <a:latin typeface="Courier New" pitchFamily="49" charset="0"/>
                <a:cs typeface="Courier New" pitchFamily="49" charset="0"/>
              </a:rPr>
              <a:t>, </a:t>
            </a:r>
          </a:p>
          <a:p>
            <a:pPr marL="0" indent="0" algn="ctr" eaLnBrk="1" hangingPunct="1">
              <a:spcBef>
                <a:spcPts val="0"/>
              </a:spcBef>
              <a:buFontTx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потерял сына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CCEDB1"/>
                </a:solidFill>
                <a:latin typeface="Courier New" pitchFamily="49" charset="0"/>
                <a:cs typeface="Courier New" pitchFamily="49" charset="0"/>
              </a:rPr>
              <a:t>на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80-м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CCEDB1"/>
                </a:solidFill>
                <a:latin typeface="Courier New" pitchFamily="49" charset="0"/>
                <a:cs typeface="Courier New" pitchFamily="49" charset="0"/>
              </a:rPr>
              <a:t>(38+42)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году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CCEDB1"/>
                </a:solidFill>
                <a:latin typeface="Courier New" pitchFamily="49" charset="0"/>
                <a:cs typeface="Courier New" pitchFamily="49" charset="0"/>
              </a:rPr>
              <a:t>и</a:t>
            </a:r>
          </a:p>
          <a:p>
            <a:pPr marL="0" indent="0" algn="ctr" eaLnBrk="1" hangingPunct="1">
              <a:spcBef>
                <a:spcPts val="0"/>
              </a:spcBef>
              <a:buFontTx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CCEDB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умер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CCEDB1"/>
                </a:solidFill>
                <a:latin typeface="Courier New" pitchFamily="49" charset="0"/>
                <a:cs typeface="Courier New" pitchFamily="49" charset="0"/>
              </a:rPr>
              <a:t> в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84 года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CCEDB1"/>
                </a:solidFill>
                <a:latin typeface="Courier New" pitchFamily="49" charset="0"/>
                <a:cs typeface="Courier New" pitchFamily="49" charset="0"/>
              </a:rPr>
              <a:t>.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sz="3600" dirty="0"/>
          </a:p>
        </p:txBody>
      </p:sp>
      <p:pic>
        <p:nvPicPr>
          <p:cNvPr id="6" name="Picture 4" descr="E:\МОЯ РАБОТА\Лицей №7\Картинки\Анимашки\00442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857892"/>
            <a:ext cx="1000132" cy="800106"/>
          </a:xfrm>
          <a:prstGeom prst="rect">
            <a:avLst/>
          </a:prstGeom>
          <a:noFill/>
        </p:spPr>
      </p:pic>
      <p:pic>
        <p:nvPicPr>
          <p:cNvPr id="7" name="Picture 3" descr="E:\МОЯ РАБОТА\Лицей №7\Картинки\Орнаменты,картины\J0099172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2852"/>
            <a:ext cx="9144000" cy="928694"/>
          </a:xfrm>
          <a:prstGeom prst="rect">
            <a:avLst/>
          </a:prstGeom>
          <a:noFill/>
        </p:spPr>
      </p:pic>
      <p:pic>
        <p:nvPicPr>
          <p:cNvPr id="8" name="Picture 3" descr="C:\Documents and Settings\kljushka\Рабочий стол\Для Любови Ивановны\1212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798196"/>
              </a:clrFrom>
              <a:clrTo>
                <a:srgbClr val="79819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1142984"/>
            <a:ext cx="3357554" cy="53184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8915" grpId="0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8242300" cy="1158875"/>
          </a:xfrm>
        </p:spPr>
      </p:pic>
      <p:sp>
        <p:nvSpPr>
          <p:cNvPr id="5" name="Прямоугольник 4"/>
          <p:cNvSpPr/>
          <p:nvPr/>
        </p:nvSpPr>
        <p:spPr>
          <a:xfrm>
            <a:off x="500063" y="1643063"/>
            <a:ext cx="4000500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Можно ли </a:t>
            </a:r>
          </a:p>
          <a:p>
            <a:pPr algn="ctr"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20 рублей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разменять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семью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монетами?</a:t>
            </a:r>
          </a:p>
        </p:txBody>
      </p:sp>
      <p:pic>
        <p:nvPicPr>
          <p:cNvPr id="3074" name="Picture 2" descr="E:\МОЯ РАБОТА\Лицей №7\Картинки\Анимашки\AG00021_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214290"/>
            <a:ext cx="1038225" cy="142875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картинка-5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34" y="2500306"/>
            <a:ext cx="4762533" cy="3571900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285728"/>
            <a:ext cx="8242300" cy="1158875"/>
          </a:xfrm>
        </p:spPr>
      </p:pic>
      <p:sp>
        <p:nvSpPr>
          <p:cNvPr id="5" name="Прямоугольник 4"/>
          <p:cNvSpPr/>
          <p:nvPr/>
        </p:nvSpPr>
        <p:spPr>
          <a:xfrm>
            <a:off x="500063" y="1643063"/>
            <a:ext cx="4000500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Можно ли </a:t>
            </a:r>
          </a:p>
          <a:p>
            <a:pPr algn="ctr"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20 рублей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разменять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семью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монетами?</a:t>
            </a:r>
          </a:p>
        </p:txBody>
      </p:sp>
      <p:pic>
        <p:nvPicPr>
          <p:cNvPr id="3074" name="Picture 2" descr="E:\МОЯ РАБОТА\Лицей №7\Картинки\Анимашки\AG00021_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14290"/>
            <a:ext cx="1038225" cy="142875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картинка-5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34" y="2500306"/>
            <a:ext cx="4762533" cy="3571900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71472" y="5857892"/>
            <a:ext cx="3000363" cy="584775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минута</a:t>
            </a:r>
          </a:p>
        </p:txBody>
      </p:sp>
      <p:pic>
        <p:nvPicPr>
          <p:cNvPr id="8" name="Picture 2" descr="E:\МОЯ РАБОТА\Лицей №7\Картинки\Анимашки\AG00174_.GIF"/>
          <p:cNvPicPr>
            <a:picLocks noChangeAspect="1" noChangeArrowheads="1" noCrop="1"/>
          </p:cNvPicPr>
          <p:nvPr/>
        </p:nvPicPr>
        <p:blipFill>
          <a:blip r:embed="rId6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15306" y="142852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0">
    <p:dissolve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285728"/>
            <a:ext cx="8242300" cy="1158875"/>
          </a:xfrm>
        </p:spPr>
      </p:pic>
      <p:sp>
        <p:nvSpPr>
          <p:cNvPr id="5" name="Прямоугольник 4"/>
          <p:cNvSpPr/>
          <p:nvPr/>
        </p:nvSpPr>
        <p:spPr>
          <a:xfrm>
            <a:off x="500063" y="1643063"/>
            <a:ext cx="4000500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Можно ли </a:t>
            </a:r>
          </a:p>
          <a:p>
            <a:pPr algn="ctr"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20 рублей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разменять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семью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 монетами?</a:t>
            </a:r>
          </a:p>
        </p:txBody>
      </p:sp>
      <p:pic>
        <p:nvPicPr>
          <p:cNvPr id="3074" name="Picture 2" descr="E:\МОЯ РАБОТА\Лицей №7\Картинки\Анимашки\AG00021_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14290"/>
            <a:ext cx="1038225" cy="142875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картинка-5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34" y="2500306"/>
            <a:ext cx="4762533" cy="3571900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857224" y="5857892"/>
            <a:ext cx="2428861" cy="707886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</a:t>
            </a:r>
          </a:p>
        </p:txBody>
      </p:sp>
    </p:spTree>
  </p:cSld>
  <p:clrMapOvr>
    <a:masterClrMapping/>
  </p:clrMapOvr>
  <p:transition>
    <p:dissolv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928694"/>
          </a:xfrm>
        </p:spPr>
        <p:txBody>
          <a:bodyPr/>
          <a:lstStyle/>
          <a:p>
            <a:pPr>
              <a:defRPr/>
            </a:pPr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ОТВЕТ</a:t>
            </a:r>
            <a:endParaRPr lang="ru-RU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357158" y="2143116"/>
            <a:ext cx="8572559" cy="3571899"/>
            <a:chOff x="1357313" y="2428875"/>
            <a:chExt cx="6072187" cy="2143125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pic>
          <p:nvPicPr>
            <p:cNvPr id="40963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357313" y="2428875"/>
              <a:ext cx="1231900" cy="1231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4" name="Picture 3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57500" y="2500313"/>
              <a:ext cx="1131888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5" name="Picture 5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86250" y="2571750"/>
              <a:ext cx="1000125" cy="1000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6" name="Picture 5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357813" y="2571750"/>
              <a:ext cx="1000125" cy="1000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7" name="Picture 5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29375" y="2571750"/>
              <a:ext cx="1000125" cy="1000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8" name="Picture 5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57750" y="3571875"/>
              <a:ext cx="1000125" cy="1000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9" name="Picture 5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00750" y="3571875"/>
              <a:ext cx="1000125" cy="1000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3" descr="E:\МОЯ РАБОТА\Лицей №7\Картинки\Орнаменты,картины\J0099172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42852"/>
            <a:ext cx="9144000" cy="928694"/>
          </a:xfrm>
          <a:prstGeom prst="rect">
            <a:avLst/>
          </a:prstGeom>
          <a:noFill/>
        </p:spPr>
      </p:pic>
      <p:pic>
        <p:nvPicPr>
          <p:cNvPr id="14" name="Picture 2" descr="E:\МОЯ РАБОТА\Лицей №7\Картинки\Анимашки\00412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5929330"/>
            <a:ext cx="698505" cy="5715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8215370" cy="3071834"/>
          </a:xfrm>
        </p:spPr>
        <p:txBody>
          <a:bodyPr>
            <a:no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Как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из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трех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спичек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сделать 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шесть</a:t>
            </a:r>
            <a:r>
              <a:rPr lang="ru-RU" sz="40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не ломая их?</a:t>
            </a:r>
          </a:p>
        </p:txBody>
      </p:sp>
      <p:grpSp>
        <p:nvGrpSpPr>
          <p:cNvPr id="4" name="Группа 8"/>
          <p:cNvGrpSpPr/>
          <p:nvPr/>
        </p:nvGrpSpPr>
        <p:grpSpPr>
          <a:xfrm>
            <a:off x="3071802" y="4214818"/>
            <a:ext cx="2242351" cy="2167266"/>
            <a:chOff x="3071802" y="4214818"/>
            <a:chExt cx="2242351" cy="2167266"/>
          </a:xfrm>
          <a:effectLst>
            <a:glow rad="101600">
              <a:schemeClr val="accent2">
                <a:satMod val="175000"/>
                <a:alpha val="40000"/>
              </a:schemeClr>
            </a:glow>
          </a:effectLst>
        </p:grpSpPr>
        <p:pic>
          <p:nvPicPr>
            <p:cNvPr id="5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>
              <a:off x="4071934" y="4286256"/>
              <a:ext cx="523178" cy="200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21216689">
              <a:off x="3071802" y="4214818"/>
              <a:ext cx="523178" cy="200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20684293">
              <a:off x="4790975" y="4381834"/>
              <a:ext cx="523178" cy="200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Прямоугольник 9"/>
          <p:cNvSpPr/>
          <p:nvPr/>
        </p:nvSpPr>
        <p:spPr>
          <a:xfrm>
            <a:off x="5715008" y="5572140"/>
            <a:ext cx="3065711" cy="923330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</a:t>
            </a:r>
          </a:p>
        </p:txBody>
      </p:sp>
    </p:spTree>
  </p:cSld>
  <p:clrMapOvr>
    <a:masterClrMapping/>
  </p:clrMapOvr>
  <p:transition>
    <p:dissolv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71604" y="1928802"/>
            <a:ext cx="678661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Подведение </a:t>
            </a:r>
          </a:p>
          <a:p>
            <a:pPr algn="ctr"/>
            <a:r>
              <a:rPr lang="ru-RU" sz="7200" b="1" cap="none" spc="50" dirty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итогов!!!</a:t>
            </a:r>
          </a:p>
        </p:txBody>
      </p:sp>
      <p:pic>
        <p:nvPicPr>
          <p:cNvPr id="5" name="160_X-mode-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4396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9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5" name="Picture 6" descr="паскаль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6A6561"/>
              </a:clrFrom>
              <a:clrTo>
                <a:srgbClr val="6A6561">
                  <a:alpha val="0"/>
                </a:srgbClr>
              </a:clrTo>
            </a:clrChange>
            <a:grayscl/>
          </a:blip>
          <a:srcRect/>
          <a:stretch>
            <a:fillRect/>
          </a:stretch>
        </p:blipFill>
        <p:spPr bwMode="auto">
          <a:xfrm>
            <a:off x="6586507" y="428604"/>
            <a:ext cx="2557493" cy="284203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7526" name="Text Box 7"/>
          <p:cNvSpPr txBox="1">
            <a:spLocks noChangeArrowheads="1"/>
          </p:cNvSpPr>
          <p:nvPr/>
        </p:nvSpPr>
        <p:spPr bwMode="auto">
          <a:xfrm>
            <a:off x="0" y="1142984"/>
            <a:ext cx="892971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Блез Паскаль 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от природы был </a:t>
            </a:r>
          </a:p>
          <a:p>
            <a:pPr eaLnBrk="1" hangingPunct="1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болезненный 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и 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впечатлительный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</a:t>
            </a:r>
          </a:p>
          <a:p>
            <a:pPr eaLnBrk="1" hangingPunct="1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ru-RU" sz="28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 тридцати годам впал в </a:t>
            </a:r>
          </a:p>
          <a:p>
            <a:pPr eaLnBrk="1" hangingPunct="1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ru-RU" sz="28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крайний 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мистицизм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отказался </a:t>
            </a:r>
          </a:p>
          <a:p>
            <a:pPr eaLnBrk="1" hangingPunct="1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ru-RU" sz="28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от научной деятельности и 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ушел в монастырь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где 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9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последних 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лет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своей жизни провел 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аскетом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. </a:t>
            </a:r>
          </a:p>
          <a:p>
            <a:pPr eaLnBrk="1" hangingPunct="1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ru-RU" sz="28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 Здесь он носил 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пояс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утыканный изнутри 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гвоздями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.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В минуты сомнений, когда его влекло к научным занятиям, считавшимся им грешными, он ударял себя по поясу, гвозди вонзались в его тело и мысли его вновь приобретали 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религиозное направление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.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rmAutofit fontScale="90000"/>
          </a:bodyPr>
          <a:lstStyle/>
          <a:p>
            <a:r>
              <a:rPr lang="ru-RU" dirty="0"/>
              <a:t>Великие учёные или исторические экскурсы </a:t>
            </a:r>
          </a:p>
        </p:txBody>
      </p:sp>
      <p:pic>
        <p:nvPicPr>
          <p:cNvPr id="5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643966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07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7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07526" grpId="0"/>
      <p:bldP spid="8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6" name="Text Box 7"/>
          <p:cNvSpPr txBox="1">
            <a:spLocks noChangeArrowheads="1"/>
          </p:cNvSpPr>
          <p:nvPr/>
        </p:nvSpPr>
        <p:spPr bwMode="auto">
          <a:xfrm>
            <a:off x="0" y="1142984"/>
            <a:ext cx="89297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ru-RU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 </a:t>
            </a:r>
            <a:endParaRPr lang="ru-RU" b="1" dirty="0">
              <a:ln w="19050"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Autofit/>
          </a:bodyPr>
          <a:lstStyle/>
          <a:p>
            <a:r>
              <a:rPr lang="ru-RU" sz="3700" dirty="0"/>
              <a:t>Великие учёные или исторические экскурсы </a:t>
            </a:r>
          </a:p>
        </p:txBody>
      </p:sp>
      <p:pic>
        <p:nvPicPr>
          <p:cNvPr id="6" name="Picture 4" descr="эйлер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 l="5952" r="7737"/>
          <a:stretch>
            <a:fillRect/>
          </a:stretch>
        </p:blipFill>
        <p:spPr bwMode="auto">
          <a:xfrm>
            <a:off x="7072298" y="571480"/>
            <a:ext cx="2071702" cy="2520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0" y="1071546"/>
            <a:ext cx="8715404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ru-RU" sz="26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В 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1766 году Леонард Эйлер</a:t>
            </a:r>
            <a:r>
              <a:rPr lang="ru-RU" sz="26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не </a:t>
            </a:r>
          </a:p>
          <a:p>
            <a:pPr eaLnBrk="1" hangingPunct="1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ru-RU" sz="26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найдя в Берлине того широкого поля деятельности, которое имел в </a:t>
            </a:r>
          </a:p>
          <a:p>
            <a:pPr eaLnBrk="1" hangingPunct="1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ru-RU" sz="26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Петербурге, вернулся в Россию. Под </a:t>
            </a:r>
          </a:p>
          <a:p>
            <a:pPr eaLnBrk="1" hangingPunct="1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ru-RU" sz="26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его руководством составлялись 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карты </a:t>
            </a:r>
          </a:p>
          <a:p>
            <a:pPr eaLnBrk="1" hangingPunct="1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Российской империи. </a:t>
            </a:r>
          </a:p>
          <a:p>
            <a:pPr eaLnBrk="1" hangingPunct="1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ru-RU" sz="26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От напряженной работы ученый потерял 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зрение</a:t>
            </a:r>
            <a:r>
              <a:rPr lang="ru-RU" sz="26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. Будучи слепым, он продолжал работать с прежней энергией.</a:t>
            </a:r>
          </a:p>
          <a:p>
            <a:pPr eaLnBrk="1" hangingPunct="1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ru-RU" sz="26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Так прошло 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17 лет</a:t>
            </a:r>
            <a:r>
              <a:rPr lang="ru-RU" sz="26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… </a:t>
            </a:r>
          </a:p>
          <a:p>
            <a:pPr eaLnBrk="1" hangingPunct="1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ru-RU" sz="26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Он ввел следующие математические знаки: </a:t>
            </a:r>
          </a:p>
          <a:p>
            <a:pPr eaLnBrk="1" hangingPunct="1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функция</a:t>
            </a:r>
            <a:r>
              <a:rPr lang="ru-RU" sz="26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отношение длины окружности </a:t>
            </a:r>
            <a:r>
              <a:rPr lang="ru-RU" sz="26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 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диаметру</a:t>
            </a:r>
            <a:r>
              <a:rPr lang="ru-RU" sz="26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синус</a:t>
            </a:r>
            <a:r>
              <a:rPr lang="ru-RU" sz="26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косинус</a:t>
            </a:r>
            <a:r>
              <a:rPr lang="ru-RU" sz="26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, </a:t>
            </a:r>
            <a:r>
              <a:rPr lang="ru-RU" sz="2800" b="1" dirty="0">
                <a:ln w="19050"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тангенс</a:t>
            </a:r>
            <a:r>
              <a:rPr lang="ru-RU" sz="26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243888" cy="131445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/>
              <a:t>Музыкальный вопрос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71612"/>
            <a:ext cx="9144000" cy="3000396"/>
          </a:xfrm>
        </p:spPr>
        <p:txBody>
          <a:bodyPr/>
          <a:lstStyle/>
          <a:p>
            <a:pPr marL="0" indent="0" algn="ctr" eaLnBrk="1" hangingPunct="1">
              <a:spcBef>
                <a:spcPts val="0"/>
              </a:spcBef>
              <a:buFontTx/>
              <a:buNone/>
              <a:defRPr/>
            </a:pPr>
            <a:r>
              <a:rPr lang="ru-RU" sz="60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Кто написал музыку к </a:t>
            </a:r>
            <a:r>
              <a:rPr lang="ru-RU" sz="60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«Гимну математике»</a:t>
            </a:r>
            <a:r>
              <a:rPr lang="ru-RU" sz="6000" b="1" dirty="0">
                <a:ln w="1905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?</a:t>
            </a:r>
          </a:p>
          <a:p>
            <a:pPr eaLnBrk="1" hangingPunct="1">
              <a:buFontTx/>
              <a:buNone/>
              <a:defRPr/>
            </a:pPr>
            <a:endParaRPr lang="ru-RU" sz="6000" b="1" dirty="0">
              <a:ln w="19050"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4327496" cy="685800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Чтоб водить корабли, 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Чтобы в небо взлететь,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Надо многое знать,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Надо много уметь.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при этом, и при том, 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 заметьте-ка, 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Очень важная наука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– те –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–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ти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–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Почему корабли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 садятся на мель, 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 по курсу идут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Сквозь туман и метель? Потому что, потому что, 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 заметьте-ка,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Капитанам помогает 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– те –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–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ти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–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4643438" y="1"/>
            <a:ext cx="424973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  <a:buClr>
                <a:srgbClr val="F9F9F9"/>
              </a:buClr>
              <a:buSzPct val="65000"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Чтоб врачом, моряком</a:t>
            </a:r>
          </a:p>
          <a:p>
            <a:pPr>
              <a:spcBef>
                <a:spcPts val="0"/>
              </a:spcBef>
              <a:buClr>
                <a:srgbClr val="F9F9F9"/>
              </a:buClr>
              <a:buSzPct val="65000"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Или летчиком стать,</a:t>
            </a:r>
          </a:p>
          <a:p>
            <a:pPr>
              <a:spcBef>
                <a:spcPts val="0"/>
              </a:spcBef>
              <a:buClr>
                <a:srgbClr val="F9F9F9"/>
              </a:buClr>
              <a:buSzPct val="65000"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Надо прежде всего</a:t>
            </a:r>
          </a:p>
          <a:p>
            <a:pPr>
              <a:spcBef>
                <a:spcPts val="0"/>
              </a:spcBef>
              <a:buClr>
                <a:srgbClr val="F9F9F9"/>
              </a:buClr>
              <a:buSzPct val="65000"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Математику знать.</a:t>
            </a:r>
          </a:p>
          <a:p>
            <a:pPr>
              <a:spcBef>
                <a:spcPts val="0"/>
              </a:spcBef>
              <a:buClr>
                <a:srgbClr val="F9F9F9"/>
              </a:buClr>
              <a:buSzPct val="65000"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на свете нет профессии,</a:t>
            </a:r>
          </a:p>
          <a:p>
            <a:pPr>
              <a:spcBef>
                <a:spcPts val="0"/>
              </a:spcBef>
              <a:buClr>
                <a:srgbClr val="F9F9F9"/>
              </a:buClr>
              <a:buSzPct val="65000"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 заметьте-ка, </a:t>
            </a:r>
          </a:p>
          <a:p>
            <a:pPr>
              <a:spcBef>
                <a:spcPts val="0"/>
              </a:spcBef>
              <a:buClr>
                <a:srgbClr val="F9F9F9"/>
              </a:buClr>
              <a:buSzPct val="65000"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Где бы нам не пригодилась</a:t>
            </a:r>
          </a:p>
          <a:p>
            <a:pPr>
              <a:spcBef>
                <a:spcPts val="0"/>
              </a:spcBef>
              <a:buClr>
                <a:srgbClr val="F9F9F9"/>
              </a:buClr>
              <a:buSzPct val="65000"/>
            </a:pPr>
            <a:r>
              <a:rPr lang="ru-RU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– те – </a:t>
            </a:r>
            <a:r>
              <a:rPr lang="ru-RU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– </a:t>
            </a:r>
            <a:r>
              <a:rPr lang="ru-RU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ти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– </a:t>
            </a:r>
            <a:r>
              <a:rPr lang="ru-RU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</a:p>
          <a:p>
            <a:pPr marL="342900" indent="-342900">
              <a:spcBef>
                <a:spcPct val="20000"/>
              </a:spcBef>
            </a:pPr>
            <a:endParaRPr lang="ru-RU" sz="2200" dirty="0"/>
          </a:p>
          <a:p>
            <a:pPr marL="342900" indent="-342900">
              <a:spcBef>
                <a:spcPct val="20000"/>
              </a:spcBef>
            </a:pPr>
            <a:endParaRPr lang="ru-RU" sz="2200" dirty="0"/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286248" y="5780782"/>
            <a:ext cx="485775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3200" b="1" dirty="0">
                <a:solidFill>
                  <a:srgbClr val="004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 </a:t>
            </a:r>
            <a:r>
              <a:rPr lang="ru-RU" sz="3200" b="1" dirty="0" err="1">
                <a:solidFill>
                  <a:srgbClr val="004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Вайнберг</a:t>
            </a:r>
            <a:r>
              <a:rPr lang="ru-RU" sz="3200" b="1" dirty="0">
                <a:solidFill>
                  <a:srgbClr val="004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spcBef>
                <a:spcPts val="0"/>
              </a:spcBef>
            </a:pPr>
            <a:r>
              <a:rPr lang="ru-RU" sz="3200" b="1" dirty="0">
                <a:solidFill>
                  <a:srgbClr val="004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(1919-1996)</a:t>
            </a:r>
          </a:p>
        </p:txBody>
      </p:sp>
      <p:pic>
        <p:nvPicPr>
          <p:cNvPr id="5" name="Picture 5" descr="ВАЙНБЕР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57884" y="3500438"/>
            <a:ext cx="1773068" cy="23336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235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235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2355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23556" grpId="0"/>
      <p:bldP spid="23557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428604"/>
            <a:ext cx="8001056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2Left"/>
              <a:lightRig rig="glow" dir="t">
                <a:rot lat="0" lon="0" rev="3600000"/>
              </a:lightRig>
            </a:scene3d>
            <a:sp3d extrusionH="57150" prstMaterial="softEdge">
              <a:bevelT w="29210" h="16510" prst="relaxedInset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9600" b="1" i="1" dirty="0">
                <a:ln w="57150"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60000" endA="900" endPos="60000" dist="29997" dir="5400000" sy="-100000" algn="bl" rotWithShape="0"/>
                </a:effectLst>
                <a:latin typeface="Monotype Corsiva" pitchFamily="66" charset="0"/>
              </a:rPr>
              <a:t>Спасибо </a:t>
            </a:r>
          </a:p>
          <a:p>
            <a:pPr algn="ctr"/>
            <a:r>
              <a:rPr lang="ru-RU" sz="9600" b="1" i="1" dirty="0">
                <a:ln w="57150">
                  <a:solidFill>
                    <a:sysClr val="windowText" lastClr="000000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60000" endA="900" endPos="60000" dist="29997" dir="5400000" sy="-100000" algn="bl" rotWithShape="0"/>
                </a:effectLst>
                <a:latin typeface="Monotype Corsiva" pitchFamily="66" charset="0"/>
              </a:rPr>
              <a:t>за внимание!</a:t>
            </a:r>
          </a:p>
        </p:txBody>
      </p:sp>
      <p:pic>
        <p:nvPicPr>
          <p:cNvPr id="3" name="Picture 3" descr="E:\МОЯ РАБОТА\Лицей №7\Картинки\Анимашки\совенок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142852"/>
            <a:ext cx="2071670" cy="135732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1808E6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1808E6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34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1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7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750" fill="hold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4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1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7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750" fill="hold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42876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ОТВЕТ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36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НАДО СЛОЖИТЬ РИМСКУЮ ЦИФРУ 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b="1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8" name="Picture 4" descr="E:\МОЯ РАБОТА\Лицей №7\Картинки\Анимашки\00442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929330"/>
            <a:ext cx="1000132" cy="800106"/>
          </a:xfrm>
          <a:prstGeom prst="rect">
            <a:avLst/>
          </a:prstGeom>
          <a:noFill/>
        </p:spPr>
      </p:pic>
      <p:pic>
        <p:nvPicPr>
          <p:cNvPr id="11" name="Picture 3" descr="E:\МОЯ РАБОТА\Лицей №7\Картинки\Орнаменты,картины\J0099172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2852"/>
            <a:ext cx="9144000" cy="1000132"/>
          </a:xfrm>
          <a:prstGeom prst="rect">
            <a:avLst/>
          </a:prstGeom>
          <a:noFill/>
        </p:spPr>
      </p:pic>
      <p:grpSp>
        <p:nvGrpSpPr>
          <p:cNvPr id="10" name="Группа 9"/>
          <p:cNvGrpSpPr/>
          <p:nvPr/>
        </p:nvGrpSpPr>
        <p:grpSpPr>
          <a:xfrm>
            <a:off x="3071802" y="2714620"/>
            <a:ext cx="2847415" cy="3191814"/>
            <a:chOff x="2824272" y="2594640"/>
            <a:chExt cx="2023375" cy="2000251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pic>
          <p:nvPicPr>
            <p:cNvPr id="7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20116385">
              <a:off x="2824272" y="2594641"/>
              <a:ext cx="523178" cy="200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>
              <a:off x="4324469" y="2594641"/>
              <a:ext cx="523178" cy="200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 descr="C:\Documents and Settings\kljushka\Рабочий стол\Для Любови Ивановны\11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636C7D"/>
                </a:clrFrom>
                <a:clrTo>
                  <a:srgbClr val="636C7D">
                    <a:alpha val="0"/>
                  </a:srgbClr>
                </a:clrTo>
              </a:clrChange>
            </a:blip>
            <a:srcRect l="57354" r="33345"/>
            <a:stretch>
              <a:fillRect/>
            </a:stretch>
          </p:blipFill>
          <p:spPr bwMode="auto">
            <a:xfrm rot="1012453">
              <a:off x="3395775" y="2594640"/>
              <a:ext cx="523178" cy="200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17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33413" y="280988"/>
            <a:ext cx="8242300" cy="1150937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1" y="1357313"/>
            <a:ext cx="6015051" cy="4708525"/>
          </a:xfrm>
        </p:spPr>
        <p:txBody>
          <a:bodyPr>
            <a:no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По лесу гуляли: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бабушка с внучкой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да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папа с мамой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да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дочка с отцом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да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тетя с племянницей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да 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сестра с сестрой</a:t>
            </a:r>
            <a:r>
              <a:rPr lang="ru-RU" sz="3200" b="1" dirty="0">
                <a:ln w="19050">
                  <a:solidFill>
                    <a:schemeClr val="bg1"/>
                  </a:solidFill>
                </a:ln>
                <a:latin typeface="Courier New" pitchFamily="49" charset="0"/>
                <a:cs typeface="Courier New" pitchFamily="49" charset="0"/>
              </a:rPr>
              <a:t>.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ln w="19050">
                  <a:solidFill>
                    <a:schemeClr val="bg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Сколько всего человек гуляли по лесу?</a:t>
            </a:r>
          </a:p>
        </p:txBody>
      </p:sp>
      <p:pic>
        <p:nvPicPr>
          <p:cNvPr id="1026" name="Picture 2" descr="E:\МОЯ РАБОТА\Лицей №7\Картинки\Лес\6800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571612"/>
            <a:ext cx="2724152" cy="4086228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9|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togdekogda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654</TotalTime>
  <Words>1545</Words>
  <Application>Microsoft Office PowerPoint</Application>
  <PresentationFormat>Экран (4:3)</PresentationFormat>
  <Paragraphs>315</Paragraphs>
  <Slides>75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75</vt:i4>
      </vt:variant>
    </vt:vector>
  </HeadingPairs>
  <TitlesOfParts>
    <vt:vector size="87" baseType="lpstr">
      <vt:lpstr>Arial</vt:lpstr>
      <vt:lpstr>Book Antiqua</vt:lpstr>
      <vt:lpstr>Calibri</vt:lpstr>
      <vt:lpstr>Century Gothic</vt:lpstr>
      <vt:lpstr>Courier New</vt:lpstr>
      <vt:lpstr>Lucida Sans</vt:lpstr>
      <vt:lpstr>Monotype Corsiva</vt:lpstr>
      <vt:lpstr>Times New Roman</vt:lpstr>
      <vt:lpstr>Wingdings</vt:lpstr>
      <vt:lpstr>Wingdings 2</vt:lpstr>
      <vt:lpstr>Wingdings 3</vt:lpstr>
      <vt:lpstr>chtogdekogda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ОТВЕТ</vt:lpstr>
      <vt:lpstr>Презентация PowerPoint</vt:lpstr>
      <vt:lpstr>Презентация PowerPoint</vt:lpstr>
      <vt:lpstr>Презентация PowerPoint</vt:lpstr>
      <vt:lpstr>ОТВЕТ</vt:lpstr>
      <vt:lpstr>Презентация PowerPoint</vt:lpstr>
      <vt:lpstr>Презентация PowerPoint</vt:lpstr>
      <vt:lpstr>Презентация PowerPoint</vt:lpstr>
      <vt:lpstr>ОТВЕТ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ОТВЕТ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ОТВЕТ</vt:lpstr>
      <vt:lpstr>Презентация PowerPoint</vt:lpstr>
      <vt:lpstr>Презентация PowerPoint</vt:lpstr>
      <vt:lpstr>Презентация PowerPoint</vt:lpstr>
      <vt:lpstr>ОТВЕТ</vt:lpstr>
      <vt:lpstr>Презентация PowerPoint</vt:lpstr>
      <vt:lpstr>Презентация PowerPoint</vt:lpstr>
      <vt:lpstr>Презентация PowerPoint</vt:lpstr>
      <vt:lpstr>ОТВЕТ</vt:lpstr>
      <vt:lpstr>Презентация PowerPoint</vt:lpstr>
      <vt:lpstr>Презентация PowerPoint</vt:lpstr>
      <vt:lpstr>Презентация PowerPoint</vt:lpstr>
      <vt:lpstr>ОТВЕТ</vt:lpstr>
      <vt:lpstr>Презентация PowerPoint</vt:lpstr>
      <vt:lpstr>Презентация PowerPoint</vt:lpstr>
      <vt:lpstr>Презентация PowerPoint</vt:lpstr>
      <vt:lpstr>ОТВЕТ</vt:lpstr>
      <vt:lpstr>Презентация PowerPoint</vt:lpstr>
      <vt:lpstr>Презентация PowerPoint</vt:lpstr>
      <vt:lpstr>Презентация PowerPoint</vt:lpstr>
      <vt:lpstr>ОТВЕТ</vt:lpstr>
      <vt:lpstr>Презентация PowerPoint</vt:lpstr>
      <vt:lpstr>Презентация PowerPoint</vt:lpstr>
      <vt:lpstr>Презентация PowerPoint</vt:lpstr>
      <vt:lpstr>ОТВЕТ</vt:lpstr>
      <vt:lpstr>Презентация PowerPoint</vt:lpstr>
      <vt:lpstr>Презентация PowerPoint</vt:lpstr>
      <vt:lpstr>Презентация PowerPoint</vt:lpstr>
      <vt:lpstr>ОТВЕТ</vt:lpstr>
      <vt:lpstr>Презентация PowerPoint</vt:lpstr>
      <vt:lpstr>Презентация PowerPoint</vt:lpstr>
      <vt:lpstr>Презентация PowerPoint</vt:lpstr>
      <vt:lpstr>Презентация PowerPoint</vt:lpstr>
      <vt:lpstr>ОТВЕТ</vt:lpstr>
      <vt:lpstr>Презентация PowerPoint</vt:lpstr>
      <vt:lpstr>Презентация PowerPoint</vt:lpstr>
      <vt:lpstr>Презентация PowerPoint</vt:lpstr>
      <vt:lpstr>ОТВЕТ</vt:lpstr>
      <vt:lpstr>Презентация PowerPoint</vt:lpstr>
      <vt:lpstr>Великие учёные или исторические экскурсы </vt:lpstr>
      <vt:lpstr>Великие учёные или исторические экскурсы </vt:lpstr>
      <vt:lpstr>Музыкальный вопрос</vt:lpstr>
      <vt:lpstr>Презентация PowerPoint</vt:lpstr>
      <vt:lpstr>Презентация PowerPoint</vt:lpstr>
    </vt:vector>
  </TitlesOfParts>
  <Company>ПЛ 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Что? Где? Когда?</dc:title>
  <dc:creator>Лапина Г.В.</dc:creator>
  <cp:lastModifiedBy>Даутова Т.М.</cp:lastModifiedBy>
  <cp:revision>94</cp:revision>
  <dcterms:created xsi:type="dcterms:W3CDTF">2010-01-28T06:52:05Z</dcterms:created>
  <dcterms:modified xsi:type="dcterms:W3CDTF">2021-10-20T13:59:15Z</dcterms:modified>
</cp:coreProperties>
</file>