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3300"/>
    <a:srgbClr val="F119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2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100C-F34F-4C70-94C2-2B9D67DBA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F9385-D9B9-4822-9F62-DF2ECE534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BFCA8-6728-4D4A-A29D-6BC905974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850B2-76F2-4DB6-A57F-851EFB9ED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E74D8-7A82-4BC9-A357-687724614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BC744-3454-4C73-9C58-8C4F73851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EEB3B-228A-43B5-BDF5-1D1470BB5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EAD3D-5912-4D85-9531-9B73CD38D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A97D6-1848-48F9-921E-32D8378A0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6A46-A28C-4EC8-9C1A-C9A49AF59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BBAC6-7082-4A5C-AB44-127BD450D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9FE8A-1A68-4157-B0A6-69882E436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F85B1-6079-4F0E-BE9A-EA5E1EA08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39D23-1FC8-4229-A6E6-5C6A7BFBE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D00BD69C-D361-46B4-BDB9-6FFEA0FBF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1.xml"/><Relationship Id="rId4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4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1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692150"/>
            <a:ext cx="7235825" cy="11525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          </a:t>
            </a:r>
            <a:r>
              <a:rPr lang="ru-RU" sz="4000" u="sng" dirty="0"/>
              <a:t>Деепричастие. </a:t>
            </a:r>
            <a:r>
              <a:rPr lang="ru-RU" sz="4000" u="sng" dirty="0" smtClean="0"/>
              <a:t/>
            </a:r>
            <a:br>
              <a:rPr lang="ru-RU" sz="4000" u="sng" dirty="0" smtClean="0"/>
            </a:br>
            <a:r>
              <a:rPr lang="ru-RU" sz="4000" u="sng" dirty="0" smtClean="0"/>
              <a:t>      Деепричастный </a:t>
            </a:r>
            <a:r>
              <a:rPr lang="ru-RU" sz="4000" u="sng" dirty="0"/>
              <a:t>оборот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>
                <a:solidFill>
                  <a:srgbClr val="CC3300"/>
                </a:solidFill>
                <a:latin typeface="Comic Sans MS" pitchFamily="66" charset="0"/>
              </a:rPr>
              <a:t/>
            </a:r>
            <a:br>
              <a:rPr lang="ru-RU" sz="4000" dirty="0" smtClean="0">
                <a:solidFill>
                  <a:srgbClr val="CC33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CC3300"/>
                </a:solidFill>
                <a:latin typeface="Comic Sans MS" pitchFamily="66" charset="0"/>
              </a:rPr>
              <a:t>   </a:t>
            </a:r>
            <a:endParaRPr lang="ru-RU" sz="3200" dirty="0" smtClean="0">
              <a:solidFill>
                <a:srgbClr val="CC33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79613" y="1989138"/>
            <a:ext cx="7164387" cy="187166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ru-RU" dirty="0" smtClean="0">
                <a:latin typeface="Comic Sans MS" pitchFamily="66" charset="0"/>
              </a:rPr>
              <a:t>Но это в юности неясно.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dirty="0" smtClean="0">
                <a:latin typeface="Comic Sans MS" pitchFamily="66" charset="0"/>
              </a:rPr>
              <a:t>Лет двадцать пять должно пройти.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dirty="0" smtClean="0">
                <a:latin typeface="Comic Sans MS" pitchFamily="66" charset="0"/>
              </a:rPr>
              <a:t>Душа, цепляясь по пути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dirty="0" smtClean="0">
                <a:latin typeface="Comic Sans MS" pitchFamily="66" charset="0"/>
              </a:rPr>
              <a:t>За всё, что высилось и висло,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dirty="0" smtClean="0">
                <a:latin typeface="Comic Sans MS" pitchFamily="66" charset="0"/>
              </a:rPr>
              <a:t>Цвело и никло, дорасти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dirty="0" smtClean="0">
                <a:latin typeface="Comic Sans MS" pitchFamily="66" charset="0"/>
              </a:rPr>
              <a:t>Сумеет, нехотя, до смысла.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dirty="0" smtClean="0">
                <a:latin typeface="Comic Sans MS" pitchFamily="66" charset="0"/>
              </a:rPr>
              <a:t>                                        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dirty="0" smtClean="0">
                <a:latin typeface="Comic Sans MS" pitchFamily="66" charset="0"/>
              </a:rPr>
              <a:t>                  Александр Кушнер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800" i="1" dirty="0" smtClean="0"/>
          </a:p>
          <a:p>
            <a:pPr algn="l"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800" dirty="0" smtClean="0"/>
              <a:t> </a:t>
            </a:r>
          </a:p>
        </p:txBody>
      </p:sp>
      <p:pic>
        <p:nvPicPr>
          <p:cNvPr id="3076" name="Picture 4" descr="Butterfl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084763"/>
            <a:ext cx="24796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52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8" y="642938"/>
            <a:ext cx="814387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Оно бывает разного цвета: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Чёрное, белое и фиолетовое.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Ещё про него говорят, что солёное, 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Большое, бушующее или спокойное.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А летом стремятся поближе к нему.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Вы догадались, о чём говорю?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25" y="3786188"/>
            <a:ext cx="4217988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300">
                <a:solidFill>
                  <a:srgbClr val="0070C0"/>
                </a:solidFill>
                <a:latin typeface="Comic Sans MS" pitchFamily="66" charset="0"/>
              </a:rPr>
              <a:t>Море</a:t>
            </a: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409575"/>
            <a:ext cx="5665787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979613" y="6143625"/>
            <a:ext cx="6035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Comic Sans MS" pitchFamily="66" charset="0"/>
              </a:rPr>
              <a:t>Николай Дубовский. Море.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4" name="Rectangle 10"/>
          <p:cNvSpPr>
            <a:spLocks noGrp="1" noChangeArrowheads="1"/>
          </p:cNvSpPr>
          <p:nvPr>
            <p:ph type="title"/>
          </p:nvPr>
        </p:nvSpPr>
        <p:spPr>
          <a:xfrm>
            <a:off x="827088" y="152400"/>
            <a:ext cx="6729412" cy="6842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Работа с текстом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8820150" cy="47371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latin typeface="Comic Sans MS" pitchFamily="66" charset="0"/>
              </a:rPr>
              <a:t>        Картина   «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Море</a:t>
            </a:r>
            <a:r>
              <a:rPr lang="ru-RU" dirty="0" smtClean="0">
                <a:latin typeface="Comic Sans MS" pitchFamily="66" charset="0"/>
              </a:rPr>
              <a:t>»  вызывает восхищение,  </a:t>
            </a:r>
            <a:r>
              <a:rPr lang="ru-RU" u="sng" dirty="0" smtClean="0">
                <a:latin typeface="Comic Sans MS" pitchFamily="66" charset="0"/>
              </a:rPr>
              <a:t>пор..</a:t>
            </a:r>
            <a:r>
              <a:rPr lang="ru-RU" u="sng" dirty="0" err="1" smtClean="0">
                <a:latin typeface="Comic Sans MS" pitchFamily="66" charset="0"/>
              </a:rPr>
              <a:t>жает</a:t>
            </a:r>
            <a:r>
              <a:rPr lang="ru-RU" u="sng" dirty="0" smtClean="0">
                <a:latin typeface="Comic Sans MS" pitchFamily="66" charset="0"/>
              </a:rPr>
              <a:t>  </a:t>
            </a:r>
            <a:r>
              <a:rPr lang="ru-RU" dirty="0" smtClean="0">
                <a:latin typeface="Comic Sans MS" pitchFamily="66" charset="0"/>
              </a:rPr>
              <a:t>своей  красотой. Тиш..ной,  спокойствием  веет  от  этой картины.  Море  ещё  неподвижно,  но </a:t>
            </a:r>
            <a:r>
              <a:rPr lang="ru-RU" dirty="0" err="1" smtClean="0">
                <a:latin typeface="Comic Sans MS" pitchFamily="66" charset="0"/>
              </a:rPr>
              <a:t>лё</a:t>
            </a:r>
            <a:r>
              <a:rPr lang="ru-RU" dirty="0" smtClean="0">
                <a:latin typeface="Comic Sans MS" pitchFamily="66" charset="0"/>
              </a:rPr>
              <a:t>..кий  ветерок  уже  играет  п..</a:t>
            </a:r>
            <a:r>
              <a:rPr lang="ru-RU" dirty="0" err="1" smtClean="0">
                <a:latin typeface="Comic Sans MS" pitchFamily="66" charset="0"/>
              </a:rPr>
              <a:t>русами</a:t>
            </a:r>
            <a:r>
              <a:rPr lang="ru-RU" dirty="0" smtClean="0">
                <a:latin typeface="Comic Sans MS" pitchFamily="66" charset="0"/>
              </a:rPr>
              <a:t>, </a:t>
            </a:r>
            <a:r>
              <a:rPr lang="ru-RU" u="sng" dirty="0" smtClean="0">
                <a:latin typeface="Comic Sans MS" pitchFamily="66" charset="0"/>
              </a:rPr>
              <a:t>надувает</a:t>
            </a:r>
            <a:r>
              <a:rPr lang="ru-RU" dirty="0" smtClean="0">
                <a:latin typeface="Comic Sans MS" pitchFamily="66" charset="0"/>
              </a:rPr>
              <a:t>  их  и  </a:t>
            </a:r>
            <a:r>
              <a:rPr lang="ru-RU" u="sng" dirty="0" err="1" smtClean="0">
                <a:latin typeface="Comic Sans MS" pitchFamily="66" charset="0"/>
              </a:rPr>
              <a:t>заст</a:t>
            </a:r>
            <a:r>
              <a:rPr lang="ru-RU" u="sng" dirty="0" smtClean="0">
                <a:latin typeface="Comic Sans MS" pitchFamily="66" charset="0"/>
              </a:rPr>
              <a:t>..</a:t>
            </a:r>
            <a:r>
              <a:rPr lang="ru-RU" u="sng" dirty="0" err="1" smtClean="0">
                <a:latin typeface="Comic Sans MS" pitchFamily="66" charset="0"/>
              </a:rPr>
              <a:t>вляет</a:t>
            </a:r>
            <a:r>
              <a:rPr lang="ru-RU" u="sng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 скользить  по морской  глади.  Небо  </a:t>
            </a:r>
            <a:r>
              <a:rPr lang="ru-RU" u="sng" dirty="0" smtClean="0">
                <a:latin typeface="Comic Sans MS" pitchFamily="66" charset="0"/>
              </a:rPr>
              <a:t>сл..</a:t>
            </a:r>
            <a:r>
              <a:rPr lang="ru-RU" u="sng" dirty="0" err="1" smtClean="0">
                <a:latin typeface="Comic Sans MS" pitchFamily="66" charset="0"/>
              </a:rPr>
              <a:t>вается</a:t>
            </a:r>
            <a:r>
              <a:rPr lang="ru-RU" u="sng" dirty="0" smtClean="0">
                <a:latin typeface="Comic Sans MS" pitchFamily="66" charset="0"/>
              </a:rPr>
              <a:t>  </a:t>
            </a:r>
            <a:r>
              <a:rPr lang="ru-RU" dirty="0" smtClean="0">
                <a:latin typeface="Comic Sans MS" pitchFamily="66" charset="0"/>
              </a:rPr>
              <a:t>с морем,  подхватывает  его  оттенки  и настроение.  </a:t>
            </a:r>
            <a:r>
              <a:rPr lang="ru-RU" u="sng" dirty="0" smtClean="0">
                <a:latin typeface="Comic Sans MS" pitchFamily="66" charset="0"/>
              </a:rPr>
              <a:t>Кричат  </a:t>
            </a:r>
            <a:r>
              <a:rPr lang="ru-RU" dirty="0" smtClean="0">
                <a:latin typeface="Comic Sans MS" pitchFamily="66" charset="0"/>
              </a:rPr>
              <a:t>чайки,  носятся  над </a:t>
            </a:r>
            <a:r>
              <a:rPr lang="ru-RU" dirty="0" err="1" smtClean="0">
                <a:latin typeface="Comic Sans MS" pitchFamily="66" charset="0"/>
              </a:rPr>
              <a:t>бе</a:t>
            </a:r>
            <a:r>
              <a:rPr lang="ru-RU" dirty="0" smtClean="0">
                <a:latin typeface="Comic Sans MS" pitchFamily="66" charset="0"/>
              </a:rPr>
              <a:t>..</a:t>
            </a:r>
            <a:r>
              <a:rPr lang="ru-RU" dirty="0" err="1" smtClean="0">
                <a:latin typeface="Comic Sans MS" pitchFamily="66" charset="0"/>
              </a:rPr>
              <a:t>брежной</a:t>
            </a:r>
            <a:r>
              <a:rPr lang="ru-RU" dirty="0" smtClean="0">
                <a:latin typeface="Comic Sans MS" pitchFamily="66" charset="0"/>
              </a:rPr>
              <a:t>  водяной  гладью.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latin typeface="Comic Sans MS" pitchFamily="66" charset="0"/>
              </a:rPr>
              <a:t>       Художник  постарался  передать  нам своё  настроение,  </a:t>
            </a:r>
            <a:r>
              <a:rPr lang="ru-RU" u="sng" dirty="0" smtClean="0">
                <a:latin typeface="Comic Sans MS" pitchFamily="66" charset="0"/>
              </a:rPr>
              <a:t>использовал</a:t>
            </a:r>
            <a:r>
              <a:rPr lang="ru-RU" dirty="0" smtClean="0">
                <a:latin typeface="Comic Sans MS" pitchFamily="66" charset="0"/>
              </a:rPr>
              <a:t>  не звуки, а  краски. </a:t>
            </a:r>
          </a:p>
        </p:txBody>
      </p:sp>
      <p:pic>
        <p:nvPicPr>
          <p:cNvPr id="14340" name="Picture 14" descr="1e1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5734050"/>
            <a:ext cx="952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4" grpId="0"/>
      <p:bldP spid="4199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6840537" cy="504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КЛЮЧ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692150"/>
            <a:ext cx="9324975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 smtClean="0">
                <a:latin typeface="Comic Sans MS" pitchFamily="66" charset="0"/>
              </a:rPr>
              <a:t>    </a:t>
            </a:r>
            <a:r>
              <a:rPr lang="ru-RU" dirty="0" smtClean="0">
                <a:latin typeface="Comic Sans MS" pitchFamily="66" charset="0"/>
              </a:rPr>
              <a:t>Картина  «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Море</a:t>
            </a:r>
            <a:r>
              <a:rPr lang="ru-RU" dirty="0" smtClean="0">
                <a:latin typeface="Comic Sans MS" pitchFamily="66" charset="0"/>
              </a:rPr>
              <a:t>»  вызывает  восхищение,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поражая  </a:t>
            </a:r>
            <a:r>
              <a:rPr lang="ru-RU" dirty="0" smtClean="0">
                <a:latin typeface="Comic Sans MS" pitchFamily="66" charset="0"/>
              </a:rPr>
              <a:t>своей  красотой.  Тиш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и</a:t>
            </a:r>
            <a:r>
              <a:rPr lang="ru-RU" dirty="0" smtClean="0">
                <a:latin typeface="Comic Sans MS" pitchFamily="66" charset="0"/>
              </a:rPr>
              <a:t>ной, спокойствием  веет  от  этой  картины. Море  ещё  неподвижно,  но  лё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г</a:t>
            </a:r>
            <a:r>
              <a:rPr lang="ru-RU" dirty="0" smtClean="0">
                <a:latin typeface="Comic Sans MS" pitchFamily="66" charset="0"/>
              </a:rPr>
              <a:t>кий ветерок  уже  играет  п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а</a:t>
            </a:r>
            <a:r>
              <a:rPr lang="ru-RU" dirty="0" smtClean="0">
                <a:latin typeface="Comic Sans MS" pitchFamily="66" charset="0"/>
              </a:rPr>
              <a:t>русами, 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надувая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их  и 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заставляя</a:t>
            </a:r>
            <a:r>
              <a:rPr lang="ru-RU" dirty="0" smtClean="0">
                <a:solidFill>
                  <a:schemeClr val="bg2"/>
                </a:solidFill>
                <a:latin typeface="Comic Sans MS" pitchFamily="66" charset="0"/>
              </a:rPr>
              <a:t>  </a:t>
            </a:r>
            <a:r>
              <a:rPr lang="ru-RU" dirty="0" smtClean="0">
                <a:latin typeface="Comic Sans MS" pitchFamily="66" charset="0"/>
              </a:rPr>
              <a:t>скользить по морской глади. Небо</a:t>
            </a:r>
            <a:r>
              <a:rPr lang="ru-RU" b="1" dirty="0" smtClean="0">
                <a:latin typeface="Comic Sans MS" pitchFamily="66" charset="0"/>
              </a:rPr>
              <a:t>,</a:t>
            </a:r>
            <a:r>
              <a:rPr lang="ru-RU" dirty="0" smtClean="0">
                <a:solidFill>
                  <a:schemeClr val="bg2"/>
                </a:solidFill>
                <a:latin typeface="Comic Sans MS" pitchFamily="66" charset="0"/>
              </a:rPr>
              <a:t>,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сливаясь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  <a:r>
              <a:rPr lang="ru-RU" dirty="0" smtClean="0">
                <a:latin typeface="Comic Sans MS" pitchFamily="66" charset="0"/>
              </a:rPr>
              <a:t>с  морем</a:t>
            </a:r>
            <a:r>
              <a:rPr lang="ru-RU" b="1" dirty="0" smtClean="0">
                <a:latin typeface="Comic Sans MS" pitchFamily="66" charset="0"/>
              </a:rPr>
              <a:t>, </a:t>
            </a:r>
            <a:r>
              <a:rPr lang="ru-RU" dirty="0" smtClean="0">
                <a:latin typeface="Comic Sans MS" pitchFamily="66" charset="0"/>
              </a:rPr>
              <a:t>подхватывает его  оттенки  и  настроение. 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Крича, </a:t>
            </a:r>
            <a:r>
              <a:rPr lang="ru-RU" dirty="0" smtClean="0">
                <a:latin typeface="Comic Sans MS" pitchFamily="66" charset="0"/>
              </a:rPr>
              <a:t>чайки носятся  над  бе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з</a:t>
            </a:r>
            <a:r>
              <a:rPr lang="ru-RU" dirty="0" smtClean="0">
                <a:latin typeface="Comic Sans MS" pitchFamily="66" charset="0"/>
              </a:rPr>
              <a:t>брежной  водяной  гладью.      Художник  постарался  передать  нам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latin typeface="Comic Sans MS" pitchFamily="66" charset="0"/>
              </a:rPr>
              <a:t>   своё  настроение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,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используя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ru-RU" dirty="0" smtClean="0">
                <a:latin typeface="Comic Sans MS" pitchFamily="66" charset="0"/>
              </a:rPr>
              <a:t>не звуки</a:t>
            </a:r>
            <a:r>
              <a:rPr lang="ru-RU" b="1" dirty="0" smtClean="0">
                <a:latin typeface="Comic Sans MS" pitchFamily="66" charset="0"/>
              </a:rPr>
              <a:t>,</a:t>
            </a:r>
            <a:r>
              <a:rPr lang="ru-RU" dirty="0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latin typeface="Comic Sans MS" pitchFamily="66" charset="0"/>
              </a:rPr>
              <a:t>    а краски. </a:t>
            </a:r>
          </a:p>
        </p:txBody>
      </p:sp>
      <p:pic>
        <p:nvPicPr>
          <p:cNvPr id="15364" name="Picture 5" descr="стрелка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5825" y="5876925"/>
            <a:ext cx="1371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52400"/>
            <a:ext cx="6656387" cy="97313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Выборочно – распределительный диктант</a:t>
            </a:r>
          </a:p>
        </p:txBody>
      </p:sp>
      <p:sp>
        <p:nvSpPr>
          <p:cNvPr id="55371" name="Rectangle 7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196975"/>
            <a:ext cx="4392613" cy="4289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Отражаясь в воде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Скользя по глади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Задумавшись о цвете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Поверив настроению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Надувая паруса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Забежав вперед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Сливаясь вдали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Замерев от восторга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Меняясь неуловимо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Охватив взглядом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>
              <a:latin typeface="Comic Sans MS" pitchFamily="66" charset="0"/>
            </a:endParaRPr>
          </a:p>
        </p:txBody>
      </p:sp>
      <p:graphicFrame>
        <p:nvGraphicFramePr>
          <p:cNvPr id="55375" name="Group 79"/>
          <p:cNvGraphicFramePr>
            <a:graphicFrameLocks noGrp="1"/>
          </p:cNvGraphicFramePr>
          <p:nvPr>
            <p:ph sz="half" idx="2"/>
          </p:nvPr>
        </p:nvGraphicFramePr>
        <p:xfrm>
          <a:off x="4610100" y="1828800"/>
          <a:ext cx="3771900" cy="3870325"/>
        </p:xfrm>
        <a:graphic>
          <a:graphicData uri="http://schemas.openxmlformats.org/drawingml/2006/table">
            <a:tbl>
              <a:tblPr/>
              <a:tblGrid>
                <a:gridCol w="1885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Деепричастия совершенного вида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Деепричастия несовершенного вида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6411" name="Picture 80" descr="1e1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5949950"/>
            <a:ext cx="952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5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98" decel="100000" fill="hold"/>
                                        <p:tgtEl>
                                          <p:spTgt spid="5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98" decel="100000" fill="hold"/>
                                        <p:tgtEl>
                                          <p:spTgt spid="5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5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98" decel="100000" fill="hold"/>
                                        <p:tgtEl>
                                          <p:spTgt spid="55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5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98" decel="100000" fill="hold"/>
                                        <p:tgtEl>
                                          <p:spTgt spid="55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98" decel="100000" fill="hold"/>
                                        <p:tgtEl>
                                          <p:spTgt spid="55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5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98" decel="100000" fill="hold"/>
                                        <p:tgtEl>
                                          <p:spTgt spid="55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5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5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98" decel="100000" fill="hold"/>
                                        <p:tgtEl>
                                          <p:spTgt spid="55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5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98" decel="100000" fill="hold"/>
                                        <p:tgtEl>
                                          <p:spTgt spid="55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5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5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98" decel="100000" fill="hold"/>
                                        <p:tgtEl>
                                          <p:spTgt spid="55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37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333375"/>
            <a:ext cx="6797675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КЛЮЧ</a:t>
            </a:r>
          </a:p>
        </p:txBody>
      </p:sp>
      <p:graphicFrame>
        <p:nvGraphicFramePr>
          <p:cNvPr id="60447" name="Group 31"/>
          <p:cNvGraphicFramePr>
            <a:graphicFrameLocks noGrp="1"/>
          </p:cNvGraphicFramePr>
          <p:nvPr>
            <p:ph idx="1"/>
          </p:nvPr>
        </p:nvGraphicFramePr>
        <p:xfrm>
          <a:off x="684213" y="1773238"/>
          <a:ext cx="7696200" cy="3810000"/>
        </p:xfrm>
        <a:graphic>
          <a:graphicData uri="http://schemas.openxmlformats.org/drawingml/2006/table">
            <a:tbl>
              <a:tblPr/>
              <a:tblGrid>
                <a:gridCol w="384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  Деепричастия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совершенного вида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   Деепричастия несовершенного вида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Задумавшись о цвете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Отражаясь в воде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Поверив настроению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Скользя по глади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Забежав вперед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Надувая паруса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Замерев от восторга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Сливаясь вдали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Охватив взглядом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Меняясь неуловимо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7434" name="Picture 32" descr="стрелка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57340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60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52400"/>
            <a:ext cx="7632700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Исправьте грамматические ошибки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147050" cy="302418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800" dirty="0" smtClean="0"/>
              <a:t>  </a:t>
            </a:r>
            <a:r>
              <a:rPr lang="ru-RU" sz="4800" dirty="0" smtClean="0">
                <a:latin typeface="Comic Sans MS" pitchFamily="66" charset="0"/>
              </a:rPr>
              <a:t>Глядя вдаль, у меня возникают грустные мысли.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>
                <a:latin typeface="Comic Sans MS" pitchFamily="66" charset="0"/>
                <a:hlinkClick r:id="rId3" action="ppaction://hlinksldjump"/>
              </a:rPr>
              <a:t>Подсказка </a:t>
            </a:r>
            <a:r>
              <a:rPr lang="ru-RU" dirty="0" smtClean="0"/>
              <a:t>                         </a:t>
            </a:r>
            <a:r>
              <a:rPr lang="ru-RU" dirty="0" smtClean="0">
                <a:latin typeface="Comic Sans MS" pitchFamily="66" charset="0"/>
                <a:hlinkClick r:id="rId4" action="ppaction://hlinksldjump"/>
              </a:rPr>
              <a:t>Ключ</a:t>
            </a:r>
            <a:endParaRPr lang="ru-RU" dirty="0" smtClean="0"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Подсказка 1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 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Действие, выраженное деепричастием, должно относиться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к тому же лицу,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к которому относится  и действие, выраженное  глаголом-сказуемым.</a:t>
            </a:r>
          </a:p>
        </p:txBody>
      </p:sp>
      <p:pic>
        <p:nvPicPr>
          <p:cNvPr id="19460" name="Picture 4" descr="стрелка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5589588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КЛЮЧ 1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636838"/>
            <a:ext cx="7410450" cy="28495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Глядя вдаль, я грущу</a:t>
            </a:r>
            <a:r>
              <a:rPr lang="ru-RU" sz="4800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0484" name="Picture 4" descr="стрелка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5373688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2"/>
          <p:cNvSpPr>
            <a:spLocks noGrp="1"/>
          </p:cNvSpPr>
          <p:nvPr>
            <p:ph type="title"/>
          </p:nvPr>
        </p:nvSpPr>
        <p:spPr>
          <a:xfrm>
            <a:off x="611188" y="152400"/>
            <a:ext cx="7489825" cy="16002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Исправьте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грамматические ошибки</a:t>
            </a:r>
            <a:endParaRPr lang="ru-RU" dirty="0" smtClean="0">
              <a:latin typeface="Comic Sans MS" pitchFamily="66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00213"/>
            <a:ext cx="8820150" cy="316547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800" dirty="0" smtClean="0"/>
              <a:t>         </a:t>
            </a: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Думая о прошлом, </a:t>
            </a:r>
          </a:p>
          <a:p>
            <a:pPr eaLnBrk="1" hangingPunct="1">
              <a:buFontTx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  в моем воспоминании оживают счастливые дни.</a:t>
            </a:r>
          </a:p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buFontTx/>
              <a:buNone/>
              <a:defRPr/>
            </a:pPr>
            <a:endParaRPr lang="ru-RU" sz="3600" dirty="0" smtClean="0">
              <a:hlinkClick r:id="rId3" action="ppaction://hlinksldjump"/>
            </a:endParaRPr>
          </a:p>
          <a:p>
            <a:pPr eaLnBrk="1" hangingPunct="1">
              <a:buFontTx/>
              <a:buNone/>
              <a:defRPr/>
            </a:pPr>
            <a:r>
              <a:rPr lang="ru-RU" sz="3600" dirty="0" smtClean="0">
                <a:latin typeface="Comic Sans MS" pitchFamily="66" charset="0"/>
                <a:hlinkClick r:id="rId3" action="ppaction://hlinksldjump"/>
              </a:rPr>
              <a:t> </a:t>
            </a:r>
            <a:r>
              <a:rPr lang="ru-RU" dirty="0" smtClean="0">
                <a:latin typeface="Comic Sans MS" pitchFamily="66" charset="0"/>
                <a:hlinkClick r:id="rId3" action="ppaction://hlinksldjump"/>
              </a:rPr>
              <a:t>Подсказка </a:t>
            </a:r>
            <a:r>
              <a:rPr lang="ru-RU" dirty="0" smtClean="0">
                <a:latin typeface="Comic Sans MS" pitchFamily="66" charset="0"/>
              </a:rPr>
              <a:t>                          </a:t>
            </a:r>
            <a:r>
              <a:rPr lang="ru-RU" dirty="0" smtClean="0">
                <a:latin typeface="Comic Sans MS" pitchFamily="66" charset="0"/>
                <a:hlinkClick r:id="rId4" action="ppaction://hlinksldjump"/>
              </a:rPr>
              <a:t>Ключ</a:t>
            </a:r>
            <a:endParaRPr lang="ru-RU" dirty="0" smtClean="0"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23850" y="1052513"/>
            <a:ext cx="8569325" cy="215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467544" y="1628800"/>
            <a:ext cx="80105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/</a:t>
            </a:r>
            <a:r>
              <a:rPr lang="ru-RU" sz="32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причастный оборот/ определяемое слово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 flipH="1">
            <a:off x="3708400" y="1125538"/>
            <a:ext cx="2232025" cy="720725"/>
          </a:xfrm>
          <a:prstGeom prst="curvedDownArrow">
            <a:avLst>
              <a:gd name="adj1" fmla="val 61938"/>
              <a:gd name="adj2" fmla="val 123877"/>
              <a:gd name="adj3" fmla="val 5800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6" name="Picture 8" descr="BD1471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565400"/>
            <a:ext cx="40322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23850" y="3500438"/>
            <a:ext cx="8496300" cy="2160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WordArt 10"/>
          <p:cNvSpPr>
            <a:spLocks noChangeArrowheads="1" noChangeShapeType="1" noTextEdit="1"/>
          </p:cNvSpPr>
          <p:nvPr/>
        </p:nvSpPr>
        <p:spPr bwMode="auto">
          <a:xfrm>
            <a:off x="395288" y="4149725"/>
            <a:ext cx="8240712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mic Sans MS"/>
              </a:rPr>
              <a:t>определяемое слово, /причастный оборот/.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3132138" y="3573463"/>
            <a:ext cx="2160587" cy="792162"/>
          </a:xfrm>
          <a:prstGeom prst="curvedDownArrow">
            <a:avLst>
              <a:gd name="adj1" fmla="val 57327"/>
              <a:gd name="adj2" fmla="val 108618"/>
              <a:gd name="adj3" fmla="val 742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80" name="Picture 12" descr="BD1471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5138738"/>
            <a:ext cx="4203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5" grpId="0" animBg="1"/>
      <p:bldP spid="7177" grpId="0" animBg="1"/>
      <p:bldP spid="7178" grpId="0" animBg="1"/>
      <p:bldP spid="717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Подсказка 2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       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Действие, выраженное деепричастием,  должно  относиться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к  тому  же лицу,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к  которому  относится  и  действие, выраженное  глаголом-сказуемым.</a:t>
            </a:r>
          </a:p>
        </p:txBody>
      </p:sp>
      <p:pic>
        <p:nvPicPr>
          <p:cNvPr id="22532" name="Picture 4" descr="стрелка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5661025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КЛЮЧ 2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92375"/>
            <a:ext cx="7696200" cy="266541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800" dirty="0" smtClean="0">
                <a:latin typeface="Comic Sans MS" pitchFamily="66" charset="0"/>
              </a:rPr>
              <a:t>     </a:t>
            </a: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Думая о прошлом, я вспоминаю счастливые дни.</a:t>
            </a:r>
          </a:p>
        </p:txBody>
      </p:sp>
      <p:pic>
        <p:nvPicPr>
          <p:cNvPr id="23556" name="Picture 4" descr="стрелка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57340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52400"/>
            <a:ext cx="7305675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Исправьте грамматические ошибки</a:t>
            </a:r>
            <a:endParaRPr lang="ru-RU" dirty="0" smtClean="0">
              <a:latin typeface="Comic Sans MS" pitchFamily="66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697787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4800" dirty="0" smtClean="0"/>
              <a:t>     </a:t>
            </a: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Рассматривая картину, чувствуется отношение художника к морю.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Подсказка 3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Действие, выраженное деепричастием, должно относиться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к тому же лицу, 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к которому  относится и действие, выраженное  глаголом-сказуемым.</a:t>
            </a:r>
          </a:p>
        </p:txBody>
      </p:sp>
      <p:pic>
        <p:nvPicPr>
          <p:cNvPr id="25604" name="Picture 4" descr="стрелка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5516563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КЛЮЧ 3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16113"/>
            <a:ext cx="9145587" cy="421481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    </a:t>
            </a: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Рассматривая  картину, мы  чувствуем  отношение художника  к  морю.</a:t>
            </a:r>
          </a:p>
        </p:txBody>
      </p:sp>
      <p:pic>
        <p:nvPicPr>
          <p:cNvPr id="26628" name="Picture 4" descr="стрелка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5516563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  <p:bldP spid="7065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8675688" cy="20875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Распространите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предложения  деепричастными оборотами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276475"/>
            <a:ext cx="7554912" cy="3209925"/>
          </a:xfrm>
        </p:spPr>
        <p:txBody>
          <a:bodyPr/>
          <a:lstStyle/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Море шумит.</a:t>
            </a:r>
          </a:p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Лодка скользит по воде.</a:t>
            </a:r>
          </a:p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Веет ветерок.</a:t>
            </a:r>
          </a:p>
          <a:p>
            <a:pPr eaLnBrk="1" hangingPunct="1"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</p:txBody>
      </p:sp>
      <p:pic>
        <p:nvPicPr>
          <p:cNvPr id="27652" name="Picture 4" descr="стрелка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5825" y="5516563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765925" cy="118903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КЛЮЧ 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131175" cy="4073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  Море шумит, </a:t>
            </a: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</a:rPr>
              <a:t>накатываясь </a:t>
            </a:r>
          </a:p>
          <a:p>
            <a:pPr eaLnBrk="1" hangingPunct="1">
              <a:buFontTx/>
              <a:buNone/>
              <a:defRPr/>
            </a:pP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</a:rPr>
              <a:t>  на берег.</a:t>
            </a:r>
            <a:r>
              <a:rPr lang="ru-RU" sz="4000" dirty="0" smtClean="0">
                <a:latin typeface="Comic Sans MS" pitchFamily="66" charset="0"/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  Лодка скользит по воде, </a:t>
            </a: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</a:rPr>
              <a:t>мерно качаясь на волнах. </a:t>
            </a:r>
          </a:p>
          <a:p>
            <a:pPr eaLnBrk="1" hangingPunct="1">
              <a:buFontTx/>
              <a:buNone/>
              <a:defRPr/>
            </a:pP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Веет ветерок, </a:t>
            </a: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</a:rPr>
              <a:t>принося прохладу и свежесть.</a:t>
            </a:r>
          </a:p>
        </p:txBody>
      </p:sp>
      <p:pic>
        <p:nvPicPr>
          <p:cNvPr id="28676" name="Picture 4" descr="стрелка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5661025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52400"/>
            <a:ext cx="6729412" cy="13319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Не с деепричастиями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3743325" cy="421798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(Не) узнав,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(не) радуясь,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(не)чувствуя,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(не)страшась,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(не)возмущаясь,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(не)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взлюбив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(не)припоминая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    </a:t>
            </a:r>
          </a:p>
        </p:txBody>
      </p:sp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4932363" y="1484313"/>
            <a:ext cx="32400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(не)веря, 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(не)доумевая, (не)находя,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(не)замечая, 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(не)произнося, 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(не) стихая, 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(не)навидя, </a:t>
            </a:r>
          </a:p>
          <a:p>
            <a:r>
              <a:rPr lang="ru-RU" sz="3200">
                <a:solidFill>
                  <a:srgbClr val="002060"/>
                </a:solidFill>
                <a:latin typeface="Comic Sans MS" pitchFamily="66" charset="0"/>
              </a:rPr>
              <a:t>(не)глядя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4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15913"/>
            <a:ext cx="5616575" cy="568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2627313" y="6143625"/>
            <a:ext cx="4695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Н.Н. Дубовский. Море.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95288" y="1125538"/>
            <a:ext cx="8497887" cy="187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95288" y="3141663"/>
            <a:ext cx="8497887" cy="1657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95288" y="4941888"/>
            <a:ext cx="8497887" cy="17002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683568" y="1772816"/>
            <a:ext cx="7704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/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деепричастный оборот/,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imes New Roman"/>
                <a:cs typeface="Times New Roman"/>
              </a:rPr>
              <a:t>=========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 flipH="1">
            <a:off x="4716463" y="1268413"/>
            <a:ext cx="1871662" cy="720725"/>
          </a:xfrm>
          <a:prstGeom prst="curvedDownArrow">
            <a:avLst>
              <a:gd name="adj1" fmla="val 51938"/>
              <a:gd name="adj2" fmla="val 10387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202" name="Picture 10" descr="BD149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471738"/>
            <a:ext cx="504031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755576" y="3717032"/>
            <a:ext cx="7848600" cy="684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. . .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,/деепричастный оборот/, . . .</a:t>
            </a: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971550" y="3213100"/>
            <a:ext cx="1584325" cy="647700"/>
          </a:xfrm>
          <a:prstGeom prst="curvedDownArrow">
            <a:avLst>
              <a:gd name="adj1" fmla="val 48922"/>
              <a:gd name="adj2" fmla="val 9784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 flipH="1">
            <a:off x="6659563" y="3213100"/>
            <a:ext cx="1657350" cy="647700"/>
          </a:xfrm>
          <a:prstGeom prst="curvedDownArrow">
            <a:avLst>
              <a:gd name="adj1" fmla="val 51176"/>
              <a:gd name="adj2" fmla="val 10235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WordArt 14"/>
          <p:cNvSpPr>
            <a:spLocks noChangeArrowheads="1" noChangeShapeType="1" noTextEdit="1"/>
          </p:cNvSpPr>
          <p:nvPr/>
        </p:nvSpPr>
        <p:spPr bwMode="auto">
          <a:xfrm>
            <a:off x="827088" y="5516563"/>
            <a:ext cx="7705725" cy="682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mic Sans MS"/>
              </a:rPr>
              <a:t>=========, /деепричастный оборот/.</a:t>
            </a:r>
          </a:p>
        </p:txBody>
      </p:sp>
      <p:pic>
        <p:nvPicPr>
          <p:cNvPr id="8207" name="Picture 15" descr="BD149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4437063"/>
            <a:ext cx="56880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16" descr="BD149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6237288"/>
            <a:ext cx="5426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2484438" y="5084763"/>
            <a:ext cx="1871662" cy="649287"/>
          </a:xfrm>
          <a:prstGeom prst="curvedDownArrow">
            <a:avLst>
              <a:gd name="adj1" fmla="val 57653"/>
              <a:gd name="adj2" fmla="val 11530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" name="Picture 16" descr="BD149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6237288"/>
            <a:ext cx="5426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1" grpId="0" animBg="1"/>
      <p:bldP spid="8204" grpId="0" animBg="1"/>
      <p:bldP spid="8205" grpId="0" animBg="1"/>
      <p:bldP spid="8206" grpId="0" animBg="1"/>
      <p:bldP spid="820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77813"/>
            <a:ext cx="7200900" cy="2714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u="sng" dirty="0" smtClean="0">
                <a:solidFill>
                  <a:srgbClr val="CC3300"/>
                </a:solidFill>
                <a:latin typeface="Comic Sans MS" pitchFamily="66" charset="0"/>
              </a:rPr>
              <a:t>ПАМЯТКА</a:t>
            </a:r>
          </a:p>
        </p:txBody>
      </p:sp>
      <p:graphicFrame>
        <p:nvGraphicFramePr>
          <p:cNvPr id="9239" name="Group 2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8964613" cy="6838950"/>
        </p:xfrm>
        <a:graphic>
          <a:graphicData uri="http://schemas.openxmlformats.org/drawingml/2006/table">
            <a:tbl>
              <a:tblPr/>
              <a:tblGrid>
                <a:gridCol w="406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42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  Причастие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   (какой?)</a:t>
                      </a:r>
                    </a:p>
                  </a:txBody>
                  <a:tcPr marL="91444" marR="91444"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           Деепричастие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(что делая? что сделав?)</a:t>
                      </a:r>
                    </a:p>
                  </a:txBody>
                  <a:tcPr marL="91444" marR="91444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96834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Найти причастие.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Найти зависимые от причастия слова.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Прочесть причастный оборот.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Найти определяемое слово.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Определить месторасположение определяемого слова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Если причастный оборот стоит после определяемого слова, выделить его запятой.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L="91444" marR="91444"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Найти деепричастие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Найти зависимые от деепричастия слова.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Прочесть деепричастный оборот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Выделить деепричастный оборот запятыми.</a:t>
                      </a:r>
                    </a:p>
                  </a:txBody>
                  <a:tcPr marL="91444" marR="91444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23850" y="549275"/>
            <a:ext cx="10080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2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Comic Sans MS"/>
              </a:rPr>
              <a:t>      </a:t>
            </a:r>
            <a:r>
              <a:rPr lang="ru-RU" sz="2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11947"/>
                </a:solidFill>
                <a:latin typeface="Comic Sans MS"/>
              </a:rPr>
              <a:t>Замените  причастия  деепричастиями. </a:t>
            </a:r>
          </a:p>
          <a:p>
            <a:pPr>
              <a:defRPr/>
            </a:pPr>
            <a:r>
              <a:rPr lang="ru-RU" sz="2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11947"/>
                </a:solidFill>
                <a:latin typeface="Comic Sans MS"/>
              </a:rPr>
              <a:t>Запишите  полученные  предложения,  применяя </a:t>
            </a:r>
          </a:p>
          <a:p>
            <a:pPr>
              <a:defRPr/>
            </a:pPr>
            <a:r>
              <a:rPr lang="ru-RU" sz="2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11947"/>
                </a:solidFill>
                <a:latin typeface="Comic Sans MS"/>
              </a:rPr>
              <a:t>правила  выделения  деепричастного  оборота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2133600"/>
            <a:ext cx="8642350" cy="45354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Comic Sans MS" pitchFamily="66" charset="0"/>
              </a:rPr>
              <a:t>Петляющая по полю тропинка вывела нас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Comic Sans MS" pitchFamily="66" charset="0"/>
              </a:rPr>
              <a:t>   к деревне.</a:t>
            </a:r>
          </a:p>
          <a:p>
            <a:pPr eaLnBrk="1" hangingPunct="1">
              <a:defRPr/>
            </a:pPr>
            <a:r>
              <a:rPr lang="ru-RU" sz="2800" dirty="0" smtClean="0">
                <a:latin typeface="Comic Sans MS" pitchFamily="66" charset="0"/>
              </a:rPr>
              <a:t>Блестящий на солнце снег слепил глаза.</a:t>
            </a:r>
          </a:p>
          <a:p>
            <a:pPr eaLnBrk="1" hangingPunct="1">
              <a:defRPr/>
            </a:pPr>
            <a:r>
              <a:rPr lang="ru-RU" sz="2800" dirty="0" smtClean="0">
                <a:latin typeface="Comic Sans MS" pitchFamily="66" charset="0"/>
              </a:rPr>
              <a:t>Березки, раскачивающиеся от сильного ветра, будто стонали.</a:t>
            </a:r>
          </a:p>
          <a:p>
            <a:pPr eaLnBrk="1" hangingPunct="1">
              <a:defRPr/>
            </a:pPr>
            <a:r>
              <a:rPr lang="ru-RU" sz="2800" dirty="0" smtClean="0">
                <a:latin typeface="Comic Sans MS" pitchFamily="66" charset="0"/>
              </a:rPr>
              <a:t>Гвоздики, пылавшие среди травы, были украшением сада.</a:t>
            </a:r>
          </a:p>
          <a:p>
            <a:pPr eaLnBrk="1" hangingPunct="1">
              <a:defRPr/>
            </a:pPr>
            <a:r>
              <a:rPr lang="ru-RU" sz="2800" dirty="0" smtClean="0">
                <a:latin typeface="Comic Sans MS" pitchFamily="66" charset="0"/>
              </a:rPr>
              <a:t>Из-за деревьев вышел охотник, вспугнувший глухаря.</a:t>
            </a:r>
          </a:p>
        </p:txBody>
      </p:sp>
    </p:spTree>
    <p:custDataLst>
      <p:tags r:id="rId1"/>
    </p:custData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1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1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1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7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9288462" cy="1016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Замените один из глаголов-сказуемых сначала причастием, а затем деепричастием. </a:t>
            </a:r>
            <a:b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Запишите предложения.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91512" cy="374491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Наш товарищ проболел целый месяц и отстал от класса.</a:t>
            </a:r>
          </a:p>
          <a:p>
            <a:pPr eaLnBrk="1" hangingPunct="1">
              <a:defRPr/>
            </a:pP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Ученик не понял условия задачи и задал вопрос учителю.</a:t>
            </a:r>
          </a:p>
          <a:p>
            <a:pPr eaLnBrk="1" hangingPunct="1">
              <a:defRPr/>
            </a:pP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Братишка добросовестно выучил урок и получил хорошую отметку.</a:t>
            </a:r>
          </a:p>
        </p:txBody>
      </p:sp>
      <p:pic>
        <p:nvPicPr>
          <p:cNvPr id="8196" name="Picture 4" descr="study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692150"/>
            <a:ext cx="1152525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81988" cy="15843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dirty="0" smtClean="0">
                <a:latin typeface="Comic Sans MS" pitchFamily="66" charset="0"/>
              </a:rPr>
              <a:t>К данной иллюстрации придумайте и запишите предложение, употребляя причастный и деепричастный обороты. Расставьте знаки препинания, выделите обороты графически.</a:t>
            </a:r>
          </a:p>
        </p:txBody>
      </p:sp>
      <p:pic>
        <p:nvPicPr>
          <p:cNvPr id="9219" name="Picture 7" descr="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916113"/>
            <a:ext cx="633571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4" descr="J01953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43775" y="549275"/>
            <a:ext cx="1800225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4313" y="2068513"/>
            <a:ext cx="633571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62950" cy="50958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Обобщение 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и систематизация знаний 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по теме «Деепричастие»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1|2.5|1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9|1.5|1.4|1.4|1.5|1.4|1.4|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|0.7|0.6|0.5|0.5|0.5|0.5|0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4|0.5|0.5|0.5|0.5|0.5|1|0.5|0.4|0.6|0.5|0.5|0.5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|0.9|0.8|0.4|0.6|0.7|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3|1.4|1.3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heme/theme1.xml><?xml version="1.0" encoding="utf-8"?>
<a:theme xmlns:a="http://schemas.openxmlformats.org/drawingml/2006/main" name="Клен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460</TotalTime>
  <Words>811</Words>
  <Application>Microsoft Office PowerPoint</Application>
  <PresentationFormat>Экран (4:3)</PresentationFormat>
  <Paragraphs>152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Comic Sans MS</vt:lpstr>
      <vt:lpstr>Times New Roman</vt:lpstr>
      <vt:lpstr>Wingdings</vt:lpstr>
      <vt:lpstr>Клен</vt:lpstr>
      <vt:lpstr>          Деепричастие.        Деепричастный оборот     </vt:lpstr>
      <vt:lpstr>Презентация PowerPoint</vt:lpstr>
      <vt:lpstr>Презентация PowerPoint</vt:lpstr>
      <vt:lpstr>ПАМЯТКА</vt:lpstr>
      <vt:lpstr>Презентация PowerPoint</vt:lpstr>
      <vt:lpstr>Замените один из глаголов-сказуемых сначала причастием, а затем деепричастием.  Запишите предложения.</vt:lpstr>
      <vt:lpstr>К данной иллюстрации придумайте и запишите предложение, употребляя причастный и деепричастный обороты. Расставьте знаки препинания, выделите обороты графически.</vt:lpstr>
      <vt:lpstr>Презентация PowerPoint</vt:lpstr>
      <vt:lpstr>Обобщение  и систематизация знаний  по теме «Деепричастие»</vt:lpstr>
      <vt:lpstr>Презентация PowerPoint</vt:lpstr>
      <vt:lpstr>Презентация PowerPoint</vt:lpstr>
      <vt:lpstr>Работа с текстом</vt:lpstr>
      <vt:lpstr>КЛЮЧ</vt:lpstr>
      <vt:lpstr>Выборочно – распределительный диктант</vt:lpstr>
      <vt:lpstr>КЛЮЧ</vt:lpstr>
      <vt:lpstr>Исправьте грамматические ошибки</vt:lpstr>
      <vt:lpstr>Подсказка 1</vt:lpstr>
      <vt:lpstr>КЛЮЧ 1</vt:lpstr>
      <vt:lpstr>Исправьте  грамматические ошибки</vt:lpstr>
      <vt:lpstr>Подсказка 2</vt:lpstr>
      <vt:lpstr>КЛЮЧ 2</vt:lpstr>
      <vt:lpstr>Исправьте грамматические ошибки</vt:lpstr>
      <vt:lpstr>Подсказка 3</vt:lpstr>
      <vt:lpstr>КЛЮЧ 3</vt:lpstr>
      <vt:lpstr>Распространите  предложения  деепричастными оборотами</vt:lpstr>
      <vt:lpstr>КЛЮЧ </vt:lpstr>
      <vt:lpstr>  Не с деепричастиями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Деепричастный оборот. Знаки препинания при причастном обороте.</dc:title>
  <dc:creator>Admin-Марго</dc:creator>
  <cp:lastModifiedBy>Роман</cp:lastModifiedBy>
  <cp:revision>30</cp:revision>
  <dcterms:created xsi:type="dcterms:W3CDTF">2008-11-27T17:13:39Z</dcterms:created>
  <dcterms:modified xsi:type="dcterms:W3CDTF">2021-10-23T10:15:51Z</dcterms:modified>
</cp:coreProperties>
</file>