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60" r:id="rId3"/>
    <p:sldId id="261" r:id="rId4"/>
    <p:sldId id="262" r:id="rId5"/>
    <p:sldId id="277" r:id="rId6"/>
    <p:sldId id="263" r:id="rId7"/>
    <p:sldId id="264" r:id="rId8"/>
    <p:sldId id="278" r:id="rId9"/>
    <p:sldId id="279" r:id="rId10"/>
    <p:sldId id="258" r:id="rId11"/>
    <p:sldId id="266" r:id="rId12"/>
    <p:sldId id="267" r:id="rId13"/>
    <p:sldId id="268" r:id="rId14"/>
    <p:sldId id="269" r:id="rId15"/>
    <p:sldId id="270" r:id="rId16"/>
    <p:sldId id="271" r:id="rId17"/>
    <p:sldId id="259" r:id="rId18"/>
    <p:sldId id="273" r:id="rId19"/>
    <p:sldId id="272" r:id="rId20"/>
    <p:sldId id="275" r:id="rId21"/>
    <p:sldId id="276" r:id="rId22"/>
    <p:sldId id="280" r:id="rId23"/>
    <p:sldId id="281" r:id="rId24"/>
    <p:sldId id="285" r:id="rId25"/>
    <p:sldId id="28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70471-2A40-4F67-ABE9-9153DF0B04A6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60772-8BF7-482E-A70D-27A60CA995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09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0772-8BF7-482E-A70D-27A60CA995C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862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0772-8BF7-482E-A70D-27A60CA995C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180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0772-8BF7-482E-A70D-27A60CA995C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87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0772-8BF7-482E-A70D-27A60CA995C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291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0772-8BF7-482E-A70D-27A60CA995C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784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0772-8BF7-482E-A70D-27A60CA995C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49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0772-8BF7-482E-A70D-27A60CA995C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657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0772-8BF7-482E-A70D-27A60CA995C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725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0772-8BF7-482E-A70D-27A60CA995C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619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276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3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2849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052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2395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880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21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17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25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64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795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085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380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27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12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69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A1FC0-FDAF-42AC-B28C-477EBB8DBAEC}" type="datetimeFigureOut">
              <a:rPr lang="ru-RU" smtClean="0"/>
              <a:t>07.03.2021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4B0AE2A-75F3-4102-B202-466CEB02E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84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967" y="354843"/>
            <a:ext cx="9471545" cy="5686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№1 Упростить:</a:t>
            </a:r>
          </a:p>
          <a:p>
            <a:pPr marL="0" indent="0">
              <a:buNone/>
            </a:pPr>
            <a:endParaRPr lang="ru-RU" sz="4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400" dirty="0">
                <a:solidFill>
                  <a:schemeClr val="tx1"/>
                </a:solidFill>
              </a:rPr>
              <a:t>а)</a:t>
            </a:r>
            <a:r>
              <a:rPr lang="en-US" sz="3400" dirty="0">
                <a:solidFill>
                  <a:schemeClr val="tx1"/>
                </a:solidFill>
              </a:rPr>
              <a:t>cos</a:t>
            </a:r>
            <a:r>
              <a:rPr lang="ru-RU" sz="3400" dirty="0">
                <a:solidFill>
                  <a:schemeClr val="tx1"/>
                </a:solidFill>
              </a:rPr>
              <a:t> (3</a:t>
            </a:r>
            <a:r>
              <a:rPr lang="en-US" sz="3400" dirty="0">
                <a:solidFill>
                  <a:schemeClr val="tx1"/>
                </a:solidFill>
              </a:rPr>
              <a:t>π</a:t>
            </a:r>
            <a:r>
              <a:rPr lang="ru-RU" sz="3400" dirty="0">
                <a:solidFill>
                  <a:schemeClr val="tx1"/>
                </a:solidFill>
              </a:rPr>
              <a:t>/2 + </a:t>
            </a:r>
            <a:r>
              <a:rPr lang="en-US" sz="3400" dirty="0">
                <a:solidFill>
                  <a:schemeClr val="tx1"/>
                </a:solidFill>
              </a:rPr>
              <a:t>α</a:t>
            </a:r>
            <a:r>
              <a:rPr lang="ru-RU" sz="3400" dirty="0">
                <a:solidFill>
                  <a:schemeClr val="tx1"/>
                </a:solidFill>
              </a:rPr>
              <a:t>) </a:t>
            </a:r>
            <a:r>
              <a:rPr lang="ru-RU" sz="3400" dirty="0" smtClean="0">
                <a:solidFill>
                  <a:schemeClr val="tx1"/>
                </a:solidFill>
              </a:rPr>
              <a:t>=;       </a:t>
            </a:r>
            <a:r>
              <a:rPr lang="ru-RU" sz="3400" dirty="0">
                <a:solidFill>
                  <a:schemeClr val="tx1"/>
                </a:solidFill>
              </a:rPr>
              <a:t>б) </a:t>
            </a:r>
            <a:r>
              <a:rPr lang="en-US" sz="3400" dirty="0" err="1">
                <a:solidFill>
                  <a:schemeClr val="tx1"/>
                </a:solidFill>
              </a:rPr>
              <a:t>tg</a:t>
            </a:r>
            <a:r>
              <a:rPr lang="ru-RU" sz="3400" dirty="0">
                <a:solidFill>
                  <a:schemeClr val="tx1"/>
                </a:solidFill>
              </a:rPr>
              <a:t>(360</a:t>
            </a:r>
            <a:r>
              <a:rPr lang="ru-RU" sz="3400" baseline="30000" dirty="0">
                <a:solidFill>
                  <a:schemeClr val="tx1"/>
                </a:solidFill>
              </a:rPr>
              <a:t>0</a:t>
            </a:r>
            <a:r>
              <a:rPr lang="ru-RU" sz="3400" dirty="0">
                <a:solidFill>
                  <a:schemeClr val="tx1"/>
                </a:solidFill>
              </a:rPr>
              <a:t> – </a:t>
            </a:r>
            <a:r>
              <a:rPr lang="en-US" sz="3400" dirty="0">
                <a:solidFill>
                  <a:schemeClr val="tx1"/>
                </a:solidFill>
              </a:rPr>
              <a:t>α</a:t>
            </a:r>
            <a:r>
              <a:rPr lang="ru-RU" sz="3400" dirty="0">
                <a:solidFill>
                  <a:schemeClr val="tx1"/>
                </a:solidFill>
              </a:rPr>
              <a:t>) = ;</a:t>
            </a:r>
          </a:p>
          <a:p>
            <a:pPr marL="0" indent="0">
              <a:buNone/>
            </a:pPr>
            <a:r>
              <a:rPr lang="ru-RU" sz="3400" dirty="0">
                <a:solidFill>
                  <a:schemeClr val="tx1"/>
                </a:solidFill>
              </a:rPr>
              <a:t>в) </a:t>
            </a:r>
            <a:r>
              <a:rPr lang="en-US" sz="3400" dirty="0">
                <a:solidFill>
                  <a:schemeClr val="tx1"/>
                </a:solidFill>
              </a:rPr>
              <a:t>sin</a:t>
            </a:r>
            <a:r>
              <a:rPr lang="ru-RU" sz="3400" dirty="0">
                <a:solidFill>
                  <a:schemeClr val="tx1"/>
                </a:solidFill>
              </a:rPr>
              <a:t> (</a:t>
            </a:r>
            <a:r>
              <a:rPr lang="en-US" sz="3400" dirty="0">
                <a:solidFill>
                  <a:schemeClr val="tx1"/>
                </a:solidFill>
              </a:rPr>
              <a:t>π</a:t>
            </a:r>
            <a:r>
              <a:rPr lang="ru-RU" sz="3400" dirty="0">
                <a:solidFill>
                  <a:schemeClr val="tx1"/>
                </a:solidFill>
              </a:rPr>
              <a:t> – </a:t>
            </a:r>
            <a:r>
              <a:rPr lang="en-US" sz="3400" dirty="0">
                <a:solidFill>
                  <a:schemeClr val="tx1"/>
                </a:solidFill>
              </a:rPr>
              <a:t>α</a:t>
            </a:r>
            <a:r>
              <a:rPr lang="ru-RU" sz="3400" dirty="0">
                <a:solidFill>
                  <a:schemeClr val="tx1"/>
                </a:solidFill>
              </a:rPr>
              <a:t>) =  ;            г) </a:t>
            </a:r>
            <a:r>
              <a:rPr lang="en-US" sz="3400" dirty="0">
                <a:solidFill>
                  <a:schemeClr val="tx1"/>
                </a:solidFill>
              </a:rPr>
              <a:t>sin</a:t>
            </a:r>
            <a:r>
              <a:rPr lang="ru-RU" sz="3400" dirty="0">
                <a:solidFill>
                  <a:schemeClr val="tx1"/>
                </a:solidFill>
              </a:rPr>
              <a:t>( </a:t>
            </a:r>
            <a:r>
              <a:rPr lang="en-US" sz="3400" dirty="0">
                <a:solidFill>
                  <a:schemeClr val="tx1"/>
                </a:solidFill>
              </a:rPr>
              <a:t>π</a:t>
            </a:r>
            <a:r>
              <a:rPr lang="ru-RU" sz="3400" dirty="0">
                <a:solidFill>
                  <a:schemeClr val="tx1"/>
                </a:solidFill>
              </a:rPr>
              <a:t>/2 + </a:t>
            </a:r>
            <a:r>
              <a:rPr lang="en-US" sz="3400" dirty="0">
                <a:solidFill>
                  <a:schemeClr val="tx1"/>
                </a:solidFill>
              </a:rPr>
              <a:t>α</a:t>
            </a:r>
            <a:r>
              <a:rPr lang="ru-RU" sz="3400" dirty="0">
                <a:solidFill>
                  <a:schemeClr val="tx1"/>
                </a:solidFill>
              </a:rPr>
              <a:t>) =  ;</a:t>
            </a:r>
          </a:p>
          <a:p>
            <a:pPr marL="0" indent="0">
              <a:buNone/>
            </a:pPr>
            <a:r>
              <a:rPr lang="ru-RU" sz="3400" dirty="0">
                <a:solidFill>
                  <a:schemeClr val="tx1"/>
                </a:solidFill>
              </a:rPr>
              <a:t>д) </a:t>
            </a:r>
            <a:r>
              <a:rPr lang="en-US" sz="3400" dirty="0" err="1">
                <a:solidFill>
                  <a:schemeClr val="tx1"/>
                </a:solidFill>
              </a:rPr>
              <a:t>tg</a:t>
            </a:r>
            <a:r>
              <a:rPr lang="ru-RU" sz="3400" dirty="0">
                <a:solidFill>
                  <a:schemeClr val="tx1"/>
                </a:solidFill>
              </a:rPr>
              <a:t> ( 2</a:t>
            </a:r>
            <a:r>
              <a:rPr lang="en-US" sz="3400" dirty="0">
                <a:solidFill>
                  <a:schemeClr val="tx1"/>
                </a:solidFill>
              </a:rPr>
              <a:t>π</a:t>
            </a:r>
            <a:r>
              <a:rPr lang="ru-RU" sz="3400" dirty="0">
                <a:solidFill>
                  <a:schemeClr val="tx1"/>
                </a:solidFill>
              </a:rPr>
              <a:t> + </a:t>
            </a:r>
            <a:r>
              <a:rPr lang="en-US" sz="3400" dirty="0">
                <a:solidFill>
                  <a:schemeClr val="tx1"/>
                </a:solidFill>
              </a:rPr>
              <a:t>α</a:t>
            </a:r>
            <a:r>
              <a:rPr lang="ru-RU" sz="3400" dirty="0">
                <a:solidFill>
                  <a:schemeClr val="tx1"/>
                </a:solidFill>
              </a:rPr>
              <a:t>) =  ;          е) </a:t>
            </a:r>
            <a:r>
              <a:rPr lang="en-US" sz="3400" dirty="0">
                <a:solidFill>
                  <a:schemeClr val="tx1"/>
                </a:solidFill>
              </a:rPr>
              <a:t>cos</a:t>
            </a:r>
            <a:r>
              <a:rPr lang="ru-RU" sz="3400" dirty="0">
                <a:solidFill>
                  <a:schemeClr val="tx1"/>
                </a:solidFill>
              </a:rPr>
              <a:t> ( </a:t>
            </a:r>
            <a:r>
              <a:rPr lang="en-US" sz="3400" dirty="0">
                <a:solidFill>
                  <a:schemeClr val="tx1"/>
                </a:solidFill>
              </a:rPr>
              <a:t>π</a:t>
            </a:r>
            <a:r>
              <a:rPr lang="ru-RU" sz="3400" dirty="0">
                <a:solidFill>
                  <a:schemeClr val="tx1"/>
                </a:solidFill>
              </a:rPr>
              <a:t>/2 – </a:t>
            </a:r>
            <a:r>
              <a:rPr lang="en-US" sz="3400" dirty="0">
                <a:solidFill>
                  <a:schemeClr val="tx1"/>
                </a:solidFill>
              </a:rPr>
              <a:t>α</a:t>
            </a:r>
            <a:r>
              <a:rPr lang="ru-RU" sz="3400" dirty="0">
                <a:solidFill>
                  <a:schemeClr val="tx1"/>
                </a:solidFill>
              </a:rPr>
              <a:t>) =  ;</a:t>
            </a:r>
          </a:p>
          <a:p>
            <a:pPr marL="0" indent="0">
              <a:buNone/>
            </a:pPr>
            <a:r>
              <a:rPr lang="ru-RU" sz="3400" dirty="0">
                <a:solidFill>
                  <a:schemeClr val="tx1"/>
                </a:solidFill>
              </a:rPr>
              <a:t>ж) </a:t>
            </a:r>
            <a:r>
              <a:rPr lang="en-US" sz="3400" dirty="0" err="1">
                <a:solidFill>
                  <a:schemeClr val="tx1"/>
                </a:solidFill>
              </a:rPr>
              <a:t>ctg</a:t>
            </a:r>
            <a:r>
              <a:rPr lang="ru-RU" sz="3400" dirty="0">
                <a:solidFill>
                  <a:schemeClr val="tx1"/>
                </a:solidFill>
              </a:rPr>
              <a:t> ( </a:t>
            </a:r>
            <a:r>
              <a:rPr lang="en-US" sz="3400" dirty="0">
                <a:solidFill>
                  <a:schemeClr val="tx1"/>
                </a:solidFill>
              </a:rPr>
              <a:t>π</a:t>
            </a:r>
            <a:r>
              <a:rPr lang="ru-RU" sz="3400" dirty="0">
                <a:solidFill>
                  <a:schemeClr val="tx1"/>
                </a:solidFill>
              </a:rPr>
              <a:t>/2 + </a:t>
            </a:r>
            <a:r>
              <a:rPr lang="en-US" sz="3400" dirty="0">
                <a:solidFill>
                  <a:schemeClr val="tx1"/>
                </a:solidFill>
              </a:rPr>
              <a:t>α</a:t>
            </a:r>
            <a:r>
              <a:rPr lang="ru-RU" sz="3400" dirty="0">
                <a:solidFill>
                  <a:schemeClr val="tx1"/>
                </a:solidFill>
              </a:rPr>
              <a:t> ) = ;        з) </a:t>
            </a:r>
            <a:r>
              <a:rPr lang="en-US" sz="3400" dirty="0" err="1">
                <a:solidFill>
                  <a:schemeClr val="tx1"/>
                </a:solidFill>
              </a:rPr>
              <a:t>tg</a:t>
            </a:r>
            <a:r>
              <a:rPr lang="ru-RU" sz="3400" dirty="0">
                <a:solidFill>
                  <a:schemeClr val="tx1"/>
                </a:solidFill>
              </a:rPr>
              <a:t> ( </a:t>
            </a:r>
            <a:r>
              <a:rPr lang="en-US" sz="3400" dirty="0">
                <a:solidFill>
                  <a:schemeClr val="tx1"/>
                </a:solidFill>
              </a:rPr>
              <a:t>π</a:t>
            </a:r>
            <a:r>
              <a:rPr lang="ru-RU" sz="3400" dirty="0">
                <a:solidFill>
                  <a:schemeClr val="tx1"/>
                </a:solidFill>
              </a:rPr>
              <a:t> + </a:t>
            </a:r>
            <a:r>
              <a:rPr lang="en-US" sz="3400" dirty="0">
                <a:solidFill>
                  <a:schemeClr val="tx1"/>
                </a:solidFill>
              </a:rPr>
              <a:t>α</a:t>
            </a:r>
            <a:r>
              <a:rPr lang="ru-RU" sz="3400" dirty="0">
                <a:solidFill>
                  <a:schemeClr val="tx1"/>
                </a:solidFill>
              </a:rPr>
              <a:t>) = </a:t>
            </a:r>
          </a:p>
        </p:txBody>
      </p:sp>
    </p:spTree>
    <p:extLst>
      <p:ext uri="{BB962C8B-B14F-4D97-AF65-F5344CB8AC3E}">
        <p14:creationId xmlns:p14="http://schemas.microsoft.com/office/powerpoint/2010/main" val="239710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chemeClr val="tx1"/>
                    </a:solidFill>
                  </a:rPr>
                  <a:t>№2 Вычислите:</a:t>
                </a:r>
                <a:br>
                  <a:rPr lang="ru-RU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а)</a:t>
                </a:r>
                <a:r>
                  <a:rPr lang="ru-RU" sz="4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4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cos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>
                    <a:solidFill>
                      <a:schemeClr val="tx1"/>
                    </a:solidFill>
                  </a:rPr>
                  <a:t>30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o</a:t>
                </a:r>
                <a:r>
                  <a:rPr lang="en-US" sz="4400" dirty="0">
                    <a:solidFill>
                      <a:schemeClr val="tx1"/>
                    </a:solidFill>
                  </a:rPr>
                  <a:t> </a:t>
                </a:r>
                <a:r>
                  <a:rPr lang="ru-RU" sz="4400" dirty="0">
                    <a:solidFill>
                      <a:schemeClr val="tx1"/>
                    </a:solidFill>
                  </a:rPr>
                  <a:t>=   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			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б</a:t>
                </a:r>
                <a:r>
                  <a:rPr lang="ru-RU" sz="4400" dirty="0">
                    <a:solidFill>
                      <a:schemeClr val="tx1"/>
                    </a:solidFill>
                  </a:rPr>
                  <a:t>) – 2 </a:t>
                </a:r>
                <a:r>
                  <a:rPr lang="en-US" sz="4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ru-RU" sz="4400" dirty="0">
                    <a:solidFill>
                      <a:schemeClr val="tx1"/>
                    </a:solidFill>
                  </a:rPr>
                  <a:t> 45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</a:t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в) </a:t>
                </a:r>
                <a:r>
                  <a:rPr lang="ru-RU" sz="4400" i="1" dirty="0">
                    <a:solidFill>
                      <a:schemeClr val="tx1"/>
                    </a:solidFill>
                  </a:rPr>
                  <a:t>а 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180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    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г</a:t>
                </a:r>
                <a:r>
                  <a:rPr lang="ru-RU" sz="4400" dirty="0">
                    <a:solidFill>
                      <a:schemeClr val="tx1"/>
                    </a:solidFill>
                  </a:rPr>
                  <a:t>) 2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30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д</a:t>
                </a:r>
                <a:r>
                  <a:rPr lang="en-US" sz="4400" dirty="0">
                    <a:solidFill>
                      <a:schemeClr val="tx1"/>
                    </a:solidFill>
                  </a:rPr>
                  <a:t>) sin 135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400" dirty="0">
                    <a:solidFill>
                      <a:schemeClr val="tx1"/>
                    </a:solidFill>
                  </a:rPr>
                  <a:t> =        </a:t>
                </a:r>
                <a:r>
                  <a:rPr lang="en-US" sz="4400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/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endParaRPr lang="ru-RU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  <a:blipFill rotWithShape="0">
                <a:blip r:embed="rId2"/>
                <a:stretch>
                  <a:fillRect l="-2837" t="-13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587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chemeClr val="tx1"/>
                    </a:solidFill>
                  </a:rPr>
                  <a:t>№2 Вычислите:</a:t>
                </a:r>
                <a:br>
                  <a:rPr lang="ru-RU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а)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cos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>
                    <a:solidFill>
                      <a:schemeClr val="tx1"/>
                    </a:solidFill>
                  </a:rPr>
                  <a:t>30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o</a:t>
                </a:r>
                <a:r>
                  <a:rPr lang="en-US" sz="4400" dirty="0">
                    <a:solidFill>
                      <a:schemeClr val="tx1"/>
                    </a:solidFill>
                  </a:rPr>
                  <a:t> 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1,5         			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б</a:t>
                </a:r>
                <a:r>
                  <a:rPr lang="ru-RU" sz="4400" dirty="0">
                    <a:solidFill>
                      <a:schemeClr val="tx1"/>
                    </a:solidFill>
                  </a:rPr>
                  <a:t>) – 2 </a:t>
                </a:r>
                <a:r>
                  <a:rPr lang="en-US" sz="4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ru-RU" sz="4400" dirty="0">
                    <a:solidFill>
                      <a:schemeClr val="tx1"/>
                    </a:solidFill>
                  </a:rPr>
                  <a:t> 45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</a:t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в) </a:t>
                </a:r>
                <a:r>
                  <a:rPr lang="ru-RU" sz="4400" i="1" dirty="0">
                    <a:solidFill>
                      <a:schemeClr val="tx1"/>
                    </a:solidFill>
                  </a:rPr>
                  <a:t>а 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180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    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г</a:t>
                </a:r>
                <a:r>
                  <a:rPr lang="ru-RU" sz="4400" dirty="0">
                    <a:solidFill>
                      <a:schemeClr val="tx1"/>
                    </a:solidFill>
                  </a:rPr>
                  <a:t>) 2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30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д</a:t>
                </a:r>
                <a:r>
                  <a:rPr lang="en-US" sz="4400" dirty="0">
                    <a:solidFill>
                      <a:schemeClr val="tx1"/>
                    </a:solidFill>
                  </a:rPr>
                  <a:t>) sin 135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400" dirty="0">
                    <a:solidFill>
                      <a:schemeClr val="tx1"/>
                    </a:solidFill>
                  </a:rPr>
                  <a:t> =        </a:t>
                </a:r>
                <a:r>
                  <a:rPr lang="en-US" sz="4400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/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endParaRPr lang="ru-RU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  <a:blipFill rotWithShape="0">
                <a:blip r:embed="rId2"/>
                <a:stretch>
                  <a:fillRect l="-2837" t="-13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385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chemeClr val="tx1"/>
                    </a:solidFill>
                  </a:rPr>
                  <a:t>№2 Вычислите:</a:t>
                </a:r>
                <a:br>
                  <a:rPr lang="ru-RU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а)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cos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>
                    <a:solidFill>
                      <a:schemeClr val="tx1"/>
                    </a:solidFill>
                  </a:rPr>
                  <a:t>30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o</a:t>
                </a:r>
                <a:r>
                  <a:rPr lang="en-US" sz="4400" dirty="0">
                    <a:solidFill>
                      <a:schemeClr val="tx1"/>
                    </a:solidFill>
                  </a:rPr>
                  <a:t> 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1,5         			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б</a:t>
                </a:r>
                <a:r>
                  <a:rPr lang="ru-RU" sz="4400" dirty="0">
                    <a:solidFill>
                      <a:schemeClr val="tx1"/>
                    </a:solidFill>
                  </a:rPr>
                  <a:t>) – 2 </a:t>
                </a:r>
                <a:r>
                  <a:rPr lang="en-US" sz="4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ru-RU" sz="4400" dirty="0">
                    <a:solidFill>
                      <a:schemeClr val="tx1"/>
                    </a:solidFill>
                  </a:rPr>
                  <a:t> 45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-2</a:t>
                </a:r>
                <a:r>
                  <a:rPr lang="ru-RU" sz="4400" dirty="0">
                    <a:solidFill>
                      <a:schemeClr val="tx1"/>
                    </a:solidFill>
                  </a:rPr>
                  <a:t/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в) </a:t>
                </a:r>
                <a:r>
                  <a:rPr lang="ru-RU" sz="4400" i="1" dirty="0">
                    <a:solidFill>
                      <a:schemeClr val="tx1"/>
                    </a:solidFill>
                  </a:rPr>
                  <a:t>а 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180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    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г</a:t>
                </a:r>
                <a:r>
                  <a:rPr lang="ru-RU" sz="4400" dirty="0">
                    <a:solidFill>
                      <a:schemeClr val="tx1"/>
                    </a:solidFill>
                  </a:rPr>
                  <a:t>) 2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30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д</a:t>
                </a:r>
                <a:r>
                  <a:rPr lang="en-US" sz="4400" dirty="0">
                    <a:solidFill>
                      <a:schemeClr val="tx1"/>
                    </a:solidFill>
                  </a:rPr>
                  <a:t>) sin 135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400" dirty="0">
                    <a:solidFill>
                      <a:schemeClr val="tx1"/>
                    </a:solidFill>
                  </a:rPr>
                  <a:t> =        </a:t>
                </a:r>
                <a:r>
                  <a:rPr lang="en-US" sz="4400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/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endParaRPr lang="ru-RU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  <a:blipFill rotWithShape="0">
                <a:blip r:embed="rId2"/>
                <a:stretch>
                  <a:fillRect l="-2837" t="-13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617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chemeClr val="tx1"/>
                    </a:solidFill>
                  </a:rPr>
                  <a:t>№2 Вычислите:</a:t>
                </a:r>
                <a:br>
                  <a:rPr lang="ru-RU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а)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cos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>
                    <a:solidFill>
                      <a:schemeClr val="tx1"/>
                    </a:solidFill>
                  </a:rPr>
                  <a:t>30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o</a:t>
                </a:r>
                <a:r>
                  <a:rPr lang="en-US" sz="4400" dirty="0">
                    <a:solidFill>
                      <a:schemeClr val="tx1"/>
                    </a:solidFill>
                  </a:rPr>
                  <a:t> 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1,5         			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б</a:t>
                </a:r>
                <a:r>
                  <a:rPr lang="ru-RU" sz="4400" dirty="0">
                    <a:solidFill>
                      <a:schemeClr val="tx1"/>
                    </a:solidFill>
                  </a:rPr>
                  <a:t>) – 2 </a:t>
                </a:r>
                <a:r>
                  <a:rPr lang="en-US" sz="4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ru-RU" sz="4400" dirty="0">
                    <a:solidFill>
                      <a:schemeClr val="tx1"/>
                    </a:solidFill>
                  </a:rPr>
                  <a:t> 45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-2</a:t>
                </a:r>
                <a:r>
                  <a:rPr lang="ru-RU" sz="4400" dirty="0">
                    <a:solidFill>
                      <a:schemeClr val="tx1"/>
                    </a:solidFill>
                  </a:rPr>
                  <a:t/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в) </a:t>
                </a:r>
                <a:r>
                  <a:rPr lang="ru-RU" sz="4400" i="1" dirty="0">
                    <a:solidFill>
                      <a:schemeClr val="tx1"/>
                    </a:solidFill>
                  </a:rPr>
                  <a:t>а 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180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0              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г</a:t>
                </a:r>
                <a:r>
                  <a:rPr lang="ru-RU" sz="4400" dirty="0">
                    <a:solidFill>
                      <a:schemeClr val="tx1"/>
                    </a:solidFill>
                  </a:rPr>
                  <a:t>) 2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30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д</a:t>
                </a:r>
                <a:r>
                  <a:rPr lang="en-US" sz="4400" dirty="0">
                    <a:solidFill>
                      <a:schemeClr val="tx1"/>
                    </a:solidFill>
                  </a:rPr>
                  <a:t>) sin 135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400" dirty="0">
                    <a:solidFill>
                      <a:schemeClr val="tx1"/>
                    </a:solidFill>
                  </a:rPr>
                  <a:t> =        </a:t>
                </a:r>
                <a:r>
                  <a:rPr lang="en-US" sz="4400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/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endParaRPr lang="ru-RU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  <a:blipFill rotWithShape="0">
                <a:blip r:embed="rId2"/>
                <a:stretch>
                  <a:fillRect l="-2837" t="-13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43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chemeClr val="tx1"/>
                    </a:solidFill>
                  </a:rPr>
                  <a:t>№2 Вычислите:</a:t>
                </a:r>
                <a:br>
                  <a:rPr lang="ru-RU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а)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cos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>
                    <a:solidFill>
                      <a:schemeClr val="tx1"/>
                    </a:solidFill>
                  </a:rPr>
                  <a:t>30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o</a:t>
                </a:r>
                <a:r>
                  <a:rPr lang="en-US" sz="4400" dirty="0">
                    <a:solidFill>
                      <a:schemeClr val="tx1"/>
                    </a:solidFill>
                  </a:rPr>
                  <a:t> 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1,5         			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б</a:t>
                </a:r>
                <a:r>
                  <a:rPr lang="ru-RU" sz="4400" dirty="0">
                    <a:solidFill>
                      <a:schemeClr val="tx1"/>
                    </a:solidFill>
                  </a:rPr>
                  <a:t>) – 2 </a:t>
                </a:r>
                <a:r>
                  <a:rPr lang="en-US" sz="4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ru-RU" sz="4400" dirty="0">
                    <a:solidFill>
                      <a:schemeClr val="tx1"/>
                    </a:solidFill>
                  </a:rPr>
                  <a:t> 45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-2</a:t>
                </a:r>
                <a:r>
                  <a:rPr lang="ru-RU" sz="4400" dirty="0">
                    <a:solidFill>
                      <a:schemeClr val="tx1"/>
                    </a:solidFill>
                  </a:rPr>
                  <a:t/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в) </a:t>
                </a:r>
                <a:r>
                  <a:rPr lang="ru-RU" sz="4400" i="1" dirty="0">
                    <a:solidFill>
                      <a:schemeClr val="tx1"/>
                    </a:solidFill>
                  </a:rPr>
                  <a:t>а 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180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0              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г</a:t>
                </a:r>
                <a:r>
                  <a:rPr lang="ru-RU" sz="4400" dirty="0">
                    <a:solidFill>
                      <a:schemeClr val="tx1"/>
                    </a:solidFill>
                  </a:rPr>
                  <a:t>) 2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30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1</a:t>
                </a:r>
                <a:r>
                  <a:rPr lang="ru-RU" sz="4400" dirty="0">
                    <a:solidFill>
                      <a:schemeClr val="tx1"/>
                    </a:solidFill>
                  </a:rPr>
                  <a:t/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д</a:t>
                </a:r>
                <a:r>
                  <a:rPr lang="en-US" sz="4400" dirty="0">
                    <a:solidFill>
                      <a:schemeClr val="tx1"/>
                    </a:solidFill>
                  </a:rPr>
                  <a:t>) sin 135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400" dirty="0">
                    <a:solidFill>
                      <a:schemeClr val="tx1"/>
                    </a:solidFill>
                  </a:rPr>
                  <a:t> =        </a:t>
                </a:r>
                <a:r>
                  <a:rPr lang="en-US" sz="4400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/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endParaRPr lang="ru-RU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  <a:blipFill rotWithShape="0">
                <a:blip r:embed="rId2"/>
                <a:stretch>
                  <a:fillRect l="-2837" t="-13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10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chemeClr val="tx1"/>
                    </a:solidFill>
                  </a:rPr>
                  <a:t>№2 Вычислите:</a:t>
                </a:r>
                <a:br>
                  <a:rPr lang="ru-RU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а)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cos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>
                    <a:solidFill>
                      <a:schemeClr val="tx1"/>
                    </a:solidFill>
                  </a:rPr>
                  <a:t>30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o</a:t>
                </a:r>
                <a:r>
                  <a:rPr lang="en-US" sz="4400" dirty="0">
                    <a:solidFill>
                      <a:schemeClr val="tx1"/>
                    </a:solidFill>
                  </a:rPr>
                  <a:t> 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1,5         			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б</a:t>
                </a:r>
                <a:r>
                  <a:rPr lang="ru-RU" sz="4400" dirty="0">
                    <a:solidFill>
                      <a:schemeClr val="tx1"/>
                    </a:solidFill>
                  </a:rPr>
                  <a:t>) – 2 </a:t>
                </a:r>
                <a:r>
                  <a:rPr lang="en-US" sz="4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ru-RU" sz="4400" dirty="0">
                    <a:solidFill>
                      <a:schemeClr val="tx1"/>
                    </a:solidFill>
                  </a:rPr>
                  <a:t> 45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-2</a:t>
                </a:r>
                <a:r>
                  <a:rPr lang="ru-RU" sz="4400" dirty="0">
                    <a:solidFill>
                      <a:schemeClr val="tx1"/>
                    </a:solidFill>
                  </a:rPr>
                  <a:t/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в) </a:t>
                </a:r>
                <a:r>
                  <a:rPr lang="ru-RU" sz="4400" i="1" dirty="0">
                    <a:solidFill>
                      <a:schemeClr val="tx1"/>
                    </a:solidFill>
                  </a:rPr>
                  <a:t>а 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180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0              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г</a:t>
                </a:r>
                <a:r>
                  <a:rPr lang="ru-RU" sz="4400" dirty="0">
                    <a:solidFill>
                      <a:schemeClr val="tx1"/>
                    </a:solidFill>
                  </a:rPr>
                  <a:t>) 2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30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1</a:t>
                </a:r>
                <a:r>
                  <a:rPr lang="ru-RU" sz="4400" dirty="0">
                    <a:solidFill>
                      <a:schemeClr val="tx1"/>
                    </a:solidFill>
                  </a:rPr>
                  <a:t/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д</a:t>
                </a:r>
                <a:r>
                  <a:rPr lang="en-US" sz="4400" dirty="0">
                    <a:solidFill>
                      <a:schemeClr val="tx1"/>
                    </a:solidFill>
                  </a:rPr>
                  <a:t>) sin 135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4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ru-RU" sz="4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       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/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endParaRPr lang="ru-RU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  <a:blipFill rotWithShape="0">
                <a:blip r:embed="rId2"/>
                <a:stretch>
                  <a:fillRect l="-2837" t="-13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670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chemeClr val="tx1"/>
                    </a:solidFill>
                  </a:rPr>
                  <a:t>№2 Вычислите:</a:t>
                </a:r>
                <a:br>
                  <a:rPr lang="ru-RU" dirty="0" smtClean="0">
                    <a:solidFill>
                      <a:schemeClr val="tx1"/>
                    </a:solidFill>
                  </a:rPr>
                </a:br>
                <a:r>
                  <a:rPr lang="en-US" dirty="0" smtClean="0">
                    <a:solidFill>
                      <a:schemeClr val="tx1"/>
                    </a:solidFill>
                  </a:rPr>
                  <a:t/>
                </a:r>
                <a:br>
                  <a:rPr lang="en-US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а)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cos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>
                    <a:solidFill>
                      <a:schemeClr val="tx1"/>
                    </a:solidFill>
                  </a:rPr>
                  <a:t>30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o</a:t>
                </a:r>
                <a:r>
                  <a:rPr lang="en-US" sz="4400" dirty="0">
                    <a:solidFill>
                      <a:schemeClr val="tx1"/>
                    </a:solidFill>
                  </a:rPr>
                  <a:t> 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1,5         			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б</a:t>
                </a:r>
                <a:r>
                  <a:rPr lang="ru-RU" sz="4400" dirty="0">
                    <a:solidFill>
                      <a:schemeClr val="tx1"/>
                    </a:solidFill>
                  </a:rPr>
                  <a:t>) – 2 </a:t>
                </a:r>
                <a:r>
                  <a:rPr lang="en-US" sz="4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ru-RU" sz="4400" dirty="0">
                    <a:solidFill>
                      <a:schemeClr val="tx1"/>
                    </a:solidFill>
                  </a:rPr>
                  <a:t> 45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= -2</a:t>
                </a:r>
                <a:r>
                  <a:rPr lang="ru-RU" sz="4400" dirty="0">
                    <a:solidFill>
                      <a:schemeClr val="tx1"/>
                    </a:solidFill>
                  </a:rPr>
                  <a:t/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в) </a:t>
                </a:r>
                <a:r>
                  <a:rPr lang="ru-RU" sz="4400" i="1" dirty="0">
                    <a:solidFill>
                      <a:schemeClr val="tx1"/>
                    </a:solidFill>
                  </a:rPr>
                  <a:t>а 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180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0              </a:t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r>
                  <a:rPr lang="ru-RU" sz="4400" dirty="0" smtClean="0">
                    <a:solidFill>
                      <a:schemeClr val="tx1"/>
                    </a:solidFill>
                  </a:rPr>
                  <a:t>г</a:t>
                </a:r>
                <a:r>
                  <a:rPr lang="ru-RU" sz="4400" dirty="0">
                    <a:solidFill>
                      <a:schemeClr val="tx1"/>
                    </a:solidFill>
                  </a:rPr>
                  <a:t>) 2</a:t>
                </a:r>
                <a:r>
                  <a:rPr lang="en-US" sz="4400" dirty="0">
                    <a:solidFill>
                      <a:schemeClr val="tx1"/>
                    </a:solidFill>
                  </a:rPr>
                  <a:t>sin</a:t>
                </a:r>
                <a:r>
                  <a:rPr lang="ru-RU" sz="4400" dirty="0">
                    <a:solidFill>
                      <a:schemeClr val="tx1"/>
                    </a:solidFill>
                  </a:rPr>
                  <a:t> 30</a:t>
                </a:r>
                <a:r>
                  <a:rPr lang="ru-RU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4400" dirty="0">
                    <a:solidFill>
                      <a:schemeClr val="tx1"/>
                    </a:solidFill>
                  </a:rPr>
                  <a:t> =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>1</a:t>
                </a:r>
                <a:r>
                  <a:rPr lang="ru-RU" sz="4400" dirty="0">
                    <a:solidFill>
                      <a:schemeClr val="tx1"/>
                    </a:solidFill>
                  </a:rPr>
                  <a:t/>
                </a:r>
                <a:br>
                  <a:rPr lang="ru-RU" sz="4400" dirty="0">
                    <a:solidFill>
                      <a:schemeClr val="tx1"/>
                    </a:solidFill>
                  </a:rPr>
                </a:br>
                <a:r>
                  <a:rPr lang="ru-RU" sz="4400" dirty="0">
                    <a:solidFill>
                      <a:schemeClr val="tx1"/>
                    </a:solidFill>
                  </a:rPr>
                  <a:t>д</a:t>
                </a:r>
                <a:r>
                  <a:rPr lang="en-US" sz="4400" dirty="0">
                    <a:solidFill>
                      <a:schemeClr val="tx1"/>
                    </a:solidFill>
                  </a:rPr>
                  <a:t>) sin 135</a:t>
                </a:r>
                <a:r>
                  <a:rPr lang="en-US" sz="4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4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ru-RU" sz="4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ru-RU" sz="4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4400" dirty="0" smtClean="0">
                    <a:solidFill>
                      <a:schemeClr val="tx1"/>
                    </a:solidFill>
                  </a:rPr>
                  <a:t>                 </a:t>
                </a:r>
                <a:r>
                  <a:rPr lang="ru-RU" sz="4400" dirty="0" smtClean="0">
                    <a:solidFill>
                      <a:schemeClr val="tx1"/>
                    </a:solidFill>
                  </a:rPr>
                  <a:t/>
                </a:r>
                <a:br>
                  <a:rPr lang="ru-RU" sz="4400" dirty="0" smtClean="0">
                    <a:solidFill>
                      <a:schemeClr val="tx1"/>
                    </a:solidFill>
                  </a:rPr>
                </a:br>
                <a:endParaRPr lang="ru-RU" sz="4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4" y="354843"/>
                <a:ext cx="8596668" cy="6209730"/>
              </a:xfrm>
              <a:blipFill rotWithShape="0">
                <a:blip r:embed="rId2"/>
                <a:stretch>
                  <a:fillRect l="-2837" t="-13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22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07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№3 </a:t>
            </a:r>
            <a:r>
              <a:rPr lang="ru-RU" dirty="0">
                <a:solidFill>
                  <a:schemeClr val="tx1"/>
                </a:solidFill>
              </a:rPr>
              <a:t>Вычислите: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3141"/>
            <a:ext cx="8596668" cy="4458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tx1"/>
                </a:solidFill>
              </a:rPr>
              <a:t>sin </a:t>
            </a:r>
            <a:r>
              <a:rPr lang="en-US" sz="4000" dirty="0">
                <a:solidFill>
                  <a:schemeClr val="tx1"/>
                </a:solidFill>
              </a:rPr>
              <a:t>75</a:t>
            </a:r>
            <a:r>
              <a:rPr lang="en-US" sz="4000" baseline="30000" dirty="0">
                <a:solidFill>
                  <a:schemeClr val="tx1"/>
                </a:solidFill>
              </a:rPr>
              <a:t>0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</a:rPr>
              <a:t>=</a:t>
            </a: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9747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07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№3 </a:t>
            </a:r>
            <a:r>
              <a:rPr lang="ru-RU" dirty="0">
                <a:solidFill>
                  <a:schemeClr val="tx1"/>
                </a:solidFill>
              </a:rPr>
              <a:t>Вычислите: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83141"/>
                <a:ext cx="8596668" cy="445822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>
                    <a:solidFill>
                      <a:schemeClr val="tx1"/>
                    </a:solidFill>
                  </a:rPr>
                  <a:t>sin </a:t>
                </a:r>
                <a:r>
                  <a:rPr lang="en-US" sz="4000" dirty="0">
                    <a:solidFill>
                      <a:schemeClr val="tx1"/>
                    </a:solidFill>
                  </a:rPr>
                  <a:t>75</a:t>
                </a:r>
                <a:r>
                  <a:rPr lang="en-US" sz="4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0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45</m:t>
                            </m:r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°+30°</m:t>
                            </m:r>
                          </m:e>
                        </m:d>
                      </m:e>
                    </m:func>
                  </m:oMath>
                </a14:m>
                <a:r>
                  <a:rPr lang="ru-RU" sz="4000" dirty="0">
                    <a:solidFill>
                      <a:schemeClr val="tx1"/>
                    </a:solidFill>
                  </a:rPr>
                  <a:t/>
                </a:r>
                <a:br>
                  <a:rPr lang="ru-RU" sz="4000" dirty="0">
                    <a:solidFill>
                      <a:schemeClr val="tx1"/>
                    </a:solidFill>
                  </a:rPr>
                </a:br>
                <a:endParaRPr lang="ru-RU" sz="4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83141"/>
                <a:ext cx="8596668" cy="4458222"/>
              </a:xfrm>
              <a:blipFill rotWithShape="0">
                <a:blip r:embed="rId2"/>
                <a:stretch>
                  <a:fillRect l="-2482" t="-2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48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07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№3 </a:t>
            </a:r>
            <a:r>
              <a:rPr lang="ru-RU" dirty="0">
                <a:solidFill>
                  <a:schemeClr val="tx1"/>
                </a:solidFill>
              </a:rPr>
              <a:t>Вычислите: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83141"/>
                <a:ext cx="8596668" cy="445822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>
                    <a:solidFill>
                      <a:schemeClr val="tx1"/>
                    </a:solidFill>
                  </a:rPr>
                  <a:t>sin </a:t>
                </a:r>
                <a:r>
                  <a:rPr lang="en-US" sz="4000" dirty="0">
                    <a:solidFill>
                      <a:schemeClr val="tx1"/>
                    </a:solidFill>
                  </a:rPr>
                  <a:t>75</a:t>
                </a:r>
                <a:r>
                  <a:rPr lang="en-US" sz="4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0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45</m:t>
                            </m:r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°+30°</m:t>
                            </m:r>
                          </m:e>
                        </m:d>
                      </m:e>
                    </m:func>
                  </m:oMath>
                </a14:m>
                <a:r>
                  <a:rPr lang="ru-RU" sz="4000" dirty="0" smtClean="0">
                    <a:solidFill>
                      <a:schemeClr val="tx1"/>
                    </a:solidFill>
                  </a:rPr>
                  <a:t>=</a:t>
                </a:r>
              </a:p>
              <a:p>
                <a:pPr marL="0" indent="0">
                  <a:buNone/>
                </a:pPr>
                <a:r>
                  <a:rPr lang="ru-RU" sz="40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  <m:func>
                      <m:funcPr>
                        <m:ctrlPr>
                          <a:rPr 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30°</m:t>
                        </m:r>
                      </m:e>
                    </m:func>
                    <m:r>
                      <a:rPr lang="ru-RU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  <m:func>
                          <m:funcPr>
                            <m:ctrlPr>
                              <a:rPr lang="en-US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4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30°</m:t>
                            </m:r>
                          </m:e>
                        </m:func>
                      </m:e>
                    </m:func>
                  </m:oMath>
                </a14:m>
                <a:r>
                  <a:rPr lang="ru-RU" sz="4000" dirty="0">
                    <a:solidFill>
                      <a:schemeClr val="tx1"/>
                    </a:solidFill>
                  </a:rPr>
                  <a:t/>
                </a:r>
                <a:br>
                  <a:rPr lang="ru-RU" sz="4000" dirty="0">
                    <a:solidFill>
                      <a:schemeClr val="tx1"/>
                    </a:solidFill>
                  </a:rPr>
                </a:br>
                <a:endParaRPr lang="ru-RU" sz="4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83141"/>
                <a:ext cx="8596668" cy="4458222"/>
              </a:xfrm>
              <a:blipFill rotWithShape="0">
                <a:blip r:embed="rId2"/>
                <a:stretch>
                  <a:fillRect l="-2482" t="-2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037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04967" y="354843"/>
                <a:ext cx="9471545" cy="56865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4000" dirty="0" smtClean="0">
                    <a:solidFill>
                      <a:schemeClr val="tx1"/>
                    </a:solidFill>
                  </a:rPr>
                  <a:t>№1 Упростить:</a:t>
                </a:r>
              </a:p>
              <a:p>
                <a:pPr marL="0" indent="0">
                  <a:buNone/>
                </a:pPr>
                <a:endParaRPr lang="ru-RU" sz="4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а)</a:t>
                </a:r>
                <a:r>
                  <a:rPr lang="en-US" sz="3400" dirty="0">
                    <a:solidFill>
                      <a:schemeClr val="tx1"/>
                    </a:solidFill>
                  </a:rPr>
                  <a:t>cos</a:t>
                </a:r>
                <a:r>
                  <a:rPr lang="ru-RU" sz="3400" dirty="0">
                    <a:solidFill>
                      <a:schemeClr val="tx1"/>
                    </a:solidFill>
                  </a:rPr>
                  <a:t> (3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       </a:t>
                </a:r>
                <a:r>
                  <a:rPr lang="ru-RU" sz="3400" dirty="0">
                    <a:solidFill>
                      <a:schemeClr val="tx1"/>
                    </a:solidFill>
                  </a:rPr>
                  <a:t>б)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3400" dirty="0">
                    <a:solidFill>
                      <a:schemeClr val="tx1"/>
                    </a:solidFill>
                  </a:rPr>
                  <a:t>(360</a:t>
                </a:r>
                <a:r>
                  <a:rPr lang="ru-RU" sz="3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3400" dirty="0">
                    <a:solidFill>
                      <a:schemeClr val="tx1"/>
                    </a:solidFill>
                  </a:rPr>
                  <a:t> –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= ;</a:t>
                </a: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в) </a:t>
                </a:r>
                <a:r>
                  <a:rPr lang="en-US" sz="3400" dirty="0">
                    <a:solidFill>
                      <a:schemeClr val="tx1"/>
                    </a:solidFill>
                  </a:rPr>
                  <a:t>sin</a:t>
                </a:r>
                <a:r>
                  <a:rPr lang="ru-RU" sz="3400" dirty="0">
                    <a:solidFill>
                      <a:schemeClr val="tx1"/>
                    </a:solidFill>
                  </a:rPr>
                  <a:t> (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 –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=  ;            г) </a:t>
                </a:r>
                <a:r>
                  <a:rPr lang="en-US" sz="3400" dirty="0">
                    <a:solidFill>
                      <a:schemeClr val="tx1"/>
                    </a:solidFill>
                  </a:rPr>
                  <a:t>sin</a:t>
                </a:r>
                <a:r>
                  <a:rPr lang="ru-RU" sz="3400" dirty="0">
                    <a:solidFill>
                      <a:schemeClr val="tx1"/>
                    </a:solidFill>
                  </a:rPr>
                  <a:t>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=  ;</a:t>
                </a: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д)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( 2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=  ;          е) </a:t>
                </a:r>
                <a:r>
                  <a:rPr lang="en-US" sz="3400" dirty="0">
                    <a:solidFill>
                      <a:schemeClr val="tx1"/>
                    </a:solidFill>
                  </a:rPr>
                  <a:t>cos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–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=  ;</a:t>
                </a: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ж)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ctg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 ) = ;        з)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=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4967" y="354843"/>
                <a:ext cx="9471545" cy="5686520"/>
              </a:xfrm>
              <a:blipFill rotWithShape="0">
                <a:blip r:embed="rId3"/>
                <a:stretch>
                  <a:fillRect l="-2317" t="-1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429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07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№3 </a:t>
            </a:r>
            <a:r>
              <a:rPr lang="ru-RU" dirty="0">
                <a:solidFill>
                  <a:schemeClr val="tx1"/>
                </a:solidFill>
              </a:rPr>
              <a:t>Вычислите: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83141"/>
                <a:ext cx="8596668" cy="445822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4000" dirty="0">
                    <a:solidFill>
                      <a:schemeClr val="tx1"/>
                    </a:solidFill>
                  </a:rPr>
                  <a:t>sin 75</a:t>
                </a:r>
                <a:r>
                  <a:rPr lang="en-US" sz="4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0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45</m:t>
                            </m:r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°+30°</m:t>
                            </m:r>
                          </m:e>
                        </m:d>
                      </m:e>
                    </m:func>
                  </m:oMath>
                </a14:m>
                <a:r>
                  <a:rPr lang="ru-RU" sz="4000" dirty="0" smtClean="0">
                    <a:solidFill>
                      <a:schemeClr val="tx1"/>
                    </a:solidFill>
                  </a:rPr>
                  <a:t>=</a:t>
                </a:r>
              </a:p>
              <a:p>
                <a:pPr marL="0" indent="0">
                  <a:buNone/>
                </a:pPr>
                <a:r>
                  <a:rPr lang="ru-RU" sz="40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  <m:func>
                      <m:funcPr>
                        <m:ctrlPr>
                          <a:rPr 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30°</m:t>
                        </m:r>
                      </m:e>
                    </m:func>
                    <m:r>
                      <a:rPr lang="ru-RU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  <m:func>
                          <m:funcPr>
                            <m:ctrlPr>
                              <a:rPr lang="en-US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4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30°</m:t>
                            </m:r>
                          </m:e>
                        </m:func>
                      </m:e>
                    </m:func>
                    <m:r>
                      <a:rPr lang="ru-RU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4000" b="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ru-RU" sz="40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4000" dirty="0">
                    <a:solidFill>
                      <a:schemeClr val="tx1"/>
                    </a:solidFill>
                  </a:rPr>
                  <a:t/>
                </a:r>
                <a:br>
                  <a:rPr lang="ru-RU" sz="4000" dirty="0">
                    <a:solidFill>
                      <a:schemeClr val="tx1"/>
                    </a:solidFill>
                  </a:rPr>
                </a:br>
                <a:endParaRPr lang="ru-RU" sz="4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83141"/>
                <a:ext cx="8596668" cy="4458222"/>
              </a:xfrm>
              <a:blipFill rotWithShape="0">
                <a:blip r:embed="rId2"/>
                <a:stretch>
                  <a:fillRect l="-2482" t="-2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718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07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№3 </a:t>
            </a:r>
            <a:r>
              <a:rPr lang="ru-RU" dirty="0">
                <a:solidFill>
                  <a:schemeClr val="tx1"/>
                </a:solidFill>
              </a:rPr>
              <a:t>Вычислите: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583141"/>
                <a:ext cx="8596668" cy="445822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4000" dirty="0" smtClean="0">
                    <a:solidFill>
                      <a:schemeClr val="tx1"/>
                    </a:solidFill>
                  </a:rPr>
                  <a:t>sin </a:t>
                </a:r>
                <a:r>
                  <a:rPr lang="en-US" sz="4000" dirty="0">
                    <a:solidFill>
                      <a:schemeClr val="tx1"/>
                    </a:solidFill>
                  </a:rPr>
                  <a:t>75</a:t>
                </a:r>
                <a:r>
                  <a:rPr lang="en-US" sz="4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sz="40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45</m:t>
                            </m:r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°+30°</m:t>
                            </m:r>
                          </m:e>
                        </m:d>
                      </m:e>
                    </m:func>
                  </m:oMath>
                </a14:m>
                <a:r>
                  <a:rPr lang="ru-RU" sz="4000" dirty="0" smtClean="0">
                    <a:solidFill>
                      <a:schemeClr val="tx1"/>
                    </a:solidFill>
                  </a:rPr>
                  <a:t>=</a:t>
                </a:r>
              </a:p>
              <a:p>
                <a:pPr marL="0" indent="0">
                  <a:buNone/>
                </a:pPr>
                <a:r>
                  <a:rPr lang="ru-RU" sz="4000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e>
                    </m:func>
                    <m:func>
                      <m:funcPr>
                        <m:ctrlPr>
                          <a:rPr 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30°</m:t>
                        </m:r>
                      </m:e>
                    </m:func>
                    <m:r>
                      <a:rPr lang="ru-RU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  <m:func>
                          <m:funcPr>
                            <m:ctrlPr>
                              <a:rPr lang="en-US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4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30°</m:t>
                            </m:r>
                          </m:e>
                        </m:func>
                      </m:e>
                    </m:func>
                    <m:r>
                      <a:rPr lang="ru-RU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4000" b="0" dirty="0" smtClean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ru-RU" sz="40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4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40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40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ru-RU" sz="4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ru-RU" sz="4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4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ru-RU" sz="4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4000" dirty="0">
                    <a:solidFill>
                      <a:schemeClr val="tx1"/>
                    </a:solidFill>
                  </a:rPr>
                  <a:t/>
                </a:r>
                <a:br>
                  <a:rPr lang="ru-RU" sz="4000" dirty="0">
                    <a:solidFill>
                      <a:schemeClr val="tx1"/>
                    </a:solidFill>
                  </a:rPr>
                </a:br>
                <a:endParaRPr lang="ru-RU" sz="4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583141"/>
                <a:ext cx="8596668" cy="4458222"/>
              </a:xfrm>
              <a:blipFill rotWithShape="0">
                <a:blip r:embed="rId2"/>
                <a:stretch>
                  <a:fillRect l="-2482" t="-2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924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611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№4 </a:t>
            </a:r>
            <a:r>
              <a:rPr lang="ru-RU" dirty="0">
                <a:solidFill>
                  <a:schemeClr val="tx1"/>
                </a:solidFill>
              </a:rPr>
              <a:t>Вычислите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405719"/>
                <a:ext cx="8596668" cy="463564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sz="3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ru-RU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ru-RU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den>
                          </m:f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e>
                      </m:func>
                      <m:func>
                        <m:funcPr>
                          <m:ctrlP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ru-RU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den>
                          </m:f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405719"/>
                <a:ext cx="8596668" cy="4635643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89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038" y="354842"/>
            <a:ext cx="8596668" cy="157555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Сумма и разность синусов.</a:t>
            </a:r>
            <a:br>
              <a:rPr lang="ru-RU" sz="4000" dirty="0" smtClean="0"/>
            </a:br>
            <a:r>
              <a:rPr lang="ru-RU" sz="4000" dirty="0"/>
              <a:t>Сумма и разность </a:t>
            </a:r>
            <a:r>
              <a:rPr lang="ru-RU" sz="4000" dirty="0" smtClean="0"/>
              <a:t>косинусов</a:t>
            </a:r>
            <a:r>
              <a:rPr lang="ru-RU" sz="40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930401"/>
                <a:ext cx="8596668" cy="471606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ru-RU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  <m:func>
                                <m:funcPr>
                                  <m:ctrlP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3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num>
                                    <m:den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32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num>
                                        <m:den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func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sz="3200" dirty="0" smtClean="0">
                    <a:solidFill>
                      <a:schemeClr val="tx1"/>
                    </a:solidFill>
                  </a:rPr>
                  <a:t>1 ряд: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ru-RU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</m:e>
                        </m:func>
                      </m:e>
                    </m:func>
                  </m:oMath>
                </a14:m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ru-RU" sz="3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ru-RU" sz="3200" dirty="0">
                              <a:solidFill>
                                <a:schemeClr val="tx1"/>
                              </a:solidFill>
                            </a:rPr>
                            <m:t> ряд:</m:t>
                          </m:r>
                          <m:r>
                            <a:rPr lang="ru-RU" sz="32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ru-RU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ru-RU" sz="3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nor/>
                            </m:rPr>
                            <a:rPr lang="ru-RU" sz="3200" dirty="0">
                              <a:solidFill>
                                <a:schemeClr val="tx1"/>
                              </a:solidFill>
                            </a:rPr>
                            <m:t> ряд:</m:t>
                          </m:r>
                          <m:r>
                            <a:rPr lang="ru-RU" sz="3200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ru-RU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930401"/>
                <a:ext cx="8596668" cy="4716060"/>
              </a:xfrm>
              <a:blipFill rotWithShape="0">
                <a:blip r:embed="rId2"/>
                <a:stretch>
                  <a:fillRect l="-17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905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038" y="354842"/>
            <a:ext cx="8596668" cy="157555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Сумма и разность синусов.</a:t>
            </a:r>
            <a:br>
              <a:rPr lang="ru-RU" sz="4000" dirty="0" smtClean="0"/>
            </a:br>
            <a:r>
              <a:rPr lang="ru-RU" sz="4000" dirty="0"/>
              <a:t>Сумма и разность </a:t>
            </a:r>
            <a:r>
              <a:rPr lang="ru-RU" sz="4000" dirty="0" smtClean="0"/>
              <a:t>косинусов</a:t>
            </a:r>
            <a:r>
              <a:rPr lang="ru-RU" sz="40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1930401"/>
                <a:ext cx="8596668" cy="4716060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ru-RU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  <m:func>
                                <m:funcPr>
                                  <m:ctrlP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3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num>
                                    <m:den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32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num>
                                        <m:den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func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ru-RU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ru-RU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  <m:func>
                                <m:funcPr>
                                  <m:ctrlP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32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sz="3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ru-RU" sz="3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num>
                                    <m:den>
                                      <m:r>
                                        <a:rPr lang="ru-RU" sz="3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32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32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sz="3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3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ru-RU" sz="3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num>
                                        <m:den>
                                          <m:r>
                                            <a:rPr lang="ru-RU" sz="3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func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ru-RU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  <m:func>
                                <m:funcPr>
                                  <m:ctrlP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3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num>
                                    <m:den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3200" b="0" i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num>
                                        <m:den>
                                          <m:r>
                                            <a:rPr lang="ru-RU" sz="32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func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ru-RU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3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ru-RU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ru-RU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func>
                                <m:funcPr>
                                  <m:ctrlPr>
                                    <a:rPr lang="en-US" sz="3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320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sz="3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num>
                                    <m:den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func>
                              <m:func>
                                <m:funcPr>
                                  <m:ctrlPr>
                                    <a:rPr lang="en-US" sz="32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320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sz="3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2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num>
                                    <m:den>
                                      <m:r>
                                        <a:rPr lang="ru-RU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func>
                            </m:e>
                          </m:func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930401"/>
                <a:ext cx="8596668" cy="471606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077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611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№4 </a:t>
            </a:r>
            <a:r>
              <a:rPr lang="ru-RU" dirty="0">
                <a:solidFill>
                  <a:schemeClr val="tx1"/>
                </a:solidFill>
              </a:rPr>
              <a:t>Вычислите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7421" y="1405719"/>
                <a:ext cx="9594376" cy="463564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f>
                          <m:fPr>
                            <m:ctrlPr>
                              <a:rPr lang="en-US" sz="3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ru-RU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ru-RU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den>
                        </m:f>
                        <m:r>
                          <a:rPr lang="ru-RU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func>
                    <m:func>
                      <m:funcPr>
                        <m:ctrlPr>
                          <a:rPr lang="en-US" sz="3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f>
                          <m:fPr>
                            <m:ctrlPr>
                              <a:rPr lang="en-US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ru-RU" sz="3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12</m:t>
                            </m:r>
                          </m:den>
                        </m:f>
                        <m:r>
                          <a:rPr lang="ru-RU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  <m:func>
                          <m:funcPr>
                            <m:ctrlP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f>
                              <m:fPr>
                                <m:ctrlP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f>
                                  <m:fPr>
                                    <m:ctrlPr>
                                      <a:rPr lang="en-US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  <m: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den>
                                </m:f>
                                <m: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func>
                              <m:funcPr>
                                <m:ctrlP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36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US" sz="3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f>
                                      <m:fPr>
                                        <m:ctrlPr>
                                          <a:rPr lang="en-US" sz="3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3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  <m:r>
                                          <a:rPr lang="ru-RU" sz="3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ru-RU" sz="3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den>
                                    </m:f>
                                    <m: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ru-RU" sz="3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ru-RU" sz="3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func>
                          </m:e>
                        </m:func>
                      </m:e>
                    </m:func>
                  </m:oMath>
                </a14:m>
                <a:r>
                  <a:rPr lang="ru-RU" sz="3600" dirty="0" smtClean="0"/>
                  <a:t>=</a:t>
                </a:r>
              </a:p>
              <a:p>
                <a:pPr marL="0" indent="0">
                  <a:buNone/>
                </a:pPr>
                <a:r>
                  <a:rPr lang="ru-RU" sz="36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ru-RU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func>
                      <m:funcPr>
                        <m:ctrlP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f>
                          <m:fPr>
                            <m:ctrlP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ru-RU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unc>
                          <m:funcPr>
                            <m:ctrlP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6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f>
                              <m:fPr>
                                <m:ctrlP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ru-RU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=2∙</m:t>
                            </m:r>
                            <m:f>
                              <m:fPr>
                                <m:ctrlP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f>
                              <m:fPr>
                                <m:ctrlP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ru-RU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3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6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ru-RU" sz="3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func>
                      </m:e>
                    </m:func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7421" y="1405719"/>
                <a:ext cx="9594376" cy="4635643"/>
              </a:xfrm>
              <a:blipFill rotWithShape="0">
                <a:blip r:embed="rId2"/>
                <a:stretch>
                  <a:fillRect l="-19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471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04967" y="354843"/>
                <a:ext cx="9880979" cy="56865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4000" dirty="0" smtClean="0"/>
                  <a:t>№1 Упростить:</a:t>
                </a:r>
              </a:p>
              <a:p>
                <a:pPr marL="0" indent="0">
                  <a:buNone/>
                </a:pPr>
                <a:endParaRPr lang="ru-RU" sz="4000" dirty="0"/>
              </a:p>
              <a:p>
                <a:pPr marL="0" indent="0">
                  <a:buNone/>
                </a:pPr>
                <a:r>
                  <a:rPr lang="ru-RU" sz="3400" dirty="0"/>
                  <a:t>а)</a:t>
                </a:r>
                <a:r>
                  <a:rPr lang="en-US" sz="3400" dirty="0"/>
                  <a:t>cos</a:t>
                </a:r>
                <a:r>
                  <a:rPr lang="ru-RU" sz="3400" dirty="0"/>
                  <a:t> (3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       </a:t>
                </a:r>
                <a:r>
                  <a:rPr lang="ru-RU" sz="3400" dirty="0"/>
                  <a:t>б)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(360</a:t>
                </a:r>
                <a:r>
                  <a:rPr lang="ru-RU" sz="3400" baseline="30000" dirty="0"/>
                  <a:t>0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r>
                      <a:rPr lang="ru-RU" sz="3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/>
                  <a:t>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в) </a:t>
                </a:r>
                <a:r>
                  <a:rPr lang="en-US" sz="3400" dirty="0"/>
                  <a:t>sin</a:t>
                </a:r>
                <a:r>
                  <a:rPr lang="ru-RU" sz="3400" dirty="0"/>
                  <a:t> (</a:t>
                </a:r>
                <a:r>
                  <a:rPr lang="en-US" sz="3400" dirty="0"/>
                  <a:t>π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=  ;            г) </a:t>
                </a:r>
                <a:r>
                  <a:rPr lang="en-US" sz="3400" dirty="0"/>
                  <a:t>sin</a:t>
                </a:r>
                <a:r>
                  <a:rPr lang="ru-RU" sz="3400" dirty="0"/>
                  <a:t>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=  ;</a:t>
                </a:r>
              </a:p>
              <a:p>
                <a:pPr marL="0" indent="0">
                  <a:buNone/>
                </a:pPr>
                <a:r>
                  <a:rPr lang="ru-RU" sz="3400" dirty="0"/>
                  <a:t>д)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( 2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=  ;          е) </a:t>
                </a:r>
                <a:r>
                  <a:rPr lang="en-US" sz="3400" dirty="0"/>
                  <a:t>cos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– </a:t>
                </a:r>
                <a:r>
                  <a:rPr lang="en-US" sz="3400" dirty="0"/>
                  <a:t>α</a:t>
                </a:r>
                <a:r>
                  <a:rPr lang="ru-RU" sz="3400" dirty="0"/>
                  <a:t>) =  ;</a:t>
                </a:r>
              </a:p>
              <a:p>
                <a:pPr marL="0" indent="0">
                  <a:buNone/>
                </a:pPr>
                <a:r>
                  <a:rPr lang="ru-RU" sz="3400" dirty="0"/>
                  <a:t>ж) </a:t>
                </a:r>
                <a:r>
                  <a:rPr lang="en-US" sz="3400" dirty="0" err="1"/>
                  <a:t>ctg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 ) = ;        з)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=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4967" y="354843"/>
                <a:ext cx="9880979" cy="5686520"/>
              </a:xfrm>
              <a:blipFill rotWithShape="0">
                <a:blip r:embed="rId3"/>
                <a:stretch>
                  <a:fillRect l="-2221" t="-1929" r="-9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849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4000" dirty="0" smtClean="0"/>
                  <a:t>№1 Упростить:</a:t>
                </a:r>
              </a:p>
              <a:p>
                <a:pPr marL="0" indent="0">
                  <a:buNone/>
                </a:pPr>
                <a:endParaRPr lang="ru-RU" sz="4000" dirty="0"/>
              </a:p>
              <a:p>
                <a:pPr marL="0" indent="0">
                  <a:buNone/>
                </a:pPr>
                <a:r>
                  <a:rPr lang="ru-RU" sz="3400" dirty="0"/>
                  <a:t>а)</a:t>
                </a:r>
                <a:r>
                  <a:rPr lang="en-US" sz="3400" dirty="0"/>
                  <a:t>cos</a:t>
                </a:r>
                <a:r>
                  <a:rPr lang="ru-RU" sz="3400" dirty="0"/>
                  <a:t> (3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       </a:t>
                </a:r>
                <a:r>
                  <a:rPr lang="ru-RU" sz="3400" dirty="0"/>
                  <a:t>б)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(360</a:t>
                </a:r>
                <a:r>
                  <a:rPr lang="ru-RU" sz="3400" baseline="30000" dirty="0"/>
                  <a:t>0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r>
                      <a:rPr lang="ru-RU" sz="3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/>
                  <a:t>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в) </a:t>
                </a:r>
                <a:r>
                  <a:rPr lang="en-US" sz="3400" dirty="0"/>
                  <a:t>sin</a:t>
                </a:r>
                <a:r>
                  <a:rPr lang="ru-RU" sz="3400" dirty="0"/>
                  <a:t> (</a:t>
                </a:r>
                <a:r>
                  <a:rPr lang="en-US" sz="3400" dirty="0"/>
                  <a:t>π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            </a:t>
                </a:r>
                <a:r>
                  <a:rPr lang="ru-RU" sz="3400" dirty="0"/>
                  <a:t>г) </a:t>
                </a:r>
                <a:r>
                  <a:rPr lang="en-US" sz="3400" dirty="0"/>
                  <a:t>sin</a:t>
                </a:r>
                <a:r>
                  <a:rPr lang="ru-RU" sz="3400" dirty="0"/>
                  <a:t>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д)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( 2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=  ;          е) </a:t>
                </a:r>
                <a:r>
                  <a:rPr lang="en-US" sz="3400" dirty="0"/>
                  <a:t>cos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– </a:t>
                </a:r>
                <a:r>
                  <a:rPr lang="en-US" sz="3400" dirty="0"/>
                  <a:t>α</a:t>
                </a:r>
                <a:r>
                  <a:rPr lang="ru-RU" sz="3400" dirty="0"/>
                  <a:t>) =  ;</a:t>
                </a:r>
              </a:p>
              <a:p>
                <a:pPr marL="0" indent="0">
                  <a:buNone/>
                </a:pPr>
                <a:r>
                  <a:rPr lang="ru-RU" sz="3400" dirty="0"/>
                  <a:t>ж) </a:t>
                </a:r>
                <a:r>
                  <a:rPr lang="en-US" sz="3400" dirty="0" err="1"/>
                  <a:t>ctg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 ) = ;        з)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=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  <a:blipFill rotWithShape="0">
                <a:blip r:embed="rId3"/>
                <a:stretch>
                  <a:fillRect l="-2101" t="-1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588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4000" dirty="0" smtClean="0"/>
                  <a:t>№1 Упростить:</a:t>
                </a:r>
              </a:p>
              <a:p>
                <a:pPr marL="0" indent="0">
                  <a:buNone/>
                </a:pPr>
                <a:endParaRPr lang="ru-RU" sz="4000" dirty="0"/>
              </a:p>
              <a:p>
                <a:pPr marL="0" indent="0">
                  <a:buNone/>
                </a:pPr>
                <a:r>
                  <a:rPr lang="ru-RU" sz="3400" dirty="0"/>
                  <a:t>а)</a:t>
                </a:r>
                <a:r>
                  <a:rPr lang="en-US" sz="3400" dirty="0"/>
                  <a:t>cos</a:t>
                </a:r>
                <a:r>
                  <a:rPr lang="ru-RU" sz="3400" dirty="0"/>
                  <a:t> (3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       </a:t>
                </a:r>
                <a:r>
                  <a:rPr lang="ru-RU" sz="3400" dirty="0"/>
                  <a:t>б)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(360</a:t>
                </a:r>
                <a:r>
                  <a:rPr lang="ru-RU" sz="3400" baseline="30000" dirty="0"/>
                  <a:t>0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r>
                      <a:rPr lang="ru-RU" sz="3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/>
                  <a:t>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в) </a:t>
                </a:r>
                <a:r>
                  <a:rPr lang="en-US" sz="3400" dirty="0"/>
                  <a:t>sin</a:t>
                </a:r>
                <a:r>
                  <a:rPr lang="ru-RU" sz="3400" dirty="0"/>
                  <a:t> (</a:t>
                </a:r>
                <a:r>
                  <a:rPr lang="en-US" sz="3400" dirty="0"/>
                  <a:t>π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            </a:t>
                </a:r>
                <a:r>
                  <a:rPr lang="ru-RU" sz="3400" dirty="0"/>
                  <a:t>г) </a:t>
                </a:r>
                <a:r>
                  <a:rPr lang="en-US" sz="3400" dirty="0"/>
                  <a:t>sin</a:t>
                </a:r>
                <a:r>
                  <a:rPr lang="ru-RU" sz="3400" dirty="0"/>
                  <a:t>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д)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( 2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=  ;          е) </a:t>
                </a:r>
                <a:r>
                  <a:rPr lang="en-US" sz="3400" dirty="0"/>
                  <a:t>cos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– </a:t>
                </a:r>
                <a:r>
                  <a:rPr lang="en-US" sz="3400" dirty="0"/>
                  <a:t>α</a:t>
                </a:r>
                <a:r>
                  <a:rPr lang="ru-RU" sz="3400" dirty="0"/>
                  <a:t>) =  ;</a:t>
                </a:r>
              </a:p>
              <a:p>
                <a:pPr marL="0" indent="0">
                  <a:buNone/>
                </a:pPr>
                <a:r>
                  <a:rPr lang="ru-RU" sz="3400" dirty="0"/>
                  <a:t>ж) </a:t>
                </a:r>
                <a:r>
                  <a:rPr lang="en-US" sz="3400" dirty="0" err="1"/>
                  <a:t>ctg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 ) = ;        з)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=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  <a:blipFill rotWithShape="0">
                <a:blip r:embed="rId3"/>
                <a:stretch>
                  <a:fillRect l="-2101" t="-1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036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4000" dirty="0" smtClean="0"/>
                  <a:t>№1 Упростить:</a:t>
                </a:r>
              </a:p>
              <a:p>
                <a:pPr marL="0" indent="0">
                  <a:buNone/>
                </a:pPr>
                <a:endParaRPr lang="ru-RU" sz="4000" dirty="0"/>
              </a:p>
              <a:p>
                <a:pPr marL="0" indent="0">
                  <a:buNone/>
                </a:pPr>
                <a:r>
                  <a:rPr lang="ru-RU" sz="3400" dirty="0"/>
                  <a:t>а)</a:t>
                </a:r>
                <a:r>
                  <a:rPr lang="en-US" sz="3400" dirty="0"/>
                  <a:t>cos</a:t>
                </a:r>
                <a:r>
                  <a:rPr lang="ru-RU" sz="3400" dirty="0"/>
                  <a:t> (3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       </a:t>
                </a:r>
                <a:r>
                  <a:rPr lang="ru-RU" sz="3400" dirty="0"/>
                  <a:t>б)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(360</a:t>
                </a:r>
                <a:r>
                  <a:rPr lang="ru-RU" sz="3400" baseline="30000" dirty="0"/>
                  <a:t>0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r>
                      <a:rPr lang="ru-RU" sz="3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/>
                  <a:t>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в) </a:t>
                </a:r>
                <a:r>
                  <a:rPr lang="en-US" sz="3400" dirty="0"/>
                  <a:t>sin</a:t>
                </a:r>
                <a:r>
                  <a:rPr lang="ru-RU" sz="3400" dirty="0"/>
                  <a:t> (</a:t>
                </a:r>
                <a:r>
                  <a:rPr lang="en-US" sz="3400" dirty="0"/>
                  <a:t>π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            </a:t>
                </a:r>
                <a:r>
                  <a:rPr lang="ru-RU" sz="3400" dirty="0"/>
                  <a:t>г) </a:t>
                </a:r>
                <a:r>
                  <a:rPr lang="en-US" sz="3400" dirty="0"/>
                  <a:t>sin</a:t>
                </a:r>
                <a:r>
                  <a:rPr lang="ru-RU" sz="3400" dirty="0"/>
                  <a:t>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д)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( 2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/>
                  <a:t>;          </a:t>
                </a:r>
                <a:r>
                  <a:rPr lang="ru-RU" sz="3400" dirty="0"/>
                  <a:t>е) </a:t>
                </a:r>
                <a:r>
                  <a:rPr lang="en-US" sz="3400" dirty="0"/>
                  <a:t>cos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ж) </a:t>
                </a:r>
                <a:r>
                  <a:rPr lang="en-US" sz="3400" dirty="0" err="1"/>
                  <a:t>ctg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 ) = ;        з)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=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  <a:blipFill rotWithShape="0">
                <a:blip r:embed="rId3"/>
                <a:stretch>
                  <a:fillRect l="-2101" t="-1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40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4000" dirty="0" smtClean="0"/>
                  <a:t>№1 Упростить:</a:t>
                </a:r>
              </a:p>
              <a:p>
                <a:pPr marL="0" indent="0">
                  <a:buNone/>
                </a:pPr>
                <a:endParaRPr lang="ru-RU" sz="4000" dirty="0"/>
              </a:p>
              <a:p>
                <a:pPr marL="0" indent="0">
                  <a:buNone/>
                </a:pPr>
                <a:r>
                  <a:rPr lang="ru-RU" sz="3400" dirty="0"/>
                  <a:t>а)</a:t>
                </a:r>
                <a:r>
                  <a:rPr lang="en-US" sz="3400" dirty="0"/>
                  <a:t>cos</a:t>
                </a:r>
                <a:r>
                  <a:rPr lang="ru-RU" sz="3400" dirty="0"/>
                  <a:t> (3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       </a:t>
                </a:r>
                <a:r>
                  <a:rPr lang="ru-RU" sz="3400" dirty="0"/>
                  <a:t>б)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(360</a:t>
                </a:r>
                <a:r>
                  <a:rPr lang="ru-RU" sz="3400" baseline="30000" dirty="0"/>
                  <a:t>0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r>
                      <a:rPr lang="ru-RU" sz="3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/>
                  <a:t>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в) </a:t>
                </a:r>
                <a:r>
                  <a:rPr lang="en-US" sz="3400" dirty="0"/>
                  <a:t>sin</a:t>
                </a:r>
                <a:r>
                  <a:rPr lang="ru-RU" sz="3400" dirty="0"/>
                  <a:t> (</a:t>
                </a:r>
                <a:r>
                  <a:rPr lang="en-US" sz="3400" dirty="0"/>
                  <a:t>π</a:t>
                </a:r>
                <a:r>
                  <a:rPr lang="ru-RU" sz="3400" dirty="0"/>
                  <a:t>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            </a:t>
                </a:r>
                <a:r>
                  <a:rPr lang="ru-RU" sz="3400" dirty="0"/>
                  <a:t>г) </a:t>
                </a:r>
                <a:r>
                  <a:rPr lang="en-US" sz="3400" dirty="0"/>
                  <a:t>sin</a:t>
                </a:r>
                <a:r>
                  <a:rPr lang="ru-RU" sz="3400" dirty="0"/>
                  <a:t>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3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д)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( 2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400" b="0" i="0" smtClean="0"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/>
                  <a:t>;          </a:t>
                </a:r>
                <a:r>
                  <a:rPr lang="ru-RU" sz="3400" dirty="0"/>
                  <a:t>е) </a:t>
                </a:r>
                <a:r>
                  <a:rPr lang="en-US" sz="3400" dirty="0"/>
                  <a:t>cos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– </a:t>
                </a:r>
                <a:r>
                  <a:rPr lang="en-US" sz="3400" dirty="0"/>
                  <a:t>α</a:t>
                </a:r>
                <a:r>
                  <a:rPr lang="ru-RU" sz="3400" dirty="0"/>
                  <a:t>) </a:t>
                </a:r>
                <a:r>
                  <a:rPr lang="ru-RU" sz="34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/>
                  <a:t>;</a:t>
                </a:r>
                <a:endParaRPr lang="ru-RU" sz="3400" dirty="0"/>
              </a:p>
              <a:p>
                <a:pPr marL="0" indent="0">
                  <a:buNone/>
                </a:pPr>
                <a:r>
                  <a:rPr lang="ru-RU" sz="3400" dirty="0"/>
                  <a:t>ж) </a:t>
                </a:r>
                <a:r>
                  <a:rPr lang="en-US" sz="3400" dirty="0" err="1"/>
                  <a:t>ctg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/2 + </a:t>
                </a:r>
                <a:r>
                  <a:rPr lang="en-US" sz="3400" dirty="0"/>
                  <a:t>α</a:t>
                </a:r>
                <a:r>
                  <a:rPr lang="ru-RU" sz="3400" dirty="0"/>
                  <a:t> ) </a:t>
                </a:r>
                <a:r>
                  <a:rPr lang="ru-RU" sz="3400" dirty="0" smtClean="0"/>
                  <a:t>=;        </a:t>
                </a:r>
                <a:r>
                  <a:rPr lang="ru-RU" sz="3400" dirty="0"/>
                  <a:t>з) </a:t>
                </a:r>
                <a:r>
                  <a:rPr lang="en-US" sz="3400" dirty="0" err="1"/>
                  <a:t>tg</a:t>
                </a:r>
                <a:r>
                  <a:rPr lang="ru-RU" sz="3400" dirty="0"/>
                  <a:t> ( </a:t>
                </a:r>
                <a:r>
                  <a:rPr lang="en-US" sz="3400" dirty="0"/>
                  <a:t>π</a:t>
                </a:r>
                <a:r>
                  <a:rPr lang="ru-RU" sz="3400" dirty="0"/>
                  <a:t> + </a:t>
                </a:r>
                <a:r>
                  <a:rPr lang="en-US" sz="3400" dirty="0"/>
                  <a:t>α</a:t>
                </a:r>
                <a:r>
                  <a:rPr lang="ru-RU" sz="3400" dirty="0"/>
                  <a:t>) =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  <a:blipFill rotWithShape="0">
                <a:blip r:embed="rId3"/>
                <a:stretch>
                  <a:fillRect l="-2101" t="-1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614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4000" dirty="0" smtClean="0">
                    <a:solidFill>
                      <a:schemeClr val="tx1"/>
                    </a:solidFill>
                  </a:rPr>
                  <a:t>№1 Упростить:</a:t>
                </a:r>
              </a:p>
              <a:p>
                <a:pPr marL="0" indent="0">
                  <a:buNone/>
                </a:pPr>
                <a:endParaRPr lang="ru-RU" sz="4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а)</a:t>
                </a:r>
                <a:r>
                  <a:rPr lang="en-US" sz="3400" dirty="0">
                    <a:solidFill>
                      <a:schemeClr val="tx1"/>
                    </a:solidFill>
                  </a:rPr>
                  <a:t>cos</a:t>
                </a:r>
                <a:r>
                  <a:rPr lang="ru-RU" sz="3400" dirty="0">
                    <a:solidFill>
                      <a:schemeClr val="tx1"/>
                    </a:solidFill>
                  </a:rPr>
                  <a:t> (3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       </a:t>
                </a:r>
                <a:r>
                  <a:rPr lang="ru-RU" sz="3400" dirty="0">
                    <a:solidFill>
                      <a:schemeClr val="tx1"/>
                    </a:solidFill>
                  </a:rPr>
                  <a:t>б)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3400" dirty="0">
                    <a:solidFill>
                      <a:schemeClr val="tx1"/>
                    </a:solidFill>
                  </a:rPr>
                  <a:t>(360</a:t>
                </a:r>
                <a:r>
                  <a:rPr lang="ru-RU" sz="3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3400" dirty="0">
                    <a:solidFill>
                      <a:schemeClr val="tx1"/>
                    </a:solidFill>
                  </a:rPr>
                  <a:t> –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ru-RU" sz="3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</a:t>
                </a:r>
                <a:endParaRPr lang="ru-RU" sz="3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в) </a:t>
                </a:r>
                <a:r>
                  <a:rPr lang="en-US" sz="3400" dirty="0">
                    <a:solidFill>
                      <a:schemeClr val="tx1"/>
                    </a:solidFill>
                  </a:rPr>
                  <a:t>sin</a:t>
                </a:r>
                <a:r>
                  <a:rPr lang="ru-RU" sz="3400" dirty="0">
                    <a:solidFill>
                      <a:schemeClr val="tx1"/>
                    </a:solidFill>
                  </a:rPr>
                  <a:t> (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 –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            г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en-US" sz="3400" dirty="0">
                    <a:solidFill>
                      <a:schemeClr val="tx1"/>
                    </a:solidFill>
                  </a:rPr>
                  <a:t>sin</a:t>
                </a:r>
                <a:r>
                  <a:rPr lang="ru-RU" sz="3400" dirty="0">
                    <a:solidFill>
                      <a:schemeClr val="tx1"/>
                    </a:solidFill>
                  </a:rPr>
                  <a:t>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</a:t>
                </a:r>
                <a:endParaRPr lang="ru-RU" sz="3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д)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( 2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          </a:t>
                </a:r>
                <a:r>
                  <a:rPr lang="en-US" sz="3400" dirty="0" smtClean="0">
                    <a:solidFill>
                      <a:schemeClr val="tx1"/>
                    </a:solidFill>
                  </a:rPr>
                  <a:t> 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е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en-US" sz="3400" dirty="0">
                    <a:solidFill>
                      <a:schemeClr val="tx1"/>
                    </a:solidFill>
                  </a:rPr>
                  <a:t>cos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–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</a:t>
                </a:r>
                <a:endParaRPr lang="ru-RU" sz="3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ж)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ctg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 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tgα</m:t>
                    </m:r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     з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:endParaRPr lang="ru-RU" sz="3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  <a:blipFill rotWithShape="0">
                <a:blip r:embed="rId3"/>
                <a:stretch>
                  <a:fillRect l="-2101" t="-1929" r="-12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81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4000" dirty="0" smtClean="0">
                    <a:solidFill>
                      <a:schemeClr val="tx1"/>
                    </a:solidFill>
                  </a:rPr>
                  <a:t>№1 Упростить:</a:t>
                </a:r>
              </a:p>
              <a:p>
                <a:pPr marL="0" indent="0">
                  <a:buNone/>
                </a:pPr>
                <a:endParaRPr lang="ru-RU" sz="4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а)</a:t>
                </a:r>
                <a:r>
                  <a:rPr lang="en-US" sz="3400" dirty="0">
                    <a:solidFill>
                      <a:schemeClr val="tx1"/>
                    </a:solidFill>
                  </a:rPr>
                  <a:t>cos</a:t>
                </a:r>
                <a:r>
                  <a:rPr lang="ru-RU" sz="3400" dirty="0">
                    <a:solidFill>
                      <a:schemeClr val="tx1"/>
                    </a:solidFill>
                  </a:rPr>
                  <a:t> (3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       </a:t>
                </a:r>
                <a:r>
                  <a:rPr lang="ru-RU" sz="3400" dirty="0">
                    <a:solidFill>
                      <a:schemeClr val="tx1"/>
                    </a:solidFill>
                  </a:rPr>
                  <a:t>б)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3400" dirty="0">
                    <a:solidFill>
                      <a:schemeClr val="tx1"/>
                    </a:solidFill>
                  </a:rPr>
                  <a:t>(360</a:t>
                </a:r>
                <a:r>
                  <a:rPr lang="ru-RU" sz="34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ru-RU" sz="3400" dirty="0">
                    <a:solidFill>
                      <a:schemeClr val="tx1"/>
                    </a:solidFill>
                  </a:rPr>
                  <a:t> –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ru-RU" sz="3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</a:t>
                </a:r>
                <a:endParaRPr lang="ru-RU" sz="3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в) </a:t>
                </a:r>
                <a:r>
                  <a:rPr lang="en-US" sz="3400" dirty="0">
                    <a:solidFill>
                      <a:schemeClr val="tx1"/>
                    </a:solidFill>
                  </a:rPr>
                  <a:t>sin</a:t>
                </a:r>
                <a:r>
                  <a:rPr lang="ru-RU" sz="3400" dirty="0">
                    <a:solidFill>
                      <a:schemeClr val="tx1"/>
                    </a:solidFill>
                  </a:rPr>
                  <a:t> (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 –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            г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en-US" sz="3400" dirty="0">
                    <a:solidFill>
                      <a:schemeClr val="tx1"/>
                    </a:solidFill>
                  </a:rPr>
                  <a:t>sin</a:t>
                </a:r>
                <a:r>
                  <a:rPr lang="ru-RU" sz="3400" dirty="0">
                    <a:solidFill>
                      <a:schemeClr val="tx1"/>
                    </a:solidFill>
                  </a:rPr>
                  <a:t>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</a:t>
                </a:r>
                <a:endParaRPr lang="ru-RU" sz="3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д)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( 2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          </a:t>
                </a:r>
                <a:r>
                  <a:rPr lang="en-US" sz="3400" dirty="0" smtClean="0">
                    <a:solidFill>
                      <a:schemeClr val="tx1"/>
                    </a:solidFill>
                  </a:rPr>
                  <a:t> 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е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en-US" sz="3400" dirty="0">
                    <a:solidFill>
                      <a:schemeClr val="tx1"/>
                    </a:solidFill>
                  </a:rPr>
                  <a:t>cos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–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3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3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</a:t>
                </a:r>
                <a:endParaRPr lang="ru-RU" sz="3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400" dirty="0">
                    <a:solidFill>
                      <a:schemeClr val="tx1"/>
                    </a:solidFill>
                  </a:rPr>
                  <a:t>ж)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ctg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/2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 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tgα</m:t>
                    </m:r>
                  </m:oMath>
                </a14:m>
                <a:r>
                  <a:rPr lang="ru-RU" sz="3400" dirty="0" smtClean="0">
                    <a:solidFill>
                      <a:schemeClr val="tx1"/>
                    </a:solidFill>
                  </a:rPr>
                  <a:t>;     з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en-US" sz="3400" dirty="0" err="1">
                    <a:solidFill>
                      <a:schemeClr val="tx1"/>
                    </a:solidFill>
                  </a:rPr>
                  <a:t>tg</a:t>
                </a:r>
                <a:r>
                  <a:rPr lang="ru-RU" sz="3400" dirty="0">
                    <a:solidFill>
                      <a:schemeClr val="tx1"/>
                    </a:solidFill>
                  </a:rPr>
                  <a:t> ( </a:t>
                </a:r>
                <a:r>
                  <a:rPr lang="en-US" sz="3400" dirty="0">
                    <a:solidFill>
                      <a:schemeClr val="tx1"/>
                    </a:solidFill>
                  </a:rPr>
                  <a:t>π</a:t>
                </a:r>
                <a:r>
                  <a:rPr lang="ru-RU" sz="3400" dirty="0">
                    <a:solidFill>
                      <a:schemeClr val="tx1"/>
                    </a:solidFill>
                  </a:rPr>
                  <a:t> + </a:t>
                </a:r>
                <a:r>
                  <a:rPr lang="en-US" sz="3400" dirty="0">
                    <a:solidFill>
                      <a:schemeClr val="tx1"/>
                    </a:solidFill>
                  </a:rPr>
                  <a:t>α</a:t>
                </a:r>
                <a:r>
                  <a:rPr lang="ru-RU" sz="3400" dirty="0">
                    <a:solidFill>
                      <a:schemeClr val="tx1"/>
                    </a:solidFill>
                  </a:rPr>
                  <a:t>) </a:t>
                </a:r>
                <a:r>
                  <a:rPr lang="ru-RU" sz="3400" dirty="0" smtClean="0">
                    <a:solidFill>
                      <a:schemeClr val="tx1"/>
                    </a:solidFill>
                  </a:rPr>
                  <a:t>=</a:t>
                </a:r>
                <a:r>
                  <a:rPr lang="en-US" sz="3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tg</m:t>
                    </m:r>
                    <m:r>
                      <m:rPr>
                        <m:sty m:val="p"/>
                      </m:rPr>
                      <a:rPr lang="en-US" sz="34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endParaRPr lang="ru-RU" sz="3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013" y="354843"/>
                <a:ext cx="10153934" cy="5686520"/>
              </a:xfrm>
              <a:blipFill rotWithShape="0">
                <a:blip r:embed="rId3"/>
                <a:stretch>
                  <a:fillRect l="-2101" t="-1929" r="-12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599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249</TotalTime>
  <Words>289</Words>
  <Application>Microsoft Office PowerPoint</Application>
  <PresentationFormat>Широкоэкранный</PresentationFormat>
  <Paragraphs>106</Paragraphs>
  <Slides>25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 Math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№2 Вычислите:  а) √3cos 30o =                 б) – 2 tg2 450 = в) а sin 1800 =                г) 2sin 300 =  д) sin 1350 =                   </vt:lpstr>
      <vt:lpstr>№2 Вычислите:  а)√3cos 30o = 1,5             б) – 2 tg2 450 = в) а sin 1800 =                г) 2sin 300 =  д) sin 1350 =                   </vt:lpstr>
      <vt:lpstr>№2 Вычислите:  а)√3cos 30o = 1,5             б) – 2 tg2 450 = -2 в) а sin 1800 =                г) 2sin 300 =  д) sin 1350 =                   </vt:lpstr>
      <vt:lpstr>№2 Вычислите:  а)√3cos 30o = 1,5             б) – 2 tg2 450 = -2 в) а sin 1800 = 0               г) 2sin 300 =  д) sin 1350 =                   </vt:lpstr>
      <vt:lpstr>№2 Вычислите:  а)√3cos 30o = 1,5             б) – 2 tg2 450 = -2 в) а sin 1800 = 0               г) 2sin 300 = 1 д) sin 1350 =                   </vt:lpstr>
      <vt:lpstr>№2 Вычислите:  а)√3cos 30o = 1,5             б) – 2 tg2 450 = -2 в) а sin 1800 = 0               г) 2sin 300 = 1 д) sin 1350 = -√2/2                  </vt:lpstr>
      <vt:lpstr>№2 Вычислите:  а)√3cos 30o = 1,5             б) – 2 tg2 450 = -2 в) а sin 1800 = 0               г) 2sin 300 = 1 д) sin 1350 = -√2/2                  </vt:lpstr>
      <vt:lpstr>№3 Вычислите: </vt:lpstr>
      <vt:lpstr>№3 Вычислите: </vt:lpstr>
      <vt:lpstr>№3 Вычислите: </vt:lpstr>
      <vt:lpstr>№3 Вычислите: </vt:lpstr>
      <vt:lpstr>№3 Вычислите: </vt:lpstr>
      <vt:lpstr>№4 Вычислите:</vt:lpstr>
      <vt:lpstr>Сумма и разность синусов. Сумма и разность косинусов.</vt:lpstr>
      <vt:lpstr>Сумма и разность синусов. Сумма и разность косинусов.</vt:lpstr>
      <vt:lpstr>№4 Вычислите: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Alexandr-</dc:creator>
  <cp:lastModifiedBy>Alexandr-</cp:lastModifiedBy>
  <cp:revision>12</cp:revision>
  <dcterms:created xsi:type="dcterms:W3CDTF">2020-03-02T11:38:57Z</dcterms:created>
  <dcterms:modified xsi:type="dcterms:W3CDTF">2021-03-07T06:06:42Z</dcterms:modified>
</cp:coreProperties>
</file>