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1FAB4-5A75-44B5-8808-D45C8857BF13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C2A3D-9EB5-45DC-88AE-3E375450C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42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1FAB4-5A75-44B5-8808-D45C8857BF13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C2A3D-9EB5-45DC-88AE-3E375450C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551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1FAB4-5A75-44B5-8808-D45C8857BF13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C2A3D-9EB5-45DC-88AE-3E375450C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250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1FAB4-5A75-44B5-8808-D45C8857BF13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C2A3D-9EB5-45DC-88AE-3E375450C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38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1FAB4-5A75-44B5-8808-D45C8857BF13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C2A3D-9EB5-45DC-88AE-3E375450C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625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1FAB4-5A75-44B5-8808-D45C8857BF13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C2A3D-9EB5-45DC-88AE-3E375450C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59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1FAB4-5A75-44B5-8808-D45C8857BF13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C2A3D-9EB5-45DC-88AE-3E375450C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42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1FAB4-5A75-44B5-8808-D45C8857BF13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C2A3D-9EB5-45DC-88AE-3E375450C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346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1FAB4-5A75-44B5-8808-D45C8857BF13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C2A3D-9EB5-45DC-88AE-3E375450C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270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1FAB4-5A75-44B5-8808-D45C8857BF13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C2A3D-9EB5-45DC-88AE-3E375450C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34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1FAB4-5A75-44B5-8808-D45C8857BF13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C2A3D-9EB5-45DC-88AE-3E375450C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407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1FAB4-5A75-44B5-8808-D45C8857BF13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C2A3D-9EB5-45DC-88AE-3E375450C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254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2.pn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10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844824"/>
            <a:ext cx="4259729" cy="4525963"/>
          </a:xfrm>
          <a:ln w="19050">
            <a:solidFill>
              <a:schemeClr val="accent3">
                <a:lumMod val="75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547931"/>
            <a:ext cx="5676411" cy="7136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9512" y="1340768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"</a:t>
            </a:r>
            <a:r>
              <a:rPr lang="ru-RU" dirty="0">
                <a:solidFill>
                  <a:srgbClr val="002060"/>
                </a:solidFill>
              </a:rPr>
              <a:t>Память - это не сохранение прошлого, это забота о будущем" </a:t>
            </a:r>
            <a:r>
              <a:rPr lang="ru-RU" dirty="0" err="1" smtClean="0">
                <a:solidFill>
                  <a:srgbClr val="002060"/>
                </a:solidFill>
              </a:rPr>
              <a:t>Д.С.Лихачев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49" y="0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8367" y="1836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577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4128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4880" y="1134492"/>
            <a:ext cx="4093386" cy="27985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dirty="0" smtClean="0"/>
              <a:t> Надо бы пяло в руки взять, </a:t>
            </a:r>
          </a:p>
          <a:p>
            <a:pPr marL="0" indent="0">
              <a:buNone/>
            </a:pPr>
            <a:r>
              <a:rPr lang="ru-RU" sz="1400" b="1" dirty="0" smtClean="0"/>
              <a:t> </a:t>
            </a:r>
            <a:r>
              <a:rPr lang="ru-RU" sz="1400" b="1" dirty="0" err="1" smtClean="0"/>
              <a:t>досюльный</a:t>
            </a:r>
            <a:r>
              <a:rPr lang="ru-RU" sz="1400" b="1" dirty="0" smtClean="0"/>
              <a:t>, бабушкин шов-стежок дальше вести,</a:t>
            </a:r>
          </a:p>
          <a:p>
            <a:pPr marL="0" indent="0">
              <a:buNone/>
            </a:pPr>
            <a:r>
              <a:rPr lang="ru-RU" sz="1400" b="1" dirty="0" smtClean="0"/>
              <a:t> да свету мало в избе. </a:t>
            </a:r>
          </a:p>
          <a:p>
            <a:pPr marL="0" indent="0">
              <a:buNone/>
            </a:pPr>
            <a:r>
              <a:rPr lang="ru-RU" sz="1400" b="1" dirty="0" smtClean="0"/>
              <a:t> - </a:t>
            </a:r>
            <a:r>
              <a:rPr lang="ru-RU" sz="1400" b="1" dirty="0" err="1" smtClean="0"/>
              <a:t>Березовая</a:t>
            </a:r>
            <a:r>
              <a:rPr lang="ru-RU" sz="1400" b="1" dirty="0" smtClean="0"/>
              <a:t> лучина (</a:t>
            </a:r>
            <a:r>
              <a:rPr lang="ru-RU" sz="1400" b="1" dirty="0" err="1" smtClean="0"/>
              <a:t>pare</a:t>
            </a:r>
            <a:r>
              <a:rPr lang="ru-RU" sz="1400" b="1" dirty="0" smtClean="0"/>
              <a:t>) на печи высушена, </a:t>
            </a:r>
          </a:p>
          <a:p>
            <a:pPr marL="0" indent="0">
              <a:buNone/>
            </a:pPr>
            <a:r>
              <a:rPr lang="ru-RU" sz="1400" b="1" dirty="0" smtClean="0"/>
              <a:t> в светец просится. </a:t>
            </a:r>
          </a:p>
          <a:p>
            <a:pPr marL="0" indent="0">
              <a:buNone/>
            </a:pPr>
            <a:r>
              <a:rPr lang="ru-RU" sz="1400" b="1" dirty="0" smtClean="0"/>
              <a:t> - Где-то в зимовьях, в промысловых избушках</a:t>
            </a:r>
          </a:p>
          <a:p>
            <a:pPr marL="0" indent="0">
              <a:buNone/>
            </a:pPr>
            <a:r>
              <a:rPr lang="ru-RU" sz="1400" b="1" dirty="0" smtClean="0"/>
              <a:t> наши охотники-рыбаки при сальниках и жировиках</a:t>
            </a:r>
          </a:p>
          <a:p>
            <a:pPr marL="0" indent="0">
              <a:buNone/>
            </a:pPr>
            <a:r>
              <a:rPr lang="ru-RU" sz="1400" b="1" dirty="0" smtClean="0"/>
              <a:t> снасти чинят, вяжут одной спицей носки, рукавицы. </a:t>
            </a:r>
          </a:p>
          <a:p>
            <a:pPr marL="0" indent="0">
              <a:buNone/>
            </a:pPr>
            <a:r>
              <a:rPr lang="ru-RU" sz="1400" b="1" dirty="0" smtClean="0"/>
              <a:t>- У нас дед свечи из овечьего жира катать мастер, затеплим и мы свечку.</a:t>
            </a:r>
            <a:endParaRPr lang="en-US" sz="1400" b="1" dirty="0" smtClean="0"/>
          </a:p>
          <a:p>
            <a:pPr marL="0" indent="0">
              <a:buNone/>
            </a:pPr>
            <a:r>
              <a:rPr lang="ru-RU" sz="1400" b="1" dirty="0" smtClean="0"/>
              <a:t>А вот и из печки дымком потянуло.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286" y="0"/>
            <a:ext cx="258467" cy="6858000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0472" y="-9618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7743" y="310084"/>
            <a:ext cx="3506465" cy="598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34492"/>
            <a:ext cx="1717335" cy="293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4718" y="1268760"/>
            <a:ext cx="2088232" cy="5074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1613" y="4581128"/>
            <a:ext cx="3486532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sz="1400" b="1" dirty="0"/>
              <a:t>В </a:t>
            </a:r>
            <a:r>
              <a:rPr lang="ru-RU" sz="1400" b="1" dirty="0" err="1"/>
              <a:t>hiilo</a:t>
            </a:r>
            <a:r>
              <a:rPr lang="ru-RU" sz="1400" b="1" dirty="0"/>
              <a:t> - загнетке - золовка огонь развела, </a:t>
            </a:r>
          </a:p>
          <a:p>
            <a:r>
              <a:rPr lang="ru-RU" sz="1400" b="1" dirty="0"/>
              <a:t> на </a:t>
            </a:r>
            <a:r>
              <a:rPr lang="ru-RU" sz="1400" b="1" dirty="0" err="1"/>
              <a:t>huahly</a:t>
            </a:r>
            <a:r>
              <a:rPr lang="ru-RU" sz="1400" b="1" dirty="0"/>
              <a:t> – крюк - котелок подвешивает, </a:t>
            </a:r>
          </a:p>
          <a:p>
            <a:r>
              <a:rPr lang="ru-RU" sz="1400" b="1" dirty="0"/>
              <a:t> будет </a:t>
            </a:r>
            <a:r>
              <a:rPr lang="ru-RU" sz="1400" b="1" dirty="0" err="1"/>
              <a:t>похлебку</a:t>
            </a:r>
            <a:r>
              <a:rPr lang="ru-RU" sz="1400" b="1" dirty="0"/>
              <a:t> варить, </a:t>
            </a:r>
          </a:p>
          <a:p>
            <a:r>
              <a:rPr lang="ru-RU" sz="1400" b="1" dirty="0"/>
              <a:t> мужчин дожидаться, </a:t>
            </a:r>
          </a:p>
          <a:p>
            <a:r>
              <a:rPr lang="ru-RU" sz="1400" b="1" dirty="0"/>
              <a:t> появится в хозяйстве свежее </a:t>
            </a:r>
            <a:r>
              <a:rPr lang="ru-RU" sz="1400" b="1" dirty="0" err="1"/>
              <a:t>sulgu</a:t>
            </a:r>
            <a:r>
              <a:rPr lang="ru-RU" sz="1400" b="1" dirty="0"/>
              <a:t> - </a:t>
            </a:r>
          </a:p>
          <a:p>
            <a:r>
              <a:rPr lang="ru-RU" sz="1400" b="1" dirty="0"/>
              <a:t> крыло для мазанья пирогов.</a:t>
            </a:r>
          </a:p>
          <a:p>
            <a:r>
              <a:rPr lang="ru-RU" sz="1400" b="1" dirty="0"/>
              <a:t>от хозяина должно пахнуть ветром, </a:t>
            </a:r>
          </a:p>
          <a:p>
            <a:r>
              <a:rPr lang="ru-RU" sz="1400" b="1" dirty="0"/>
              <a:t> а от хозяйки – дымом</a:t>
            </a:r>
          </a:p>
        </p:txBody>
      </p:sp>
    </p:spTree>
    <p:extLst>
      <p:ext uri="{BB962C8B-B14F-4D97-AF65-F5344CB8AC3E}">
        <p14:creationId xmlns:p14="http://schemas.microsoft.com/office/powerpoint/2010/main" val="16373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357313"/>
            <a:ext cx="4368800" cy="19018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 smtClean="0"/>
              <a:t>- Что-то из-под пола холодом подуло - </a:t>
            </a:r>
          </a:p>
          <a:p>
            <a:pPr marL="0" indent="0">
              <a:buNone/>
            </a:pPr>
            <a:r>
              <a:rPr lang="ru-RU" sz="1600" b="1" dirty="0" smtClean="0"/>
              <a:t> зато в подполье тепло потечёт</a:t>
            </a:r>
          </a:p>
          <a:p>
            <a:pPr marL="0" indent="0">
              <a:buNone/>
            </a:pPr>
            <a:r>
              <a:rPr lang="ru-RU" sz="1600" b="1" dirty="0" smtClean="0"/>
              <a:t> сквозь щели плах – половиц, для того </a:t>
            </a:r>
          </a:p>
          <a:p>
            <a:pPr marL="0" indent="0">
              <a:buNone/>
            </a:pPr>
            <a:r>
              <a:rPr lang="ru-RU" sz="1600" b="1" dirty="0" smtClean="0"/>
              <a:t> в сильные морозы матушка </a:t>
            </a:r>
          </a:p>
          <a:p>
            <a:pPr marL="0" indent="0">
              <a:buNone/>
            </a:pPr>
            <a:r>
              <a:rPr lang="ru-RU" sz="1600" b="1" dirty="0" smtClean="0"/>
              <a:t> даже домотканые половики – </a:t>
            </a:r>
            <a:endParaRPr lang="en-US" sz="1600" b="1" dirty="0" smtClean="0"/>
          </a:p>
          <a:p>
            <a:pPr marL="0" indent="0">
              <a:buNone/>
            </a:pPr>
            <a:r>
              <a:rPr lang="ru-RU" sz="1600" b="1" dirty="0" smtClean="0"/>
              <a:t>дорожки в угол сдвигает.</a:t>
            </a:r>
          </a:p>
          <a:p>
            <a:endParaRPr lang="ru-RU" sz="1400" b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3175" y="260648"/>
            <a:ext cx="4707879" cy="60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41" y="-42912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44710" y="-10605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2171" y="1124744"/>
            <a:ext cx="3151237" cy="2366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605741"/>
            <a:ext cx="2319973" cy="3093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2203" y="3619030"/>
            <a:ext cx="408213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- </a:t>
            </a:r>
            <a:r>
              <a:rPr lang="ru-RU" sz="1600" b="1" dirty="0"/>
              <a:t>Перейди-ка, дорогой гость, </a:t>
            </a:r>
          </a:p>
          <a:p>
            <a:r>
              <a:rPr lang="ru-RU" sz="1600" b="1" dirty="0"/>
              <a:t>  ближе к печи, погрейся о кирпичи. </a:t>
            </a:r>
          </a:p>
          <a:p>
            <a:r>
              <a:rPr lang="ru-RU" sz="1600" b="1" dirty="0"/>
              <a:t>- Сядь сюда вот. </a:t>
            </a:r>
          </a:p>
          <a:p>
            <a:r>
              <a:rPr lang="ru-RU" sz="1600" b="1" dirty="0"/>
              <a:t>  </a:t>
            </a:r>
          </a:p>
          <a:p>
            <a:r>
              <a:rPr lang="ru-RU" sz="1600" b="1" dirty="0"/>
              <a:t> -  Ящик у печи – не сундук, </a:t>
            </a:r>
          </a:p>
          <a:p>
            <a:r>
              <a:rPr lang="ru-RU" sz="1600" b="1" dirty="0"/>
              <a:t>  карелы его </a:t>
            </a:r>
            <a:r>
              <a:rPr lang="ru-RU" sz="1600" b="1" dirty="0" err="1"/>
              <a:t>kozino</a:t>
            </a:r>
            <a:r>
              <a:rPr lang="ru-RU" sz="1600" b="1" dirty="0"/>
              <a:t> называют, </a:t>
            </a:r>
          </a:p>
          <a:p>
            <a:r>
              <a:rPr lang="ru-RU" sz="1600" b="1" dirty="0"/>
              <a:t>  русские «</a:t>
            </a:r>
            <a:r>
              <a:rPr lang="ru-RU" sz="1600" b="1" dirty="0" err="1"/>
              <a:t>каржина</a:t>
            </a:r>
            <a:r>
              <a:rPr lang="ru-RU" sz="1600" b="1" dirty="0"/>
              <a:t>» зовут. </a:t>
            </a:r>
          </a:p>
          <a:p>
            <a:r>
              <a:rPr lang="ru-RU" sz="1600" b="1" dirty="0"/>
              <a:t>Крышку поднимаешь – </a:t>
            </a:r>
          </a:p>
          <a:p>
            <a:r>
              <a:rPr lang="ru-RU" sz="1600" b="1" dirty="0"/>
              <a:t>  а там вход в </a:t>
            </a:r>
            <a:r>
              <a:rPr lang="ru-RU" sz="1600" b="1" dirty="0" smtClean="0"/>
              <a:t>подполье, к </a:t>
            </a:r>
            <a:r>
              <a:rPr lang="ru-RU" sz="1600" b="1" dirty="0"/>
              <a:t>семейным припасам.</a:t>
            </a:r>
            <a:r>
              <a:rPr lang="ru-RU" sz="14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0913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2986088"/>
            <a:ext cx="7727950" cy="52847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200" b="1" dirty="0" smtClean="0"/>
              <a:t>Ухват беременная баба по деревне носит – оберегает себя от худых слов, злых глаз.</a:t>
            </a:r>
          </a:p>
          <a:p>
            <a:pPr marL="0" indent="0">
              <a:buNone/>
            </a:pPr>
            <a:r>
              <a:rPr lang="ru-RU" sz="1200" b="1" dirty="0" smtClean="0"/>
              <a:t> - Ложки и мутовки тоже не только в</a:t>
            </a:r>
          </a:p>
          <a:p>
            <a:pPr marL="0" indent="0">
              <a:buNone/>
            </a:pPr>
            <a:r>
              <a:rPr lang="ru-RU" sz="1200" b="1" dirty="0" smtClean="0"/>
              <a:t> миски годятся – ложку сватам протягивают,</a:t>
            </a:r>
            <a:r>
              <a:rPr lang="en-US" sz="1200" b="1" dirty="0" smtClean="0"/>
              <a:t> </a:t>
            </a:r>
            <a:r>
              <a:rPr lang="ru-RU" sz="1200" b="1" dirty="0" smtClean="0"/>
              <a:t>если согласны дочь дома выдавать,</a:t>
            </a:r>
            <a:endParaRPr lang="en-US" sz="1200" b="1" dirty="0" smtClean="0"/>
          </a:p>
          <a:p>
            <a:pPr marL="0" indent="0">
              <a:buNone/>
            </a:pPr>
            <a:r>
              <a:rPr lang="ru-RU" sz="1200" b="1" dirty="0" smtClean="0"/>
              <a:t>а мутовку, как отказ дают. </a:t>
            </a:r>
          </a:p>
          <a:p>
            <a:pPr marL="0" indent="0">
              <a:buNone/>
            </a:pPr>
            <a:r>
              <a:rPr lang="ru-RU" sz="1200" b="1" dirty="0" smtClean="0"/>
              <a:t> - Сито из конского волоса и муку просеет, и воду прольёт на</a:t>
            </a:r>
          </a:p>
          <a:p>
            <a:pPr marL="0" indent="0">
              <a:buNone/>
            </a:pPr>
            <a:r>
              <a:rPr lang="ru-RU" sz="1200" b="1" dirty="0" smtClean="0"/>
              <a:t> девичью голову во время поднятия </a:t>
            </a:r>
            <a:r>
              <a:rPr lang="ru-RU" sz="1200" b="1" dirty="0" err="1" smtClean="0"/>
              <a:t>лемпи</a:t>
            </a:r>
            <a:r>
              <a:rPr lang="ru-RU" sz="1200" b="1" dirty="0" smtClean="0"/>
              <a:t> – привлекательности у девушки. </a:t>
            </a:r>
          </a:p>
          <a:p>
            <a:pPr>
              <a:buFontTx/>
              <a:buChar char="-"/>
            </a:pPr>
            <a:r>
              <a:rPr lang="ru-RU" sz="1200" b="1" dirty="0" smtClean="0"/>
              <a:t>А в квашню не заглядывай – в нашей квашне паук паутину развесил –</a:t>
            </a:r>
            <a:endParaRPr lang="en-US" sz="1200" b="1" dirty="0" smtClean="0"/>
          </a:p>
          <a:p>
            <a:pPr>
              <a:buFontTx/>
              <a:buChar char="-"/>
            </a:pPr>
            <a:r>
              <a:rPr lang="ru-RU" sz="1200" b="1" dirty="0" smtClean="0"/>
              <a:t> закончилась мука в амбаре, не из чего тесто на пироги заводить. Даже </a:t>
            </a:r>
            <a:endParaRPr lang="en-US" sz="1200" b="1" dirty="0" smtClean="0"/>
          </a:p>
          <a:p>
            <a:pPr>
              <a:buFontTx/>
              <a:buChar char="-"/>
            </a:pPr>
            <a:r>
              <a:rPr lang="ru-RU" sz="1200" b="1" dirty="0" smtClean="0"/>
              <a:t>перетёртая сосновая заболонь не помогла дотянуть до нового урожая. </a:t>
            </a:r>
          </a:p>
          <a:p>
            <a:pPr marL="0" indent="0">
              <a:buNone/>
            </a:pPr>
            <a:r>
              <a:rPr lang="ru-RU" sz="1200" b="1" dirty="0" smtClean="0"/>
              <a:t>Одна надежда на </a:t>
            </a:r>
            <a:r>
              <a:rPr lang="ru-RU" sz="1200" b="1" dirty="0" err="1" smtClean="0"/>
              <a:t>Мийхкали</a:t>
            </a:r>
            <a:r>
              <a:rPr lang="ru-RU" sz="1200" b="1" dirty="0" smtClean="0"/>
              <a:t> и Анти, на их заработки в извозе. 	</a:t>
            </a:r>
          </a:p>
          <a:p>
            <a:pPr marL="0" indent="0">
              <a:buNone/>
            </a:pPr>
            <a:r>
              <a:rPr lang="ru-RU" sz="1200" b="1" dirty="0" smtClean="0"/>
              <a:t> </a:t>
            </a:r>
          </a:p>
          <a:p>
            <a:pPr>
              <a:buFontTx/>
              <a:buChar char="-"/>
            </a:pPr>
            <a:r>
              <a:rPr lang="ru-RU" sz="1200" b="1" dirty="0" smtClean="0"/>
              <a:t>Ведь даже миски-горшки глиняные, что на  полках-</a:t>
            </a:r>
            <a:r>
              <a:rPr lang="ru-RU" sz="1200" b="1" dirty="0" err="1" smtClean="0"/>
              <a:t>надлавочницах</a:t>
            </a:r>
            <a:r>
              <a:rPr lang="ru-RU" sz="1200" b="1" dirty="0" smtClean="0"/>
              <a:t> расставлены за </a:t>
            </a:r>
            <a:r>
              <a:rPr lang="ru-RU" sz="1200" b="1" dirty="0" err="1" smtClean="0"/>
              <a:t>денюжки</a:t>
            </a:r>
            <a:r>
              <a:rPr lang="ru-RU" sz="1200" b="1" dirty="0" smtClean="0"/>
              <a:t> у  </a:t>
            </a:r>
            <a:r>
              <a:rPr lang="ru-RU" sz="1200" b="1" dirty="0" err="1" smtClean="0"/>
              <a:t>каргополов</a:t>
            </a:r>
            <a:r>
              <a:rPr lang="ru-RU" sz="1200" b="1" dirty="0" smtClean="0"/>
              <a:t> </a:t>
            </a:r>
          </a:p>
          <a:p>
            <a:pPr marL="0" indent="0">
              <a:buNone/>
            </a:pPr>
            <a:r>
              <a:rPr lang="ru-RU" sz="1200" b="1" dirty="0" smtClean="0"/>
              <a:t>да </a:t>
            </a:r>
            <a:r>
              <a:rPr lang="ru-RU" sz="1200" b="1" dirty="0" err="1" smtClean="0"/>
              <a:t>шелтозер</a:t>
            </a:r>
            <a:r>
              <a:rPr lang="ru-RU" sz="1200" b="1" dirty="0" smtClean="0"/>
              <a:t> куплены, вот и бережём от неловкой руки, загодя берестяной лентой обматываем.</a:t>
            </a:r>
          </a:p>
          <a:p>
            <a:pPr marL="0" indent="0">
              <a:buNone/>
            </a:pPr>
            <a:r>
              <a:rPr lang="ru-RU" sz="1200" b="1" dirty="0" smtClean="0"/>
              <a:t> Там и бутылки – «четверти» стоят, и самовары праздничные. </a:t>
            </a:r>
          </a:p>
          <a:p>
            <a:pPr marL="0" indent="0">
              <a:buNone/>
            </a:pPr>
            <a:r>
              <a:rPr lang="ru-RU" sz="1200" b="1" dirty="0" smtClean="0"/>
              <a:t> - По медной посуде, да покупным шалям судят о достатке дома. </a:t>
            </a:r>
          </a:p>
          <a:p>
            <a:pPr marL="0" indent="0">
              <a:buNone/>
            </a:pPr>
            <a:r>
              <a:rPr lang="ru-RU" sz="1200" b="1" dirty="0" smtClean="0">
                <a:solidFill>
                  <a:srgbClr val="FF0000"/>
                </a:solidFill>
              </a:rPr>
              <a:t>- Наша изба – и не бедна, и не богата, мы и тому рады. </a:t>
            </a:r>
          </a:p>
          <a:p>
            <a:pPr marL="0" indent="0">
              <a:buNone/>
            </a:pPr>
            <a:r>
              <a:rPr lang="ru-RU" sz="1200" b="1" dirty="0" smtClean="0">
                <a:solidFill>
                  <a:srgbClr val="FF0000"/>
                </a:solidFill>
              </a:rPr>
              <a:t> - Клюквой-простоквашей медь начистим... </a:t>
            </a:r>
          </a:p>
          <a:p>
            <a:pPr marL="0" indent="0">
              <a:buNone/>
            </a:pPr>
            <a:r>
              <a:rPr lang="ru-RU" sz="1200" b="1" dirty="0" smtClean="0">
                <a:solidFill>
                  <a:srgbClr val="FF0000"/>
                </a:solidFill>
              </a:rPr>
              <a:t> </a:t>
            </a:r>
            <a:endParaRPr lang="ru-RU" sz="12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260648"/>
            <a:ext cx="4820214" cy="504056"/>
          </a:xfrm>
          <a:prstGeom prst="rect">
            <a:avLst/>
          </a:prstGeom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-736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0472" y="-736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083" y="945758"/>
            <a:ext cx="2024990" cy="2004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7777" y="1040648"/>
            <a:ext cx="2732695" cy="1979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1325" y="3195713"/>
            <a:ext cx="2414336" cy="1998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67744" y="980728"/>
            <a:ext cx="590465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 </a:t>
            </a:r>
            <a:r>
              <a:rPr lang="ru-RU" sz="1200" b="1" dirty="0"/>
              <a:t>Торопится золовка</a:t>
            </a:r>
            <a:r>
              <a:rPr lang="ru-RU" sz="1200" b="1" dirty="0" smtClean="0"/>
              <a:t>,</a:t>
            </a:r>
            <a:r>
              <a:rPr lang="en-US" sz="1200" b="1" dirty="0" smtClean="0"/>
              <a:t> </a:t>
            </a:r>
            <a:r>
              <a:rPr lang="ru-RU" sz="1200" b="1" dirty="0" smtClean="0"/>
              <a:t>гремит </a:t>
            </a:r>
            <a:r>
              <a:rPr lang="ru-RU" sz="1200" b="1" dirty="0"/>
              <a:t>чугунами – ухватами,</a:t>
            </a:r>
          </a:p>
          <a:p>
            <a:r>
              <a:rPr lang="ru-RU" sz="1200" b="1" dirty="0"/>
              <a:t>боится не успеть к приходу мужчин.</a:t>
            </a:r>
          </a:p>
          <a:p>
            <a:endParaRPr lang="ru-RU" sz="1200" b="1" dirty="0"/>
          </a:p>
          <a:p>
            <a:r>
              <a:rPr lang="ru-RU" sz="1200" b="1" dirty="0"/>
              <a:t>- Дед ругается, когда у печи шум стоит.</a:t>
            </a:r>
          </a:p>
          <a:p>
            <a:pPr marL="171450" indent="-171450">
              <a:buFontTx/>
              <a:buChar char="-"/>
            </a:pPr>
            <a:r>
              <a:rPr lang="ru-RU" sz="1200" b="1" dirty="0" smtClean="0"/>
              <a:t>В </a:t>
            </a:r>
            <a:r>
              <a:rPr lang="ru-RU" sz="1200" b="1" dirty="0"/>
              <a:t>старом доме и кочерга уважения требует – она ведь </a:t>
            </a:r>
            <a:endParaRPr lang="en-US" sz="1200" b="1" dirty="0" smtClean="0"/>
          </a:p>
          <a:p>
            <a:pPr marL="171450" indent="-171450">
              <a:buFontTx/>
              <a:buChar char="-"/>
            </a:pPr>
            <a:r>
              <a:rPr lang="ru-RU" sz="1200" b="1" dirty="0" smtClean="0"/>
              <a:t>И</a:t>
            </a:r>
            <a:r>
              <a:rPr lang="en-US" sz="1200" b="1" dirty="0" smtClean="0"/>
              <a:t> </a:t>
            </a:r>
            <a:r>
              <a:rPr lang="ru-RU" sz="1200" b="1" dirty="0" smtClean="0"/>
              <a:t>скот </a:t>
            </a:r>
            <a:r>
              <a:rPr lang="ru-RU" sz="1200" b="1" dirty="0"/>
              <a:t>на </a:t>
            </a:r>
            <a:r>
              <a:rPr lang="ru-RU" sz="1200" b="1" dirty="0" smtClean="0"/>
              <a:t>первый </a:t>
            </a:r>
            <a:r>
              <a:rPr lang="ru-RU" sz="1200" b="1" dirty="0"/>
              <a:t>выпас отправляет,</a:t>
            </a:r>
          </a:p>
          <a:p>
            <a:r>
              <a:rPr lang="ru-RU" sz="1200" b="1" dirty="0" smtClean="0"/>
              <a:t>и </a:t>
            </a:r>
            <a:r>
              <a:rPr lang="ru-RU" sz="1200" b="1" dirty="0"/>
              <a:t>девушкам на святках гадать </a:t>
            </a:r>
            <a:r>
              <a:rPr lang="ru-RU" sz="1200" b="1" dirty="0" smtClean="0"/>
              <a:t>помогает,</a:t>
            </a:r>
            <a:r>
              <a:rPr lang="en-US" sz="1200" b="1" dirty="0" smtClean="0"/>
              <a:t> </a:t>
            </a:r>
            <a:r>
              <a:rPr lang="ru-RU" sz="1200" b="1" dirty="0" smtClean="0"/>
              <a:t>а </a:t>
            </a:r>
            <a:r>
              <a:rPr lang="ru-RU" sz="1200" b="1" dirty="0"/>
              <a:t>связанная </a:t>
            </a:r>
            <a:endParaRPr lang="en-US" sz="1200" b="1" dirty="0" smtClean="0"/>
          </a:p>
          <a:p>
            <a:r>
              <a:rPr lang="ru-RU" sz="1200" b="1" dirty="0" smtClean="0"/>
              <a:t>вместе </a:t>
            </a:r>
            <a:r>
              <a:rPr lang="ru-RU" sz="1200" b="1" dirty="0"/>
              <a:t>с ухватом после ухода сватов из избы обещает </a:t>
            </a:r>
            <a:endParaRPr lang="en-US" sz="1200" b="1" dirty="0" smtClean="0"/>
          </a:p>
          <a:p>
            <a:r>
              <a:rPr lang="ru-RU" sz="1200" b="1" dirty="0" smtClean="0"/>
              <a:t>удачную</a:t>
            </a:r>
            <a:endParaRPr lang="ru-RU" sz="1200" b="1" dirty="0"/>
          </a:p>
          <a:p>
            <a:r>
              <a:rPr lang="ru-RU" sz="1200" b="1" dirty="0"/>
              <a:t>совместную жизнь молодой семьи. </a:t>
            </a:r>
          </a:p>
        </p:txBody>
      </p:sp>
    </p:spTree>
    <p:extLst>
      <p:ext uri="{BB962C8B-B14F-4D97-AF65-F5344CB8AC3E}">
        <p14:creationId xmlns:p14="http://schemas.microsoft.com/office/powerpoint/2010/main" val="311316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452" y="779739"/>
            <a:ext cx="5203465" cy="10332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dirty="0" smtClean="0"/>
              <a:t>Та </a:t>
            </a:r>
            <a:r>
              <a:rPr lang="ru-RU" sz="1400" b="1" dirty="0" err="1" smtClean="0"/>
              <a:t>одежа</a:t>
            </a:r>
            <a:r>
              <a:rPr lang="ru-RU" sz="1400" b="1" dirty="0" smtClean="0"/>
              <a:t>, которую мы каждый день носим – </a:t>
            </a:r>
          </a:p>
          <a:p>
            <a:pPr marL="0" indent="0">
              <a:buNone/>
            </a:pPr>
            <a:r>
              <a:rPr lang="ru-RU" sz="1400" b="1" dirty="0" smtClean="0"/>
              <a:t> из льна, конопли и шерсти девичьими да бабьими</a:t>
            </a:r>
          </a:p>
          <a:p>
            <a:pPr marL="0" indent="0">
              <a:buNone/>
            </a:pPr>
            <a:r>
              <a:rPr lang="ru-RU" sz="1400" b="1" dirty="0" smtClean="0"/>
              <a:t> руками изготовлена – рубахи да юбки, порты, да опять рубахи.</a:t>
            </a:r>
          </a:p>
          <a:p>
            <a:endParaRPr lang="ru-RU" sz="1400" b="1" dirty="0" smtClean="0"/>
          </a:p>
          <a:p>
            <a:pPr marL="0" indent="0">
              <a:buNone/>
            </a:pPr>
            <a:endParaRPr lang="en-US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pPr marL="0" indent="0">
              <a:buNone/>
            </a:pPr>
            <a:r>
              <a:rPr lang="ru-RU" sz="1400" b="1" dirty="0" smtClean="0"/>
              <a:t> 	 </a:t>
            </a:r>
          </a:p>
          <a:p>
            <a:endParaRPr lang="ru-RU" sz="1400" b="1" dirty="0" smtClean="0"/>
          </a:p>
          <a:p>
            <a:pPr marL="0" indent="0">
              <a:buNone/>
            </a:pPr>
            <a:r>
              <a:rPr lang="ru-RU" sz="1400" b="1" dirty="0" smtClean="0"/>
              <a:t> </a:t>
            </a:r>
          </a:p>
          <a:p>
            <a:pPr marL="0" indent="0">
              <a:buNone/>
            </a:pPr>
            <a:r>
              <a:rPr lang="ru-RU" sz="1400" b="1" dirty="0" smtClean="0"/>
              <a:t> </a:t>
            </a:r>
          </a:p>
          <a:p>
            <a:pPr marL="0" indent="0">
              <a:buNone/>
            </a:pPr>
            <a:r>
              <a:rPr lang="ru-RU" sz="1400" b="1" dirty="0" smtClean="0"/>
              <a:t> </a:t>
            </a:r>
            <a:r>
              <a:rPr lang="en-US" sz="1400" b="1" dirty="0" smtClean="0"/>
              <a:t> </a:t>
            </a:r>
          </a:p>
          <a:p>
            <a:pPr marL="0" indent="0">
              <a:buNone/>
            </a:pPr>
            <a:endParaRPr lang="en-US" sz="1400" b="1" dirty="0"/>
          </a:p>
          <a:p>
            <a:pPr marL="0" indent="0">
              <a:buNone/>
            </a:pPr>
            <a:endParaRPr lang="ru-RU" sz="1400" b="1" dirty="0" smtClean="0"/>
          </a:p>
          <a:p>
            <a:pPr marL="0" indent="0">
              <a:buNone/>
            </a:pPr>
            <a:endParaRPr lang="ru-RU" sz="1400" b="1" dirty="0"/>
          </a:p>
          <a:p>
            <a:pPr marL="0" indent="0">
              <a:buNone/>
            </a:pPr>
            <a:endParaRPr lang="ru-RU" sz="1400" b="1" dirty="0" smtClean="0"/>
          </a:p>
          <a:p>
            <a:pPr marL="0" indent="0">
              <a:buNone/>
            </a:pPr>
            <a:endParaRPr lang="ru-RU" sz="1400" b="1" dirty="0" smtClean="0"/>
          </a:p>
          <a:p>
            <a:pPr marL="0" indent="0">
              <a:buNone/>
            </a:pPr>
            <a:endParaRPr lang="ru-RU" sz="1400" b="1" dirty="0"/>
          </a:p>
          <a:p>
            <a:pPr marL="0" indent="0">
              <a:buNone/>
            </a:pPr>
            <a:r>
              <a:rPr lang="ru-RU" sz="1400" b="1" dirty="0" smtClean="0"/>
              <a:t>-Слышу я голоса, скрип ворот на дворе – дождались лесных</a:t>
            </a:r>
            <a:r>
              <a:rPr lang="ru-RU" sz="1400" b="1" dirty="0"/>
              <a:t> </a:t>
            </a:r>
            <a:r>
              <a:rPr lang="ru-RU" sz="1400" b="1" dirty="0" smtClean="0"/>
              <a:t>кормильцев.                                                                                                       - Пора гостя провожать, до калитки доводить. </a:t>
            </a:r>
          </a:p>
          <a:p>
            <a:pPr marL="0" indent="0">
              <a:buNone/>
            </a:pPr>
            <a:r>
              <a:rPr lang="ru-RU" sz="1400" b="1" dirty="0" smtClean="0"/>
              <a:t> </a:t>
            </a:r>
            <a:endParaRPr lang="ru-RU" sz="1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6051" y="332656"/>
            <a:ext cx="4629086" cy="432048"/>
          </a:xfrm>
          <a:prstGeom prst="rect">
            <a:avLst/>
          </a:prstGeom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0603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80221" y="-10603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2173288" cy="1629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728339"/>
            <a:ext cx="2435641" cy="189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0129" y="980728"/>
            <a:ext cx="2635664" cy="2335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5866" y="3784352"/>
            <a:ext cx="2864237" cy="1444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5587" y="1556792"/>
            <a:ext cx="5040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- Сарафаны и платья цветастые нас русские гости</a:t>
            </a:r>
          </a:p>
          <a:p>
            <a:r>
              <a:rPr lang="ru-RU" sz="1400" b="1" dirty="0"/>
              <a:t> по праздникам носить приучили, а парней –</a:t>
            </a:r>
          </a:p>
          <a:p>
            <a:r>
              <a:rPr lang="ru-RU" sz="1400" b="1" dirty="0"/>
              <a:t> жилеты по городской моде. 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2637486" y="2183914"/>
            <a:ext cx="308079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- А только работать и удобнее и </a:t>
            </a:r>
            <a:r>
              <a:rPr lang="ru-RU" sz="1400" b="1" dirty="0" smtClean="0"/>
              <a:t>ловчее в </a:t>
            </a:r>
            <a:r>
              <a:rPr lang="ru-RU" sz="1400" b="1" dirty="0"/>
              <a:t>карельской юбке, в домашней рубашке. </a:t>
            </a:r>
          </a:p>
          <a:p>
            <a:r>
              <a:rPr lang="ru-RU" sz="1400" b="1" dirty="0"/>
              <a:t>		</a:t>
            </a:r>
          </a:p>
          <a:p>
            <a:r>
              <a:rPr lang="ru-RU" sz="1400" b="1" dirty="0"/>
              <a:t>Юбки, рубахи в золе постираем – и опять все как новое. </a:t>
            </a:r>
          </a:p>
          <a:p>
            <a:r>
              <a:rPr lang="ru-RU" sz="1400" b="1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7794" y="4005064"/>
            <a:ext cx="26480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1400" b="1" dirty="0"/>
              <a:t>- Голова у женщин повойником, </a:t>
            </a:r>
            <a:r>
              <a:rPr lang="ru-RU" sz="1400" b="1" dirty="0" smtClean="0"/>
              <a:t>сорокой </a:t>
            </a:r>
            <a:r>
              <a:rPr lang="ru-RU" sz="1400" b="1" dirty="0"/>
              <a:t>или чепцом покрыта; </a:t>
            </a:r>
          </a:p>
          <a:p>
            <a:r>
              <a:rPr lang="ru-RU" sz="1400" b="1" dirty="0"/>
              <a:t> мужики в войлочных шляпах, </a:t>
            </a:r>
          </a:p>
          <a:p>
            <a:r>
              <a:rPr lang="ru-RU" sz="1400" b="1" dirty="0"/>
              <a:t> с косынками или шарфами на шее…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39489" y="3536495"/>
            <a:ext cx="27363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- А обувь на всю семью дед у нас мастерит – </a:t>
            </a:r>
          </a:p>
          <a:p>
            <a:r>
              <a:rPr lang="ru-RU" sz="1400" b="1" dirty="0"/>
              <a:t> кожаные коты и сапоги по колодкам или</a:t>
            </a:r>
          </a:p>
          <a:p>
            <a:r>
              <a:rPr lang="ru-RU" sz="1400" b="1" dirty="0"/>
              <a:t> берестяные лапти без </a:t>
            </a:r>
            <a:r>
              <a:rPr lang="ru-RU" sz="1400" b="1" dirty="0" smtClean="0"/>
              <a:t>счёту. </a:t>
            </a:r>
            <a:endParaRPr lang="ru-RU" sz="1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288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7824" y="880354"/>
            <a:ext cx="3456384" cy="23762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dirty="0" smtClean="0"/>
              <a:t>- Хозяйка с деревянным подойником </a:t>
            </a:r>
          </a:p>
          <a:p>
            <a:pPr marL="0" indent="0">
              <a:buNone/>
            </a:pPr>
            <a:r>
              <a:rPr lang="ru-RU" sz="1400" b="1" dirty="0" smtClean="0"/>
              <a:t> в тёплый хлев к корове собиралась. </a:t>
            </a:r>
          </a:p>
          <a:p>
            <a:endParaRPr lang="ru-RU" sz="1400" b="1" dirty="0" smtClean="0"/>
          </a:p>
          <a:p>
            <a:pPr marL="0" indent="0">
              <a:buNone/>
            </a:pPr>
            <a:r>
              <a:rPr lang="ru-RU" sz="1400" b="1" dirty="0" smtClean="0"/>
              <a:t> - Золовка из стола-</a:t>
            </a:r>
            <a:r>
              <a:rPr lang="ru-RU" sz="1400" b="1" dirty="0" err="1" smtClean="0"/>
              <a:t>подкурятника</a:t>
            </a:r>
            <a:r>
              <a:rPr lang="ru-RU" sz="1400" b="1" dirty="0" smtClean="0"/>
              <a:t> </a:t>
            </a:r>
          </a:p>
          <a:p>
            <a:pPr marL="0" indent="0">
              <a:buNone/>
            </a:pPr>
            <a:r>
              <a:rPr lang="ru-RU" sz="1400" b="1" dirty="0" smtClean="0"/>
              <a:t> из-под куры-несушки яйца достаёт, </a:t>
            </a:r>
          </a:p>
          <a:p>
            <a:pPr marL="0" indent="0">
              <a:buNone/>
            </a:pPr>
            <a:r>
              <a:rPr lang="ru-RU" sz="1400" b="1" dirty="0" smtClean="0"/>
              <a:t> потянуло из печного загнетка похлёбкой.</a:t>
            </a:r>
          </a:p>
          <a:p>
            <a:pPr marL="0" indent="0">
              <a:buNone/>
            </a:pPr>
            <a:r>
              <a:rPr lang="ru-RU" sz="1400" b="1" dirty="0" smtClean="0"/>
              <a:t> </a:t>
            </a:r>
          </a:p>
          <a:p>
            <a:pPr>
              <a:buFontTx/>
              <a:buChar char="-"/>
            </a:pPr>
            <a:r>
              <a:rPr lang="ru-RU" sz="1400" b="1" dirty="0" smtClean="0"/>
              <a:t>Останутся в сенях ушаты  для воды да карельское коромысло. </a:t>
            </a:r>
          </a:p>
          <a:p>
            <a:pPr marL="0" indent="0">
              <a:buNone/>
            </a:pPr>
            <a:r>
              <a:rPr lang="ru-RU" sz="1400" b="1" dirty="0" smtClean="0"/>
              <a:t> </a:t>
            </a:r>
            <a:endParaRPr lang="ru-RU" sz="1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70716"/>
            <a:ext cx="4476099" cy="420482"/>
          </a:xfrm>
          <a:prstGeom prst="rect">
            <a:avLst/>
          </a:prstGeom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94" y="-18494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1343" y="0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899" y="2924945"/>
            <a:ext cx="2797800" cy="209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9233" y="5256254"/>
            <a:ext cx="2970232" cy="1485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528814"/>
            <a:ext cx="2492584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6952" y="3752043"/>
            <a:ext cx="468063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- По темным сеням привычному человеку</a:t>
            </a:r>
          </a:p>
          <a:p>
            <a:r>
              <a:rPr lang="ru-RU" sz="1400" b="1" dirty="0"/>
              <a:t> идти не боязно – нога каждую половицу помнит, да и редкому гостю страшиться нечего </a:t>
            </a:r>
          </a:p>
          <a:p>
            <a:endParaRPr lang="ru-RU" sz="1400" b="1" dirty="0"/>
          </a:p>
          <a:p>
            <a:r>
              <a:rPr lang="ru-RU" sz="1400" b="1" dirty="0"/>
              <a:t> – топор обухом к ходящим, острием к стене повернут; </a:t>
            </a:r>
          </a:p>
          <a:p>
            <a:r>
              <a:rPr lang="ru-RU" sz="1400" b="1" dirty="0"/>
              <a:t>   - острая коса-горбуша </a:t>
            </a:r>
          </a:p>
          <a:p>
            <a:r>
              <a:rPr lang="ru-RU" sz="1400" b="1" dirty="0"/>
              <a:t>  </a:t>
            </a:r>
            <a:r>
              <a:rPr lang="ru-RU" sz="1400" b="1" dirty="0" smtClean="0"/>
              <a:t>надёжно </a:t>
            </a:r>
            <a:r>
              <a:rPr lang="ru-RU" sz="1400" b="1" dirty="0"/>
              <a:t>на деревянный </a:t>
            </a:r>
          </a:p>
          <a:p>
            <a:r>
              <a:rPr lang="ru-RU" sz="1400" b="1" dirty="0"/>
              <a:t>  крюк повешена, да и </a:t>
            </a:r>
            <a:r>
              <a:rPr lang="ru-RU" sz="1400" b="1" dirty="0" smtClean="0"/>
              <a:t>её </a:t>
            </a:r>
            <a:r>
              <a:rPr lang="ru-RU" sz="1400" b="1" dirty="0"/>
              <a:t>вместе с граблями </a:t>
            </a:r>
          </a:p>
          <a:p>
            <a:r>
              <a:rPr lang="ru-RU" sz="1400" b="1" dirty="0"/>
              <a:t>  - пора на сарай в дальний угол выносить </a:t>
            </a:r>
          </a:p>
          <a:p>
            <a:r>
              <a:rPr lang="ru-RU" sz="1400" b="1" dirty="0"/>
              <a:t>  до следующего лета. </a:t>
            </a:r>
          </a:p>
        </p:txBody>
      </p:sp>
    </p:spTree>
    <p:extLst>
      <p:ext uri="{BB962C8B-B14F-4D97-AF65-F5344CB8AC3E}">
        <p14:creationId xmlns:p14="http://schemas.microsoft.com/office/powerpoint/2010/main" val="254882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Интернет ресурсы: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karelizba.narod.ru/16.htm</a:t>
            </a:r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50" y="0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48464" y="0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7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23575" y="3839828"/>
            <a:ext cx="3880873" cy="2829532"/>
          </a:xfrm>
        </p:spPr>
        <p:txBody>
          <a:bodyPr>
            <a:normAutofit/>
          </a:bodyPr>
          <a:lstStyle/>
          <a:p>
            <a:r>
              <a:rPr lang="ru-RU" sz="1400" b="1" dirty="0"/>
              <a:t>Наши избы </a:t>
            </a:r>
            <a:r>
              <a:rPr lang="ru-RU" sz="1400" b="1" dirty="0" smtClean="0"/>
              <a:t>–– </a:t>
            </a:r>
            <a:r>
              <a:rPr lang="ru-RU" sz="1400" b="1" dirty="0"/>
              <a:t>из круглого бревна </a:t>
            </a:r>
            <a:r>
              <a:rPr lang="ru-RU" sz="1400" b="1" dirty="0" smtClean="0"/>
              <a:t>рублены, резными </a:t>
            </a:r>
            <a:r>
              <a:rPr lang="ru-RU" sz="1400" b="1" dirty="0"/>
              <a:t>балками украшены, росписью да «розетками» обозначены. Одно слово </a:t>
            </a:r>
            <a:r>
              <a:rPr lang="ru-RU" sz="1400" b="1" dirty="0" smtClean="0"/>
              <a:t>–Карелия</a:t>
            </a:r>
            <a:r>
              <a:rPr lang="ru-RU" sz="1400" b="1" dirty="0"/>
              <a:t>!</a:t>
            </a:r>
            <a:br>
              <a:rPr lang="ru-RU" sz="1400" b="1" dirty="0"/>
            </a:br>
            <a:r>
              <a:rPr lang="ru-RU" sz="1400" b="1" dirty="0"/>
              <a:t>Изба </a:t>
            </a:r>
            <a:r>
              <a:rPr lang="ru-RU" sz="1400" b="1" dirty="0" smtClean="0"/>
              <a:t>не при дороге стоит – у озера или реки, амбарами, банями, такими же избами окружена – входи в любую, а в нашей гостю рады будут больше – ведь в здешних краях говорят - </a:t>
            </a:r>
            <a:r>
              <a:rPr lang="ru-RU" sz="1400" b="1" dirty="0" err="1" smtClean="0"/>
              <a:t>жданный</a:t>
            </a:r>
            <a:r>
              <a:rPr lang="ru-RU" sz="1400" b="1" dirty="0" smtClean="0"/>
              <a:t> гость - радость, а нежданный – праздник.</a:t>
            </a:r>
            <a:endParaRPr lang="ru-RU" sz="1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6758" y="1520489"/>
            <a:ext cx="4464496" cy="936104"/>
          </a:xfrm>
        </p:spPr>
        <p:txBody>
          <a:bodyPr>
            <a:normAutofit fontScale="47500" lnSpcReduction="20000"/>
          </a:bodyPr>
          <a:lstStyle/>
          <a:p>
            <a:r>
              <a:rPr lang="ru-RU" sz="3800" b="1" dirty="0" smtClean="0">
                <a:solidFill>
                  <a:schemeClr val="tx1"/>
                </a:solidFill>
              </a:rPr>
              <a:t>-Никак по деревенской жизни заскучал? </a:t>
            </a:r>
          </a:p>
          <a:p>
            <a:r>
              <a:rPr lang="ru-RU" sz="3800" b="1" dirty="0" smtClean="0">
                <a:solidFill>
                  <a:schemeClr val="tx1"/>
                </a:solidFill>
              </a:rPr>
              <a:t> Заворачивай в карельскую деревню! </a:t>
            </a:r>
          </a:p>
          <a:p>
            <a:r>
              <a:rPr lang="ru-RU" sz="3800" b="1" dirty="0" smtClean="0">
                <a:solidFill>
                  <a:schemeClr val="tx1"/>
                </a:solidFill>
              </a:rPr>
              <a:t>  </a:t>
            </a:r>
            <a:r>
              <a:rPr lang="ru-RU" sz="1200" b="1" dirty="0" smtClean="0">
                <a:solidFill>
                  <a:schemeClr val="tx1"/>
                </a:solidFill>
              </a:rPr>
              <a:t> </a:t>
            </a:r>
          </a:p>
          <a:p>
            <a:endParaRPr lang="ru-RU" sz="1200" b="1" dirty="0" smtClean="0">
              <a:solidFill>
                <a:schemeClr val="tx1"/>
              </a:solidFill>
            </a:endParaRPr>
          </a:p>
          <a:p>
            <a:endParaRPr lang="ru-RU" sz="1200" b="1" dirty="0">
              <a:solidFill>
                <a:schemeClr val="tx1"/>
              </a:solidFill>
            </a:endParaRPr>
          </a:p>
          <a:p>
            <a:endParaRPr lang="ru-RU" sz="1200" b="1" dirty="0" smtClean="0">
              <a:solidFill>
                <a:schemeClr val="tx1"/>
              </a:solidFill>
            </a:endParaRPr>
          </a:p>
          <a:p>
            <a:endParaRPr lang="ru-RU" sz="1200" b="1" dirty="0">
              <a:solidFill>
                <a:schemeClr val="tx1"/>
              </a:solidFill>
            </a:endParaRPr>
          </a:p>
          <a:p>
            <a:endParaRPr lang="ru-RU" sz="1200" b="1" dirty="0" smtClean="0">
              <a:solidFill>
                <a:schemeClr val="tx1"/>
              </a:solidFill>
            </a:endParaRPr>
          </a:p>
          <a:p>
            <a:endParaRPr lang="ru-RU" sz="1200" b="1" dirty="0">
              <a:solidFill>
                <a:schemeClr val="tx1"/>
              </a:solidFill>
            </a:endParaRPr>
          </a:p>
          <a:p>
            <a:endParaRPr lang="ru-RU" sz="1200" b="1" dirty="0" smtClean="0">
              <a:solidFill>
                <a:schemeClr val="tx1"/>
              </a:solidFill>
            </a:endParaRPr>
          </a:p>
          <a:p>
            <a:endParaRPr lang="ru-RU" sz="1200" b="1" dirty="0">
              <a:solidFill>
                <a:schemeClr val="tx1"/>
              </a:solidFill>
            </a:endParaRPr>
          </a:p>
          <a:p>
            <a:endParaRPr lang="ru-RU" sz="1200" b="1" dirty="0" smtClean="0">
              <a:solidFill>
                <a:schemeClr val="tx1"/>
              </a:solidFill>
            </a:endParaRPr>
          </a:p>
          <a:p>
            <a:endParaRPr lang="ru-RU" sz="1200" b="1" dirty="0">
              <a:solidFill>
                <a:schemeClr val="tx1"/>
              </a:solidFill>
            </a:endParaRPr>
          </a:p>
          <a:p>
            <a:endParaRPr lang="ru-RU" sz="1200" b="1" dirty="0" smtClean="0">
              <a:solidFill>
                <a:schemeClr val="tx1"/>
              </a:solidFill>
            </a:endParaRPr>
          </a:p>
          <a:p>
            <a:endParaRPr lang="ru-RU" sz="1200" b="1" dirty="0">
              <a:solidFill>
                <a:schemeClr val="tx1"/>
              </a:solidFill>
            </a:endParaRPr>
          </a:p>
          <a:p>
            <a:endParaRPr lang="ru-RU" sz="1200" b="1" dirty="0" smtClean="0">
              <a:solidFill>
                <a:schemeClr val="tx1"/>
              </a:solidFill>
            </a:endParaRPr>
          </a:p>
          <a:p>
            <a:endParaRPr lang="ru-RU" sz="12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376295"/>
            <a:ext cx="6210300" cy="5810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3575" y="1001948"/>
            <a:ext cx="4261082" cy="28378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212976"/>
            <a:ext cx="3755144" cy="25202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286" y="0"/>
            <a:ext cx="258467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0472" y="0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068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90066"/>
            <a:ext cx="6808413" cy="313034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1200" b="1" dirty="0" smtClean="0"/>
              <a:t>- </a:t>
            </a:r>
            <a:r>
              <a:rPr lang="ru-RU" sz="1300" b="1" dirty="0" smtClean="0"/>
              <a:t>Крыльцо ищи – не </a:t>
            </a:r>
            <a:r>
              <a:rPr lang="ru-RU" sz="1300" b="1" dirty="0" err="1" smtClean="0"/>
              <a:t>найдешь</a:t>
            </a:r>
            <a:r>
              <a:rPr lang="ru-RU" sz="1300" b="1" dirty="0" smtClean="0"/>
              <a:t>, оно внутрь дома </a:t>
            </a:r>
          </a:p>
          <a:p>
            <a:pPr marL="0" indent="0">
              <a:buNone/>
            </a:pPr>
            <a:r>
              <a:rPr lang="ru-RU" sz="1300" b="1" dirty="0" smtClean="0"/>
              <a:t> упрятано; ни дождь, ни </a:t>
            </a:r>
            <a:r>
              <a:rPr lang="ru-RU" sz="1300" b="1" dirty="0" err="1" smtClean="0"/>
              <a:t>лед</a:t>
            </a:r>
            <a:r>
              <a:rPr lang="ru-RU" sz="1300" b="1" dirty="0" smtClean="0"/>
              <a:t> лестницу не губят. </a:t>
            </a:r>
          </a:p>
          <a:p>
            <a:endParaRPr lang="ru-RU" sz="1300" b="1" dirty="0" smtClean="0"/>
          </a:p>
          <a:p>
            <a:pPr marL="0" indent="0">
              <a:buNone/>
            </a:pPr>
            <a:r>
              <a:rPr lang="ru-RU" sz="1300" b="1" dirty="0" smtClean="0"/>
              <a:t> - Как наверх поднимешься – увидишь три двери: </a:t>
            </a:r>
          </a:p>
          <a:p>
            <a:pPr marL="0" indent="0">
              <a:buNone/>
            </a:pPr>
            <a:r>
              <a:rPr lang="ru-RU" sz="1300" b="1" dirty="0" smtClean="0"/>
              <a:t> одна – в хлев, другая – в клеть, кладовую </a:t>
            </a:r>
          </a:p>
          <a:p>
            <a:pPr marL="0" indent="0">
              <a:buNone/>
            </a:pPr>
            <a:r>
              <a:rPr lang="ru-RU" sz="1300" b="1" dirty="0" smtClean="0"/>
              <a:t> или «</a:t>
            </a:r>
            <a:r>
              <a:rPr lang="ru-RU" sz="1300" b="1" dirty="0" err="1" smtClean="0"/>
              <a:t>бокку</a:t>
            </a:r>
            <a:r>
              <a:rPr lang="ru-RU" sz="1300" b="1" dirty="0" smtClean="0"/>
              <a:t> </a:t>
            </a:r>
            <a:r>
              <a:rPr lang="ru-RU" sz="1300" b="1" dirty="0" err="1" smtClean="0"/>
              <a:t>пертти</a:t>
            </a:r>
            <a:r>
              <a:rPr lang="ru-RU" sz="1300" b="1" dirty="0" smtClean="0"/>
              <a:t>» – боковую холодную </a:t>
            </a:r>
          </a:p>
          <a:p>
            <a:pPr marL="0" indent="0">
              <a:buNone/>
            </a:pPr>
            <a:r>
              <a:rPr lang="ru-RU" sz="1300" b="1" dirty="0" smtClean="0"/>
              <a:t> комнату, в третья дверь – в избу. </a:t>
            </a:r>
          </a:p>
          <a:p>
            <a:endParaRPr lang="ru-RU" sz="1300" b="1" dirty="0" smtClean="0"/>
          </a:p>
          <a:p>
            <a:pPr marL="0" indent="0">
              <a:buNone/>
            </a:pPr>
            <a:r>
              <a:rPr lang="ru-RU" sz="1300" b="1" dirty="0" smtClean="0"/>
              <a:t> - Входи, да порог высокий переступай. На порог </a:t>
            </a:r>
          </a:p>
          <a:p>
            <a:pPr marL="0" indent="0">
              <a:buNone/>
            </a:pPr>
            <a:r>
              <a:rPr lang="ru-RU" sz="1300" b="1" dirty="0" smtClean="0"/>
              <a:t> ступать – беду себе накликать. Его девки подолом </a:t>
            </a:r>
          </a:p>
          <a:p>
            <a:pPr marL="0" indent="0">
              <a:buNone/>
            </a:pPr>
            <a:r>
              <a:rPr lang="ru-RU" sz="1300" b="1" dirty="0" smtClean="0"/>
              <a:t> не метут, на пороге сидеть негоже, через порог </a:t>
            </a:r>
          </a:p>
          <a:p>
            <a:pPr marL="0" indent="0">
              <a:buNone/>
            </a:pPr>
            <a:r>
              <a:rPr lang="ru-RU" sz="1300" b="1" dirty="0" smtClean="0"/>
              <a:t> не здороваются, порог невеста моет до блеска – </a:t>
            </a:r>
          </a:p>
          <a:p>
            <a:pPr marL="0" indent="0">
              <a:buNone/>
            </a:pPr>
            <a:r>
              <a:rPr lang="ru-RU" sz="1300" b="1" dirty="0" smtClean="0"/>
              <a:t> порог удерживает за дверью порчу, сглаз и нечисть. </a:t>
            </a:r>
          </a:p>
          <a:p>
            <a:endParaRPr lang="ru-RU" sz="1300" b="1" dirty="0" smtClean="0"/>
          </a:p>
          <a:p>
            <a:pPr marL="0" indent="0">
              <a:buNone/>
            </a:pPr>
            <a:r>
              <a:rPr lang="ru-RU" sz="1300" b="1" dirty="0" smtClean="0"/>
              <a:t> - Пусть тебе не покажется низкой притолока – </a:t>
            </a:r>
          </a:p>
          <a:p>
            <a:pPr marL="0" indent="0">
              <a:buNone/>
            </a:pPr>
            <a:r>
              <a:rPr lang="ru-RU" sz="1300" b="1" dirty="0" smtClean="0"/>
              <a:t> небольшая дверь много тепла из избы не выпустит…</a:t>
            </a:r>
          </a:p>
          <a:p>
            <a:pPr marL="0" indent="0">
              <a:buNone/>
            </a:pPr>
            <a:r>
              <a:rPr lang="ru-RU" sz="1300" b="1" dirty="0" smtClean="0"/>
              <a:t> </a:t>
            </a:r>
            <a:endParaRPr lang="ru-RU" sz="13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0866" y="328067"/>
            <a:ext cx="8115300" cy="762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58467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0472" y="1588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268760"/>
            <a:ext cx="2949454" cy="48245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178" y="4165563"/>
            <a:ext cx="3240360" cy="265491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2658" y="4405881"/>
            <a:ext cx="2171700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21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090" y="1140123"/>
            <a:ext cx="4954192" cy="2432893"/>
          </a:xfrm>
        </p:spPr>
        <p:txBody>
          <a:bodyPr>
            <a:normAutofit fontScale="32500" lnSpcReduction="20000"/>
          </a:bodyPr>
          <a:lstStyle/>
          <a:p>
            <a:pPr marL="0" indent="0" algn="r">
              <a:buNone/>
            </a:pPr>
            <a:r>
              <a:rPr lang="ru-RU" sz="6400" b="1" i="1" dirty="0" smtClean="0">
                <a:solidFill>
                  <a:srgbClr val="FF0000"/>
                </a:solidFill>
              </a:rPr>
              <a:t>. </a:t>
            </a:r>
          </a:p>
          <a:p>
            <a:pPr marL="0" indent="0" algn="r">
              <a:buNone/>
            </a:pPr>
            <a:r>
              <a:rPr lang="ru-RU" sz="6400" b="1" dirty="0" smtClean="0"/>
              <a:t>! </a:t>
            </a:r>
          </a:p>
          <a:p>
            <a:pPr marL="0" indent="0">
              <a:buNone/>
            </a:pPr>
            <a:endParaRPr lang="ru-RU" sz="5600" b="1" dirty="0"/>
          </a:p>
          <a:p>
            <a:pPr marL="0" indent="0">
              <a:buNone/>
            </a:pPr>
            <a:endParaRPr lang="ru-RU" sz="5600" b="1" dirty="0" smtClean="0"/>
          </a:p>
          <a:p>
            <a:pPr marL="0" indent="0">
              <a:buNone/>
            </a:pPr>
            <a:endParaRPr lang="ru-RU" sz="5600" b="1" dirty="0"/>
          </a:p>
          <a:p>
            <a:pPr marL="0" indent="0">
              <a:buNone/>
            </a:pPr>
            <a:endParaRPr lang="ru-RU" sz="5600" b="1" dirty="0" smtClean="0"/>
          </a:p>
          <a:p>
            <a:pPr marL="0" indent="0">
              <a:buNone/>
            </a:pPr>
            <a:endParaRPr lang="ru-RU" sz="5600" b="1" dirty="0"/>
          </a:p>
          <a:p>
            <a:pPr marL="0" indent="0">
              <a:buNone/>
            </a:pPr>
            <a:r>
              <a:rPr lang="ru-RU" sz="5600" b="1" dirty="0" smtClean="0"/>
              <a:t> </a:t>
            </a:r>
          </a:p>
          <a:p>
            <a:pPr marL="0" indent="0">
              <a:buNone/>
            </a:pPr>
            <a:endParaRPr lang="ru-RU" sz="5600" b="1" dirty="0"/>
          </a:p>
          <a:p>
            <a:pPr marL="0" indent="0">
              <a:buNone/>
            </a:pPr>
            <a:endParaRPr lang="ru-RU" sz="5600" b="1" dirty="0" smtClean="0"/>
          </a:p>
          <a:p>
            <a:pPr marL="0" indent="0">
              <a:buNone/>
            </a:pPr>
            <a:endParaRPr lang="ru-RU" sz="5600" b="1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5600" b="1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5600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5600" b="1" dirty="0" smtClean="0"/>
          </a:p>
          <a:p>
            <a:pPr marL="0" indent="0">
              <a:buNone/>
            </a:pPr>
            <a:endParaRPr lang="ru-RU" sz="5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260648"/>
            <a:ext cx="8115300" cy="762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588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98868" y="-19480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7903" y="1858544"/>
            <a:ext cx="3744416" cy="32859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83968" y="5144460"/>
            <a:ext cx="43960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-В «красный или «большой» угол последний сжатый сноп ставят, огарок свечи рождественской, тут в шкатулке-</a:t>
            </a:r>
            <a:r>
              <a:rPr lang="ru-RU" b="1" dirty="0" err="1" smtClean="0"/>
              <a:t>коробейке</a:t>
            </a:r>
            <a:r>
              <a:rPr lang="ru-RU" b="1" dirty="0" smtClean="0"/>
              <a:t> дорогие семейные вещицы лежат…, тут у нас мужское хозяйское место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1212213"/>
            <a:ext cx="8187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- Место около  двери  – для лихих    да   чужих. </a:t>
            </a:r>
          </a:p>
          <a:p>
            <a:r>
              <a:rPr lang="ru-RU" b="1" dirty="0">
                <a:solidFill>
                  <a:srgbClr val="FF0000"/>
                </a:solidFill>
              </a:rPr>
              <a:t> 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А тебя, мил человек,  каждая половица в   </a:t>
            </a:r>
            <a:r>
              <a:rPr lang="ru-RU" b="1" dirty="0" smtClean="0">
                <a:solidFill>
                  <a:srgbClr val="FF0000"/>
                </a:solidFill>
              </a:rPr>
              <a:t>большой </a:t>
            </a:r>
            <a:r>
              <a:rPr lang="ru-RU" b="1" dirty="0">
                <a:solidFill>
                  <a:srgbClr val="FF0000"/>
                </a:solidFill>
              </a:rPr>
              <a:t>угол пройти приглашает!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7733" y="2227146"/>
            <a:ext cx="433748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- Дорогому гостю – почетное место. </a:t>
            </a:r>
          </a:p>
          <a:p>
            <a:r>
              <a:rPr lang="ru-RU" b="1" dirty="0"/>
              <a:t>   В русской избе в «красный» бы   угол провели, в карельской – </a:t>
            </a:r>
          </a:p>
          <a:p>
            <a:r>
              <a:rPr lang="ru-RU" b="1" dirty="0"/>
              <a:t>в   большой угол посадят.</a:t>
            </a:r>
          </a:p>
          <a:p>
            <a:r>
              <a:rPr lang="ru-RU" b="1" dirty="0"/>
              <a:t> - Здесь у нас самовар – солнце в доме – угол занимает,</a:t>
            </a:r>
          </a:p>
          <a:p>
            <a:r>
              <a:rPr lang="ru-RU" b="1" dirty="0"/>
              <a:t>над ним – икона, а над иконой полотенце, </a:t>
            </a:r>
          </a:p>
          <a:p>
            <a:r>
              <a:rPr lang="ru-RU" b="1" dirty="0"/>
              <a:t>прабабушкой вышитое – по белому холсту красной</a:t>
            </a:r>
          </a:p>
          <a:p>
            <a:r>
              <a:rPr lang="ru-RU" b="1" dirty="0"/>
              <a:t>нитью кресты, ромбы да звёзды восьмиконечные.</a:t>
            </a:r>
          </a:p>
        </p:txBody>
      </p:sp>
    </p:spTree>
    <p:extLst>
      <p:ext uri="{BB962C8B-B14F-4D97-AF65-F5344CB8AC3E}">
        <p14:creationId xmlns:p14="http://schemas.microsoft.com/office/powerpoint/2010/main" val="6451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575" y="332657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1781" y="1340768"/>
            <a:ext cx="4690370" cy="5363344"/>
          </a:xfrm>
        </p:spPr>
        <p:txBody>
          <a:bodyPr>
            <a:noAutofit/>
          </a:bodyPr>
          <a:lstStyle/>
          <a:p>
            <a:pPr marL="0" lv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1200" dirty="0" smtClean="0"/>
              <a:t>  </a:t>
            </a:r>
            <a:r>
              <a:rPr lang="ru-RU" sz="1200" b="1" dirty="0">
                <a:solidFill>
                  <a:prstClr val="black"/>
                </a:solidFill>
              </a:rPr>
              <a:t>Сиди, гость, да по сторонам смотри.</a:t>
            </a:r>
          </a:p>
          <a:p>
            <a:pPr marL="0" lv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1200" b="1" dirty="0">
                <a:solidFill>
                  <a:prstClr val="black"/>
                </a:solidFill>
              </a:rPr>
              <a:t>-У нас тут многое, как у русских соседей.</a:t>
            </a:r>
          </a:p>
          <a:p>
            <a:pPr marL="0" lv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1200" b="1" dirty="0">
                <a:solidFill>
                  <a:prstClr val="black"/>
                </a:solidFill>
              </a:rPr>
              <a:t>-Да вот ещё стол у нас в избе по- </a:t>
            </a:r>
            <a:r>
              <a:rPr lang="ru-RU" sz="1200" b="1" dirty="0" err="1">
                <a:solidFill>
                  <a:prstClr val="black"/>
                </a:solidFill>
              </a:rPr>
              <a:t>карельски</a:t>
            </a:r>
            <a:r>
              <a:rPr lang="ru-RU" sz="1200" b="1" dirty="0">
                <a:solidFill>
                  <a:prstClr val="black"/>
                </a:solidFill>
              </a:rPr>
              <a:t>  стоит – в простенке. Иногда мы его по русскому обычаю к «красному» углу сдвигаем.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ru-RU" sz="1200" b="1" dirty="0" smtClean="0"/>
              <a:t>- Стол в доме в чести.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ru-RU" sz="1200" b="1" dirty="0" smtClean="0"/>
              <a:t> За столом либо важные дела вершат, либо едят;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ru-RU" sz="1200" b="1" dirty="0" smtClean="0"/>
              <a:t> за ним не ругаются, кулаком по столешнице не бьют,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ru-RU" sz="1200" b="1" dirty="0" smtClean="0"/>
              <a:t> локти не ставят.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ru-RU" sz="1200" b="1" dirty="0" smtClean="0"/>
              <a:t>- Столешница наша без углов – карел исстари углов не любит.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ru-RU" sz="1200" b="1" dirty="0" smtClean="0"/>
              <a:t> Скатерть на стол по большим праздникам кладут.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ru-RU" sz="1200" b="1" dirty="0" smtClean="0"/>
              <a:t> - А соль на столе всегда -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ru-RU" sz="1200" b="1" dirty="0" smtClean="0"/>
              <a:t> к соли все домашние в избу возвращаются,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ru-RU" sz="1200" b="1" dirty="0" smtClean="0"/>
              <a:t> только на свадьбе её чепцом закрывают –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ru-RU" sz="1600" b="1" dirty="0" smtClean="0"/>
              <a:t> </a:t>
            </a:r>
            <a:r>
              <a:rPr lang="ru-RU" sz="1200" b="1" dirty="0" smtClean="0"/>
              <a:t>чтобы на соль никто ничего наговорить или нашептать не смог.</a:t>
            </a:r>
            <a:endParaRPr lang="ru-RU" sz="1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3614" y="332657"/>
            <a:ext cx="4847356" cy="649976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0472" y="0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699" y="1988840"/>
            <a:ext cx="3812107" cy="34866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3091" y="1340768"/>
            <a:ext cx="39208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-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81888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4983" y="2781258"/>
            <a:ext cx="4560584" cy="27604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 smtClean="0"/>
              <a:t>	 </a:t>
            </a:r>
          </a:p>
          <a:p>
            <a:endParaRPr lang="ru-RU" sz="1400" dirty="0" smtClean="0"/>
          </a:p>
          <a:p>
            <a:pPr marL="0" indent="0">
              <a:buNone/>
            </a:pPr>
            <a:r>
              <a:rPr lang="ru-RU" sz="1400" dirty="0" smtClean="0"/>
              <a:t> </a:t>
            </a:r>
          </a:p>
          <a:p>
            <a:pPr marL="0" indent="0">
              <a:buNone/>
            </a:pPr>
            <a:r>
              <a:rPr lang="ru-RU" sz="1400" dirty="0" smtClean="0"/>
              <a:t> 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pPr marL="0" indent="0">
              <a:buNone/>
            </a:pPr>
            <a:r>
              <a:rPr lang="ru-RU" sz="1400" b="1" dirty="0" smtClean="0"/>
              <a:t> Дно печи делали из редкого камня: мокрый он мягкий, в жару плавится,  швы в кладке закрывает. 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</a:rPr>
              <a:t>- Дно печи называют «под», устье – печной рот, колпак – у трубы, лоб и печная спина. </a:t>
            </a:r>
          </a:p>
          <a:p>
            <a:pPr marL="0" indent="0">
              <a:buNone/>
            </a:pPr>
            <a:r>
              <a:rPr lang="ru-RU" sz="1400" b="1" dirty="0" smtClean="0"/>
              <a:t> </a:t>
            </a:r>
            <a:r>
              <a:rPr lang="ru-RU" sz="1400" b="1" dirty="0" err="1" smtClean="0"/>
              <a:t>Камелек</a:t>
            </a:r>
            <a:r>
              <a:rPr lang="ru-RU" sz="1400" b="1" dirty="0" smtClean="0"/>
              <a:t>, </a:t>
            </a:r>
            <a:r>
              <a:rPr lang="ru-RU" sz="1400" b="1" dirty="0" err="1" smtClean="0"/>
              <a:t>жараток</a:t>
            </a:r>
            <a:r>
              <a:rPr lang="ru-RU" sz="1400" b="1" dirty="0" smtClean="0"/>
              <a:t> или загнеток – на краю устья устроены. Здесь огонь почти всегда горит –  чтобы под таганком или на крюке в котелке </a:t>
            </a:r>
            <a:r>
              <a:rPr lang="ru-RU" sz="1400" b="1" dirty="0" err="1" smtClean="0"/>
              <a:t>разогретьпо</a:t>
            </a:r>
            <a:r>
              <a:rPr lang="ru-RU" sz="1400" b="1" dirty="0" smtClean="0"/>
              <a:t>-скорому щи или … </a:t>
            </a:r>
            <a:endParaRPr lang="ru-RU" sz="1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799" y="260648"/>
            <a:ext cx="3559955" cy="648072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65" y="0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1343" y="20793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5068" y="1713613"/>
            <a:ext cx="3609379" cy="373161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4983" y="1079722"/>
            <a:ext cx="415066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-</a:t>
            </a:r>
            <a:r>
              <a:rPr lang="ru-RU" sz="1400" b="1" i="1" dirty="0" smtClean="0">
                <a:solidFill>
                  <a:srgbClr val="FF0000"/>
                </a:solidFill>
              </a:rPr>
              <a:t>Слышен ли тебе гул да треск?</a:t>
            </a:r>
          </a:p>
          <a:p>
            <a:r>
              <a:rPr lang="ru-RU" sz="1400" b="1" dirty="0" smtClean="0"/>
              <a:t>Это хозяйка печь затопила.</a:t>
            </a:r>
          </a:p>
          <a:p>
            <a:r>
              <a:rPr lang="ru-RU" sz="1400" b="1" dirty="0" smtClean="0"/>
              <a:t>-Печь мы у русских научились делать, а раньше</a:t>
            </a:r>
          </a:p>
          <a:p>
            <a:r>
              <a:rPr lang="ru-RU" sz="1400" b="1" dirty="0" smtClean="0"/>
              <a:t> в каждой избе открытый очаг каменный у входа был.</a:t>
            </a:r>
          </a:p>
          <a:p>
            <a:r>
              <a:rPr lang="ru-RU" sz="1400" b="1" dirty="0" smtClean="0"/>
              <a:t>Дым в дверь уходил, да в «окно»</a:t>
            </a:r>
          </a:p>
          <a:p>
            <a:r>
              <a:rPr lang="ru-RU" sz="1400" b="1" dirty="0"/>
              <a:t> </a:t>
            </a:r>
            <a:r>
              <a:rPr lang="ru-RU" sz="1400" b="1" dirty="0" smtClean="0"/>
              <a:t>с задвижкой в крыше.</a:t>
            </a:r>
          </a:p>
          <a:p>
            <a:r>
              <a:rPr lang="ru-RU" sz="1400" b="1" dirty="0" smtClean="0"/>
              <a:t>-После, как печи стали ставить, всё равно дымила наша печь-топилась по чёрному.</a:t>
            </a:r>
          </a:p>
          <a:p>
            <a:r>
              <a:rPr lang="ru-RU" sz="1400" b="1" dirty="0" smtClean="0"/>
              <a:t>Вместо трубы долблёную колоду пристраивали.</a:t>
            </a:r>
            <a:endParaRPr lang="ru-RU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34983" y="3422817"/>
            <a:ext cx="50405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-Печь делали из самодельных глиняных кирпичей. Получалась она глинобитная, с покатыми стенками, неровными углами. Ставили её на деревянное </a:t>
            </a:r>
            <a:r>
              <a:rPr lang="ru-RU" sz="1400" b="1" dirty="0" err="1" smtClean="0"/>
              <a:t>опечье</a:t>
            </a:r>
            <a:r>
              <a:rPr lang="ru-RU" sz="1400" b="1" dirty="0" smtClean="0"/>
              <a:t>.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02615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3380" y="3212976"/>
            <a:ext cx="6120680" cy="31675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100" b="1" dirty="0" smtClean="0"/>
              <a:t> </a:t>
            </a:r>
            <a:endParaRPr lang="en-US" sz="1100" b="1" dirty="0" smtClean="0"/>
          </a:p>
          <a:p>
            <a:pPr marL="0" indent="0">
              <a:buNone/>
            </a:pPr>
            <a:r>
              <a:rPr lang="ru-RU" sz="1200" b="1" dirty="0" smtClean="0"/>
              <a:t>Мужик, хозяин всем и за столом заправляет – </a:t>
            </a:r>
          </a:p>
          <a:p>
            <a:pPr marL="0" indent="0">
              <a:buNone/>
            </a:pPr>
            <a:r>
              <a:rPr lang="ru-RU" sz="1200" b="1" dirty="0" smtClean="0"/>
              <a:t> Хлеб он режет, первым ложку в миску запускает. </a:t>
            </a:r>
          </a:p>
          <a:p>
            <a:pPr marL="0" indent="0">
              <a:buNone/>
            </a:pPr>
            <a:r>
              <a:rPr lang="ru-RU" sz="1200" b="1" dirty="0" smtClean="0"/>
              <a:t> Как воду из щей выхлебаешь, старший по миске</a:t>
            </a:r>
          </a:p>
          <a:p>
            <a:pPr marL="0" indent="0">
              <a:buNone/>
            </a:pPr>
            <a:r>
              <a:rPr lang="ru-RU" sz="1200" b="1" dirty="0" smtClean="0"/>
              <a:t> ложкой стукнет – можно и мяса кусок тащить. </a:t>
            </a:r>
          </a:p>
          <a:p>
            <a:pPr marL="0" indent="0">
              <a:buNone/>
            </a:pPr>
            <a:r>
              <a:rPr lang="ru-RU" sz="1200" b="1" dirty="0" smtClean="0"/>
              <a:t>- </a:t>
            </a:r>
            <a:r>
              <a:rPr lang="ru-RU" sz="1200" b="1" dirty="0" err="1" smtClean="0"/>
              <a:t>Liemi</a:t>
            </a:r>
            <a:r>
              <a:rPr lang="ru-RU" sz="1200" b="1" dirty="0" smtClean="0"/>
              <a:t> - суп, </a:t>
            </a:r>
            <a:r>
              <a:rPr lang="ru-RU" sz="1200" b="1" dirty="0" err="1" smtClean="0"/>
              <a:t>rokka</a:t>
            </a:r>
            <a:r>
              <a:rPr lang="ru-RU" sz="1200" b="1" dirty="0" smtClean="0"/>
              <a:t> – </a:t>
            </a:r>
            <a:r>
              <a:rPr lang="ru-RU" sz="1200" b="1" dirty="0" err="1" smtClean="0"/>
              <a:t>похлебка</a:t>
            </a:r>
            <a:r>
              <a:rPr lang="ru-RU" sz="1200" b="1" dirty="0" smtClean="0"/>
              <a:t>, </a:t>
            </a:r>
          </a:p>
          <a:p>
            <a:pPr marL="0" indent="0">
              <a:buNone/>
            </a:pPr>
            <a:r>
              <a:rPr lang="ru-RU" sz="1200" b="1" dirty="0" smtClean="0"/>
              <a:t> тюря - из воды, соли, хлеба и подсолнечного масла</a:t>
            </a:r>
          </a:p>
          <a:p>
            <a:pPr marL="0" indent="0">
              <a:buNone/>
            </a:pPr>
            <a:r>
              <a:rPr lang="ru-RU" sz="1200" b="1" dirty="0" smtClean="0"/>
              <a:t> на обеденный стол всегда подаются. 	</a:t>
            </a:r>
          </a:p>
          <a:p>
            <a:pPr marL="0" indent="0">
              <a:buNone/>
            </a:pPr>
            <a:r>
              <a:rPr lang="ru-RU" sz="1200" b="1" dirty="0" smtClean="0"/>
              <a:t>- Рыба в любом виде – тоже обычная еда, </a:t>
            </a:r>
          </a:p>
          <a:p>
            <a:pPr marL="0" indent="0">
              <a:buNone/>
            </a:pPr>
            <a:r>
              <a:rPr lang="ru-RU" sz="1200" b="1" dirty="0" smtClean="0"/>
              <a:t> а овощи, молочное или мясное не каждый день на столе. </a:t>
            </a:r>
          </a:p>
          <a:p>
            <a:pPr marL="0" indent="0">
              <a:buNone/>
            </a:pPr>
            <a:r>
              <a:rPr lang="ru-RU" sz="1200" b="1" dirty="0" smtClean="0"/>
              <a:t>- Что пить будешь гость? </a:t>
            </a:r>
          </a:p>
          <a:p>
            <a:pPr marL="0" indent="0">
              <a:buNone/>
            </a:pPr>
            <a:r>
              <a:rPr lang="ru-RU" sz="1200" b="1" dirty="0" smtClean="0"/>
              <a:t> Чай? Чай у нас из трав – зверобоя, малины, брусники, гриба чаги. </a:t>
            </a:r>
          </a:p>
          <a:p>
            <a:pPr marL="0" indent="0">
              <a:buNone/>
            </a:pPr>
            <a:r>
              <a:rPr lang="ru-RU" sz="1200" b="1" dirty="0" smtClean="0"/>
              <a:t>- А может квасу желаешь?</a:t>
            </a:r>
            <a:endParaRPr lang="en-US" sz="1200" b="1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238670"/>
            <a:ext cx="4549364" cy="827157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793" y="0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0472" y="0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8028" y="2636895"/>
            <a:ext cx="3360396" cy="25202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904" y="908720"/>
            <a:ext cx="2632928" cy="19746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72692" y="1384697"/>
            <a:ext cx="388843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 </a:t>
            </a:r>
            <a:r>
              <a:rPr lang="ru-RU" sz="1200" b="1" dirty="0"/>
              <a:t>А еда у нас проста, как и жизнь. </a:t>
            </a:r>
          </a:p>
          <a:p>
            <a:r>
              <a:rPr lang="ru-RU" sz="1200" b="1" dirty="0"/>
              <a:t> Щи да каша, мясо да рыба, </a:t>
            </a:r>
          </a:p>
          <a:p>
            <a:r>
              <a:rPr lang="ru-RU" sz="1200" b="1" dirty="0"/>
              <a:t> а пироги – только по воскресеньям. </a:t>
            </a:r>
          </a:p>
          <a:p>
            <a:r>
              <a:rPr lang="ru-RU" sz="1200" b="1" dirty="0"/>
              <a:t> - В обычный день хозяйка ложки раздаёт, </a:t>
            </a:r>
          </a:p>
          <a:p>
            <a:r>
              <a:rPr lang="ru-RU" sz="1200" b="1" dirty="0"/>
              <a:t> миски в центр стола ставит. </a:t>
            </a:r>
          </a:p>
          <a:p>
            <a:r>
              <a:rPr lang="ru-RU" sz="1200" b="1" dirty="0"/>
              <a:t>- У нас говорят: «Лучший кусок – лошади да мужику».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67536" y="5235430"/>
            <a:ext cx="41764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/>
              <a:t>Сушёная, вяленая репа, залитая водой в бочке, </a:t>
            </a:r>
          </a:p>
          <a:p>
            <a:r>
              <a:rPr lang="ru-RU" sz="1200" b="1" dirty="0"/>
              <a:t> горячими камнями прижатая, бабушкой вороченная – </a:t>
            </a:r>
          </a:p>
          <a:p>
            <a:r>
              <a:rPr lang="ru-RU" sz="1200" b="1" dirty="0"/>
              <a:t> вот тебе и репный квас. </a:t>
            </a:r>
          </a:p>
          <a:p>
            <a:r>
              <a:rPr lang="ru-RU" sz="1200" b="1" dirty="0"/>
              <a:t> - Пиво здесь варят по большим праздникам густое, крепкое. </a:t>
            </a:r>
          </a:p>
          <a:p>
            <a:r>
              <a:rPr lang="ru-RU" sz="1200" b="1" dirty="0"/>
              <a:t> - А коли гость чаю напился, </a:t>
            </a:r>
          </a:p>
          <a:p>
            <a:r>
              <a:rPr lang="ru-RU" sz="1200" b="1" dirty="0"/>
              <a:t> чашку на блюдце вверх донышком ставить надобно, </a:t>
            </a:r>
          </a:p>
          <a:p>
            <a:r>
              <a:rPr lang="ru-RU" sz="1200" b="1" dirty="0"/>
              <a:t> «</a:t>
            </a:r>
            <a:r>
              <a:rPr lang="ru-RU" sz="1200" b="1" dirty="0" err="1"/>
              <a:t>passibo</a:t>
            </a:r>
            <a:r>
              <a:rPr lang="ru-RU" sz="1200" b="1" dirty="0"/>
              <a:t>» говорить.</a:t>
            </a:r>
          </a:p>
        </p:txBody>
      </p:sp>
    </p:spTree>
    <p:extLst>
      <p:ext uri="{BB962C8B-B14F-4D97-AF65-F5344CB8AC3E}">
        <p14:creationId xmlns:p14="http://schemas.microsoft.com/office/powerpoint/2010/main" val="16757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6818" y="1142593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i="1" dirty="0" smtClean="0">
                <a:solidFill>
                  <a:srgbClr val="FF0000"/>
                </a:solidFill>
              </a:rPr>
              <a:t>- Садись, гость, на скамейку,</a:t>
            </a:r>
          </a:p>
          <a:p>
            <a:pPr marL="0" indent="0">
              <a:buNone/>
            </a:pPr>
            <a:r>
              <a:rPr lang="ru-RU" sz="1600" b="1" i="1" dirty="0" smtClean="0">
                <a:solidFill>
                  <a:srgbClr val="FF0000"/>
                </a:solidFill>
              </a:rPr>
              <a:t> станем новостями делиться,</a:t>
            </a:r>
          </a:p>
          <a:p>
            <a:pPr marL="0" indent="0">
              <a:buNone/>
            </a:pPr>
            <a:r>
              <a:rPr lang="ru-RU" sz="1600" b="1" i="1" dirty="0" smtClean="0">
                <a:solidFill>
                  <a:srgbClr val="FF0000"/>
                </a:solidFill>
              </a:rPr>
              <a:t> для нас, карел, живая речь – что птичья </a:t>
            </a:r>
          </a:p>
          <a:p>
            <a:pPr marL="0" indent="0">
              <a:buNone/>
            </a:pPr>
            <a:r>
              <a:rPr lang="ru-RU" sz="1600" b="1" i="1" dirty="0" smtClean="0">
                <a:solidFill>
                  <a:srgbClr val="FF0000"/>
                </a:solidFill>
              </a:rPr>
              <a:t>песня…</a:t>
            </a:r>
          </a:p>
          <a:p>
            <a:pPr marL="0" indent="0">
              <a:buNone/>
            </a:pPr>
            <a:r>
              <a:rPr lang="ru-RU" sz="1600" b="1" dirty="0" smtClean="0"/>
              <a:t> Пока разговор </a:t>
            </a:r>
            <a:r>
              <a:rPr lang="ru-RU" sz="1600" b="1" dirty="0" err="1" smtClean="0"/>
              <a:t>ведется</a:t>
            </a:r>
            <a:r>
              <a:rPr lang="ru-RU" sz="1600" b="1" dirty="0" smtClean="0"/>
              <a:t>,</a:t>
            </a:r>
          </a:p>
          <a:p>
            <a:pPr marL="0" indent="0">
              <a:buNone/>
            </a:pPr>
            <a:r>
              <a:rPr lang="ru-RU" sz="1600" b="1" dirty="0" smtClean="0"/>
              <a:t> меж пальцев льняная нить - </a:t>
            </a:r>
            <a:r>
              <a:rPr lang="ru-RU" sz="1600" b="1" dirty="0" err="1" smtClean="0"/>
              <a:t>вьется</a:t>
            </a:r>
            <a:r>
              <a:rPr lang="ru-RU" sz="1600" b="1" dirty="0" smtClean="0"/>
              <a:t>.</a:t>
            </a:r>
          </a:p>
          <a:p>
            <a:pPr marL="0" indent="0">
              <a:buNone/>
            </a:pPr>
            <a:r>
              <a:rPr lang="ru-RU" sz="1600" b="1" dirty="0" smtClean="0"/>
              <a:t>- Карельская пряха – </a:t>
            </a:r>
            <a:r>
              <a:rPr lang="ru-RU" sz="1600" b="1" dirty="0" err="1" smtClean="0"/>
              <a:t>коренуха</a:t>
            </a:r>
            <a:endParaRPr lang="ru-RU" sz="1600" b="1" dirty="0" smtClean="0"/>
          </a:p>
          <a:p>
            <a:pPr marL="0" indent="0">
              <a:buNone/>
            </a:pPr>
            <a:r>
              <a:rPr lang="ru-RU" sz="1600" b="1" dirty="0" smtClean="0"/>
              <a:t> за свой век не одну хозяйку сменяет.</a:t>
            </a:r>
          </a:p>
          <a:p>
            <a:pPr marL="0" indent="0">
              <a:buNone/>
            </a:pPr>
            <a:r>
              <a:rPr lang="ru-RU" sz="1600" b="1" dirty="0" smtClean="0"/>
              <a:t>- Лопасть у </a:t>
            </a:r>
            <a:r>
              <a:rPr lang="ru-RU" sz="1600" b="1" dirty="0" err="1" smtClean="0"/>
              <a:t>нее</a:t>
            </a:r>
            <a:r>
              <a:rPr lang="ru-RU" sz="1600" b="1" dirty="0" smtClean="0"/>
              <a:t> узкая, как весло, узор на ней скромный, </a:t>
            </a:r>
          </a:p>
          <a:p>
            <a:pPr marL="0" indent="0">
              <a:buNone/>
            </a:pPr>
            <a:r>
              <a:rPr lang="ru-RU" sz="1600" b="1" dirty="0" smtClean="0"/>
              <a:t> по-карельски сдержанный.</a:t>
            </a:r>
          </a:p>
          <a:p>
            <a:pPr marL="0" indent="0">
              <a:buNone/>
            </a:pPr>
            <a:r>
              <a:rPr lang="ru-RU" sz="1600" b="1" dirty="0" smtClean="0"/>
              <a:t>  </a:t>
            </a:r>
          </a:p>
          <a:p>
            <a:endParaRPr lang="ru-RU" sz="1400" b="1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188640"/>
            <a:ext cx="6301169" cy="720080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046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62466" y="-23425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4209679"/>
            <a:ext cx="3273875" cy="24554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668" y="1052736"/>
            <a:ext cx="2659318" cy="32667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8506" y="4263638"/>
            <a:ext cx="561662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1400" b="1" dirty="0"/>
              <a:t>- Долгий путь льняная нить проделала, </a:t>
            </a:r>
          </a:p>
          <a:p>
            <a:r>
              <a:rPr lang="ru-RU" sz="1400" b="1" dirty="0"/>
              <a:t>   и </a:t>
            </a:r>
            <a:r>
              <a:rPr lang="ru-RU" sz="1400" b="1" dirty="0" err="1"/>
              <a:t>еще</a:t>
            </a:r>
            <a:r>
              <a:rPr lang="ru-RU" sz="1400" b="1" dirty="0"/>
              <a:t> впереди немалый предстоит.</a:t>
            </a:r>
          </a:p>
          <a:p>
            <a:r>
              <a:rPr lang="ru-RU" sz="1400" b="1" dirty="0"/>
              <a:t>   Лен – долгунец из земли бабы </a:t>
            </a:r>
            <a:r>
              <a:rPr lang="ru-RU" sz="1400" b="1" dirty="0" err="1"/>
              <a:t>дергали</a:t>
            </a:r>
            <a:r>
              <a:rPr lang="ru-RU" sz="1400" b="1" dirty="0"/>
              <a:t>, </a:t>
            </a:r>
          </a:p>
          <a:p>
            <a:r>
              <a:rPr lang="ru-RU" sz="1400" b="1" dirty="0"/>
              <a:t>   в воде вымачивали, на стлищах расстилали.</a:t>
            </a:r>
          </a:p>
          <a:p>
            <a:r>
              <a:rPr lang="ru-RU" sz="1400" b="1" dirty="0"/>
              <a:t>   На </a:t>
            </a:r>
            <a:r>
              <a:rPr lang="ru-RU" sz="1400" b="1" dirty="0" err="1"/>
              <a:t>броснухе</a:t>
            </a:r>
            <a:r>
              <a:rPr lang="ru-RU" sz="1400" b="1" dirty="0"/>
              <a:t> бросали, трепалом трепали,</a:t>
            </a:r>
          </a:p>
          <a:p>
            <a:r>
              <a:rPr lang="ru-RU" sz="1400" b="1" dirty="0"/>
              <a:t>   мялкой мяли, </a:t>
            </a:r>
            <a:r>
              <a:rPr lang="ru-RU" sz="1400" b="1" dirty="0" err="1"/>
              <a:t>щеткой</a:t>
            </a:r>
            <a:r>
              <a:rPr lang="ru-RU" sz="1400" b="1" dirty="0"/>
              <a:t> чесали, мягкую кудель</a:t>
            </a:r>
          </a:p>
          <a:p>
            <a:r>
              <a:rPr lang="ru-RU" sz="1400" b="1" dirty="0"/>
              <a:t>   на </a:t>
            </a:r>
            <a:r>
              <a:rPr lang="ru-RU" sz="1400" b="1" dirty="0" err="1"/>
              <a:t>прялицу</a:t>
            </a:r>
            <a:r>
              <a:rPr lang="ru-RU" sz="1400" b="1" dirty="0"/>
              <a:t> привязывали, нить пряли, сучили,</a:t>
            </a:r>
          </a:p>
          <a:p>
            <a:r>
              <a:rPr lang="ru-RU" sz="1400" b="1" dirty="0"/>
              <a:t>   сновали, на ткацком станке из неё полотно ткали.</a:t>
            </a:r>
          </a:p>
          <a:p>
            <a:r>
              <a:rPr lang="ru-RU" sz="1400" b="1" dirty="0"/>
              <a:t> - Недаром веретено и прялка для девочек – </a:t>
            </a:r>
          </a:p>
          <a:p>
            <a:r>
              <a:rPr lang="ru-RU" sz="1400" b="1" dirty="0"/>
              <a:t> первый и главный подарок, </a:t>
            </a:r>
          </a:p>
          <a:p>
            <a:r>
              <a:rPr lang="ru-RU" sz="1400" b="1" dirty="0"/>
              <a:t>   первая и главная работа до замужества</a:t>
            </a:r>
          </a:p>
        </p:txBody>
      </p:sp>
    </p:spTree>
    <p:extLst>
      <p:ext uri="{BB962C8B-B14F-4D97-AF65-F5344CB8AC3E}">
        <p14:creationId xmlns:p14="http://schemas.microsoft.com/office/powerpoint/2010/main" val="303905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6892" y="260648"/>
            <a:ext cx="6898831" cy="648072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2901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0472" y="-19478"/>
            <a:ext cx="255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91880" y="1264398"/>
            <a:ext cx="42484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- Вроде как </a:t>
            </a:r>
            <a:r>
              <a:rPr lang="ru-RU" sz="1600" b="1" dirty="0" err="1"/>
              <a:t>теплый</a:t>
            </a:r>
            <a:r>
              <a:rPr lang="ru-RU" sz="1600" b="1" dirty="0"/>
              <a:t> комочек, </a:t>
            </a:r>
          </a:p>
          <a:p>
            <a:r>
              <a:rPr lang="ru-RU" sz="1600" b="1" dirty="0"/>
              <a:t> золотой посошок Матти из люльки голосок </a:t>
            </a:r>
            <a:r>
              <a:rPr lang="ru-RU" sz="1600" b="1" dirty="0" err="1"/>
              <a:t>подает</a:t>
            </a:r>
            <a:r>
              <a:rPr lang="ru-RU" sz="1600" b="1" dirty="0"/>
              <a:t>? </a:t>
            </a:r>
          </a:p>
          <a:p>
            <a:r>
              <a:rPr lang="ru-RU" sz="1600" b="1" dirty="0" smtClean="0"/>
              <a:t>- </a:t>
            </a:r>
            <a:r>
              <a:rPr lang="ru-RU" sz="1600" b="1" dirty="0"/>
              <a:t>Так и есть. </a:t>
            </a:r>
          </a:p>
          <a:p>
            <a:r>
              <a:rPr lang="ru-RU" sz="1600" b="1" dirty="0" smtClean="0"/>
              <a:t>- </a:t>
            </a:r>
            <a:r>
              <a:rPr lang="ru-RU" sz="1600" b="1" dirty="0"/>
              <a:t>Ты хоть и дорогой гость, </a:t>
            </a:r>
          </a:p>
          <a:p>
            <a:r>
              <a:rPr lang="ru-RU" sz="1600" b="1" dirty="0"/>
              <a:t> а к люльке не подходи, на Матти не гляди, </a:t>
            </a:r>
          </a:p>
          <a:p>
            <a:r>
              <a:rPr lang="ru-RU" sz="1600" b="1" dirty="0"/>
              <a:t> мы от чужого человека сглаза опасаемся. </a:t>
            </a:r>
          </a:p>
          <a:p>
            <a:r>
              <a:rPr lang="ru-RU" sz="1600" b="1" dirty="0"/>
              <a:t> Для того и лапоть рядом повесили.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3563" y="4828050"/>
            <a:ext cx="4822154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sz="1600" b="1" dirty="0" err="1"/>
              <a:t>Tutti</a:t>
            </a:r>
            <a:r>
              <a:rPr lang="ru-RU" sz="1600" b="1" dirty="0"/>
              <a:t> - рожок успокоит </a:t>
            </a:r>
            <a:r>
              <a:rPr lang="ru-RU" sz="1600" b="1" dirty="0" err="1"/>
              <a:t>ребенка</a:t>
            </a:r>
            <a:r>
              <a:rPr lang="ru-RU" sz="1600" b="1" dirty="0"/>
              <a:t>, </a:t>
            </a:r>
          </a:p>
          <a:p>
            <a:r>
              <a:rPr lang="ru-RU" sz="1600" b="1" dirty="0"/>
              <a:t>  материнский сарафан сон навеет, пока мама        </a:t>
            </a:r>
            <a:endParaRPr lang="ru-RU" sz="1600" b="1" dirty="0" smtClean="0"/>
          </a:p>
          <a:p>
            <a:r>
              <a:rPr lang="ru-RU" sz="1600" b="1" dirty="0" smtClean="0"/>
              <a:t>далеко</a:t>
            </a:r>
            <a:r>
              <a:rPr lang="ru-RU" sz="1600" b="1" dirty="0"/>
              <a:t>.</a:t>
            </a:r>
          </a:p>
          <a:p>
            <a:r>
              <a:rPr lang="ru-RU" sz="1600" b="1" dirty="0"/>
              <a:t>  - Отцовский подарок – хвостик заячий</a:t>
            </a:r>
          </a:p>
          <a:p>
            <a:r>
              <a:rPr lang="ru-RU" sz="1600" b="1" dirty="0"/>
              <a:t>  развеселит нашего Матти. </a:t>
            </a:r>
          </a:p>
          <a:p>
            <a:r>
              <a:rPr lang="ru-RU" sz="1600" b="1" dirty="0" smtClean="0"/>
              <a:t>  </a:t>
            </a:r>
            <a:r>
              <a:rPr lang="ru-RU" sz="1600" b="1" dirty="0"/>
              <a:t>- Пока руки заняты работой, привяжу нить к  ноге, </a:t>
            </a:r>
          </a:p>
          <a:p>
            <a:r>
              <a:rPr lang="ru-RU" sz="1600" b="1" dirty="0"/>
              <a:t>  покачаю люльку, спою колыбельную…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140" y="981501"/>
            <a:ext cx="2917504" cy="38900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6097" y="3386099"/>
            <a:ext cx="3879626" cy="2747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25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1677</Words>
  <Application>Microsoft Office PowerPoint</Application>
  <PresentationFormat>Экран (4:3)</PresentationFormat>
  <Paragraphs>268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Наши избы –– из круглого бревна рублены, резными балками украшены, росписью да «розетками» обозначены. Одно слово –Карелия! Изба не при дороге стоит – у озера или реки, амбарами, банями, такими же избами окружена – входи в любую, а в нашей гостю рады будут больше – ведь в здешних краях говорят - жданный гость - радость, а нежданный – праздник.</vt:lpstr>
      <vt:lpstr>Презентация PowerPoint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Интернет ресурсы: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Изба не при дороге стоит – у озера или реки, амбарами, банями, такими же избами окружена – входи в любую, а в нашей гостю рады будут больше – ведь в здешних краях говорят - жданный гость - радость, а нежданный – праздник.</dc:title>
  <dc:creator>User</dc:creator>
  <cp:lastModifiedBy>Windows User</cp:lastModifiedBy>
  <cp:revision>39</cp:revision>
  <dcterms:created xsi:type="dcterms:W3CDTF">2012-12-09T14:36:49Z</dcterms:created>
  <dcterms:modified xsi:type="dcterms:W3CDTF">2021-10-23T20:18:28Z</dcterms:modified>
</cp:coreProperties>
</file>