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3" r:id="rId4"/>
    <p:sldId id="262" r:id="rId5"/>
    <p:sldId id="264" r:id="rId6"/>
    <p:sldId id="269" r:id="rId7"/>
    <p:sldId id="265" r:id="rId8"/>
    <p:sldId id="258" r:id="rId9"/>
    <p:sldId id="259" r:id="rId10"/>
    <p:sldId id="260" r:id="rId11"/>
    <p:sldId id="261" r:id="rId12"/>
    <p:sldId id="266" r:id="rId13"/>
    <p:sldId id="268" r:id="rId14"/>
    <p:sldId id="267" r:id="rId15"/>
    <p:sldId id="27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super" initials="s" lastIdx="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50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5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</c:title>
    <c:autoTitleDeleted val="0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Игра в комп. Игры</c:v>
                </c:pt>
              </c:strCache>
            </c:strRef>
          </c:tx>
          <c:cat>
            <c:strRef>
              <c:f>Лист1!$A$2:$A$3</c:f>
              <c:strCache>
                <c:ptCount val="2"/>
                <c:pt idx="0">
                  <c:v>Играю</c:v>
                </c:pt>
                <c:pt idx="1">
                  <c:v>Не играю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9</c:v>
                </c:pt>
                <c:pt idx="1">
                  <c:v>5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игры</c:v>
                </c:pt>
              </c:strCache>
            </c:strRef>
          </c:tx>
          <c:cat>
            <c:strRef>
              <c:f>Лист1!$A$2:$A$3</c:f>
              <c:strCache>
                <c:ptCount val="2"/>
                <c:pt idx="0">
                  <c:v>Играю</c:v>
                </c:pt>
                <c:pt idx="1">
                  <c:v>Не играю</c:v>
                </c:pt>
              </c:strCache>
            </c:strRef>
          </c:cat>
          <c:val>
            <c:numRef>
              <c:f>Лист1!$C$2:$C$3</c:f>
              <c:numCache>
                <c:formatCode>General</c:formatCode>
                <c:ptCount val="2"/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>
        <c:manualLayout>
          <c:xMode val="edge"/>
          <c:yMode val="edge"/>
          <c:x val="0.23027781934818672"/>
          <c:y val="2.8938921406142952E-2"/>
        </c:manualLayout>
      </c:layout>
      <c:overlay val="0"/>
    </c:title>
    <c:autoTitleDeleted val="0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Свободное время </c:v>
                </c:pt>
              </c:strCache>
            </c:strRef>
          </c:tx>
          <c:cat>
            <c:strRef>
              <c:f>Лист1!$A$2:$A$3</c:f>
              <c:strCache>
                <c:ptCount val="2"/>
                <c:pt idx="0">
                  <c:v>Гуляют </c:v>
                </c:pt>
                <c:pt idx="1">
                  <c:v>играют за комп 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12</c:v>
                </c:pt>
                <c:pt idx="1">
                  <c:v>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</c:title>
    <c:autoTitleDeleted val="0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Время для игр</c:v>
                </c:pt>
              </c:strCache>
            </c:strRef>
          </c:tx>
          <c:cat>
            <c:strRef>
              <c:f>Лист1!$A$2:$A$4</c:f>
              <c:strCache>
                <c:ptCount val="3"/>
                <c:pt idx="0">
                  <c:v>30 мин</c:v>
                </c:pt>
                <c:pt idx="1">
                  <c:v>1 час</c:v>
                </c:pt>
                <c:pt idx="2">
                  <c:v>2 часа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7</c:v>
                </c:pt>
                <c:pt idx="1">
                  <c:v>4</c:v>
                </c:pt>
                <c:pt idx="2">
                  <c:v>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</c:title>
    <c:autoTitleDeleted val="0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сколько раз садишься за комп</c:v>
                </c:pt>
              </c:strCache>
            </c:strRef>
          </c:tx>
          <c:cat>
            <c:strRef>
              <c:f>Лист1!$A$2:$A$5</c:f>
              <c:strCache>
                <c:ptCount val="4"/>
                <c:pt idx="0">
                  <c:v>1 раз</c:v>
                </c:pt>
                <c:pt idx="1">
                  <c:v>2 раза</c:v>
                </c:pt>
                <c:pt idx="2">
                  <c:v>3 раза</c:v>
                </c:pt>
                <c:pt idx="3">
                  <c:v>5 раз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3</c:v>
                </c:pt>
                <c:pt idx="1">
                  <c:v>7</c:v>
                </c:pt>
                <c:pt idx="2">
                  <c:v>3</c:v>
                </c:pt>
                <c:pt idx="3">
                  <c:v>1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Столбец1</c:v>
                </c:pt>
              </c:strCache>
            </c:strRef>
          </c:tx>
          <c:cat>
            <c:strRef>
              <c:f>Лист1!$A$2:$A$5</c:f>
              <c:strCache>
                <c:ptCount val="4"/>
                <c:pt idx="0">
                  <c:v>1 раз</c:v>
                </c:pt>
                <c:pt idx="1">
                  <c:v>2 раза</c:v>
                </c:pt>
                <c:pt idx="2">
                  <c:v>3 раза</c:v>
                </c:pt>
                <c:pt idx="3">
                  <c:v>5 раз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</c:title>
    <c:autoTitleDeleted val="0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Комп. Программы</c:v>
                </c:pt>
              </c:strCache>
            </c:strRef>
          </c:tx>
          <c:cat>
            <c:strRef>
              <c:f>Лист1!$A$2:$A$4</c:f>
              <c:strCache>
                <c:ptCount val="3"/>
                <c:pt idx="0">
                  <c:v>рис.,печатание </c:v>
                </c:pt>
                <c:pt idx="1">
                  <c:v>интернет</c:v>
                </c:pt>
                <c:pt idx="2">
                  <c:v>другое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8</c:v>
                </c:pt>
                <c:pt idx="1">
                  <c:v>3</c:v>
                </c:pt>
                <c:pt idx="2">
                  <c:v>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63D07E-D1FF-4888-956C-19EAF7DA7BC0}" type="datetimeFigureOut">
              <a:rPr lang="ru-RU" smtClean="0"/>
              <a:t>26.04.2021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ABFD9-3F1C-4126-B42B-D7C12847DA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59108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63D07E-D1FF-4888-956C-19EAF7DA7BC0}" type="datetimeFigureOut">
              <a:rPr lang="ru-RU" smtClean="0"/>
              <a:t>26.04.2021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ABFD9-3F1C-4126-B42B-D7C12847DA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94809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63D07E-D1FF-4888-956C-19EAF7DA7BC0}" type="datetimeFigureOut">
              <a:rPr lang="ru-RU" smtClean="0"/>
              <a:t>26.04.2021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ABFD9-3F1C-4126-B42B-D7C12847DA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9911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63D07E-D1FF-4888-956C-19EAF7DA7BC0}" type="datetimeFigureOut">
              <a:rPr lang="ru-RU" smtClean="0"/>
              <a:t>26.04.2021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ABFD9-3F1C-4126-B42B-D7C12847DA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50442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63D07E-D1FF-4888-956C-19EAF7DA7BC0}" type="datetimeFigureOut">
              <a:rPr lang="ru-RU" smtClean="0"/>
              <a:t>26.04.2021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ABFD9-3F1C-4126-B42B-D7C12847DA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31889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63D07E-D1FF-4888-956C-19EAF7DA7BC0}" type="datetimeFigureOut">
              <a:rPr lang="ru-RU" smtClean="0"/>
              <a:t>26.04.2021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ABFD9-3F1C-4126-B42B-D7C12847DA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43375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63D07E-D1FF-4888-956C-19EAF7DA7BC0}" type="datetimeFigureOut">
              <a:rPr lang="ru-RU" smtClean="0"/>
              <a:t>26.04.2021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ABFD9-3F1C-4126-B42B-D7C12847DA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89408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63D07E-D1FF-4888-956C-19EAF7DA7BC0}" type="datetimeFigureOut">
              <a:rPr lang="ru-RU" smtClean="0"/>
              <a:t>26.04.2021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ABFD9-3F1C-4126-B42B-D7C12847DA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41862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63D07E-D1FF-4888-956C-19EAF7DA7BC0}" type="datetimeFigureOut">
              <a:rPr lang="ru-RU" smtClean="0"/>
              <a:t>26.04.2021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ABFD9-3F1C-4126-B42B-D7C12847DA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91775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63D07E-D1FF-4888-956C-19EAF7DA7BC0}" type="datetimeFigureOut">
              <a:rPr lang="ru-RU" smtClean="0"/>
              <a:t>26.04.2021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ABFD9-3F1C-4126-B42B-D7C12847DA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64906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63D07E-D1FF-4888-956C-19EAF7DA7BC0}" type="datetimeFigureOut">
              <a:rPr lang="ru-RU" smtClean="0"/>
              <a:t>26.04.2021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ABFD9-3F1C-4126-B42B-D7C12847DA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47696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63D07E-D1FF-4888-956C-19EAF7DA7BC0}" type="datetimeFigureOut">
              <a:rPr lang="ru-RU" smtClean="0"/>
              <a:t>26.04.2021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7ABFD9-3F1C-4126-B42B-D7C12847DA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18718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63915"/>
            <a:ext cx="9157054" cy="692191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794660" y="2935377"/>
            <a:ext cx="406278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Работу выполнили: Габова Мария,</a:t>
            </a:r>
          </a:p>
          <a:p>
            <a:r>
              <a:rPr lang="ru-RU" dirty="0" smtClean="0"/>
              <a:t>Коданева Александра.</a:t>
            </a:r>
          </a:p>
          <a:p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479630" y="2967335"/>
            <a:ext cx="18473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endParaRPr lang="ru-RU" sz="5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123728" y="1128055"/>
            <a:ext cx="5453300" cy="95410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28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 Компьютер – </a:t>
            </a:r>
          </a:p>
          <a:p>
            <a:pPr algn="ctr"/>
            <a:r>
              <a:rPr lang="ru-RU" sz="28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хорошо или плохо?</a:t>
            </a:r>
            <a:endParaRPr lang="ru-RU" sz="28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9550792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283968" y="112474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3352574" y="476672"/>
            <a:ext cx="373970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Анкетирование.</a:t>
            </a:r>
            <a:endParaRPr lang="ru-RU" sz="3600" dirty="0">
              <a:solidFill>
                <a:srgbClr val="FF0000"/>
              </a:solidFill>
              <a:latin typeface="Monotype Corsiva" panose="03010101010201010101" pitchFamily="66" charset="0"/>
            </a:endParaRPr>
          </a:p>
        </p:txBody>
      </p:sp>
      <p:graphicFrame>
        <p:nvGraphicFramePr>
          <p:cNvPr id="15" name="Диаграмма 14"/>
          <p:cNvGraphicFramePr/>
          <p:nvPr>
            <p:extLst>
              <p:ext uri="{D42A27DB-BD31-4B8C-83A1-F6EECF244321}">
                <p14:modId xmlns:p14="http://schemas.microsoft.com/office/powerpoint/2010/main" val="3475003001"/>
              </p:ext>
            </p:extLst>
          </p:nvPr>
        </p:nvGraphicFramePr>
        <p:xfrm>
          <a:off x="4932040" y="2132856"/>
          <a:ext cx="3816424" cy="259080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6" name="Диаграмма 15"/>
          <p:cNvGraphicFramePr/>
          <p:nvPr>
            <p:extLst>
              <p:ext uri="{D42A27DB-BD31-4B8C-83A1-F6EECF244321}">
                <p14:modId xmlns:p14="http://schemas.microsoft.com/office/powerpoint/2010/main" val="2614410821"/>
              </p:ext>
            </p:extLst>
          </p:nvPr>
        </p:nvGraphicFramePr>
        <p:xfrm>
          <a:off x="441971" y="2060848"/>
          <a:ext cx="3935759" cy="26331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6890465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5" grpId="0">
        <p:bldAsOne/>
      </p:bldGraphic>
      <p:bldGraphic spid="16" grpId="0">
        <p:bldAsOne/>
      </p:bldGraphic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1"/>
          <p:cNvGraphicFramePr/>
          <p:nvPr>
            <p:extLst>
              <p:ext uri="{D42A27DB-BD31-4B8C-83A1-F6EECF244321}">
                <p14:modId xmlns:p14="http://schemas.microsoft.com/office/powerpoint/2010/main" val="1718849091"/>
              </p:ext>
            </p:extLst>
          </p:nvPr>
        </p:nvGraphicFramePr>
        <p:xfrm>
          <a:off x="-108520" y="1628800"/>
          <a:ext cx="4704184" cy="29681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:p14="http://schemas.microsoft.com/office/powerpoint/2010/main" val="2574900947"/>
              </p:ext>
            </p:extLst>
          </p:nvPr>
        </p:nvGraphicFramePr>
        <p:xfrm>
          <a:off x="4860032" y="1556792"/>
          <a:ext cx="4128120" cy="29681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7504267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" grpId="0">
        <p:bldAsOne/>
      </p:bldGraphic>
      <p:bldGraphic spid="4" grpId="0">
        <p:bldAsOne/>
      </p:bldGraphic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1"/>
          <p:cNvGraphicFramePr/>
          <p:nvPr>
            <p:extLst>
              <p:ext uri="{D42A27DB-BD31-4B8C-83A1-F6EECF244321}">
                <p14:modId xmlns:p14="http://schemas.microsoft.com/office/powerpoint/2010/main" val="4067620319"/>
              </p:ext>
            </p:extLst>
          </p:nvPr>
        </p:nvGraphicFramePr>
        <p:xfrm>
          <a:off x="2051720" y="1268760"/>
          <a:ext cx="5568280" cy="36881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0648618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" grpId="0">
        <p:bldAsOne/>
      </p:bldGraphic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24631" y="804376"/>
            <a:ext cx="74526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Требования  к работе с компьютером</a:t>
            </a:r>
            <a:r>
              <a:rPr lang="ru-RU" sz="3600" dirty="0" smtClean="0">
                <a:solidFill>
                  <a:srgbClr val="FF0000"/>
                </a:solidFill>
              </a:rPr>
              <a:t>.</a:t>
            </a:r>
            <a:endParaRPr lang="ru-RU" sz="3600" dirty="0">
              <a:solidFill>
                <a:srgbClr val="FF000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285"/>
          <a:stretch/>
        </p:blipFill>
        <p:spPr>
          <a:xfrm>
            <a:off x="435452" y="1450706"/>
            <a:ext cx="8141793" cy="498981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7363573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355976" y="260648"/>
            <a:ext cx="12811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Вывод</a:t>
            </a:r>
            <a:endParaRPr lang="ru-RU" sz="3600" dirty="0">
              <a:solidFill>
                <a:srgbClr val="FF0000"/>
              </a:solidFill>
              <a:latin typeface="Monotype Corsiva" panose="03010101010201010101" pitchFamily="66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59024" y="906979"/>
            <a:ext cx="8784976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/>
              <a:t> </a:t>
            </a:r>
            <a:r>
              <a:rPr lang="ru-RU" sz="2800" dirty="0"/>
              <a:t>Нельзя сказать, что компьютер – это плохо, и надо отказаться от них. Как  нельзя сказать, что хорошо, и можно сидеть сколько </a:t>
            </a:r>
            <a:r>
              <a:rPr lang="ru-RU" sz="2800"/>
              <a:t>хочется</a:t>
            </a:r>
            <a:r>
              <a:rPr lang="ru-RU" sz="2800" smtClean="0"/>
              <a:t>.</a:t>
            </a:r>
          </a:p>
          <a:p>
            <a:pPr algn="ctr"/>
            <a:r>
              <a:rPr lang="ru-RU" sz="2800" smtClean="0"/>
              <a:t> </a:t>
            </a:r>
            <a:endParaRPr lang="ru-RU" sz="2800" dirty="0"/>
          </a:p>
          <a:p>
            <a:pPr algn="ctr"/>
            <a:r>
              <a:rPr lang="ru-RU" sz="2800" dirty="0" smtClean="0"/>
              <a:t> </a:t>
            </a:r>
            <a:r>
              <a:rPr lang="ru-RU" sz="2800" dirty="0"/>
              <a:t>Кто–то развивает логическое мышление, кто-то забывает про окружающий реальный мир. </a:t>
            </a:r>
            <a:endParaRPr lang="ru-RU" sz="2800" dirty="0" smtClean="0"/>
          </a:p>
          <a:p>
            <a:pPr algn="ctr"/>
            <a:endParaRPr lang="ru-RU" sz="2800" dirty="0"/>
          </a:p>
          <a:p>
            <a:pPr algn="ctr"/>
            <a:r>
              <a:rPr lang="ru-RU" sz="2800" dirty="0" smtClean="0"/>
              <a:t>Здесь </a:t>
            </a:r>
            <a:r>
              <a:rPr lang="ru-RU" sz="2800" dirty="0"/>
              <a:t>нужно придерживаться главного принципа – </a:t>
            </a:r>
            <a:r>
              <a:rPr lang="ru-RU" sz="2800" dirty="0">
                <a:solidFill>
                  <a:srgbClr val="FF0000"/>
                </a:solidFill>
              </a:rPr>
              <a:t>не навреди. </a:t>
            </a:r>
            <a:r>
              <a:rPr lang="ru-RU" sz="2800" dirty="0"/>
              <a:t>Компьютер, как и всё, что окружает нас, может быть и полезным, и вредным</a:t>
            </a:r>
            <a:r>
              <a:rPr lang="ru-RU" sz="2800" dirty="0" smtClean="0"/>
              <a:t>.</a:t>
            </a:r>
          </a:p>
          <a:p>
            <a:pPr algn="ctr"/>
            <a:endParaRPr lang="ru-RU" sz="2800" dirty="0"/>
          </a:p>
          <a:p>
            <a:pPr algn="ctr"/>
            <a:r>
              <a:rPr lang="ru-RU" sz="2800" dirty="0">
                <a:solidFill>
                  <a:srgbClr val="FF0000"/>
                </a:solidFill>
              </a:rPr>
              <a:t>Всё хорошо в меру!!!</a:t>
            </a:r>
          </a:p>
        </p:txBody>
      </p:sp>
    </p:spTree>
    <p:extLst>
      <p:ext uri="{BB962C8B-B14F-4D97-AF65-F5344CB8AC3E}">
        <p14:creationId xmlns:p14="http://schemas.microsoft.com/office/powerpoint/2010/main" val="42008631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3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2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259632" y="1628800"/>
            <a:ext cx="703590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Спасибо за внимание!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5099070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323528" y="675319"/>
            <a:ext cx="820891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Компьютер-</a:t>
            </a:r>
          </a:p>
          <a:p>
            <a:pPr algn="ctr"/>
            <a:r>
              <a:rPr lang="ru-RU" sz="3600" dirty="0" smtClean="0">
                <a:latin typeface="Monotype Corsiva" panose="03010101010201010101" pitchFamily="66" charset="0"/>
              </a:rPr>
              <a:t> это умная машина, которая может сделать то, что не может делать человек. </a:t>
            </a:r>
            <a:endParaRPr lang="ru-RU" sz="3600" dirty="0">
              <a:latin typeface="Monotype Corsiva" panose="03010101010201010101" pitchFamily="66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9752" y="2636912"/>
            <a:ext cx="3959424" cy="29386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16442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2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Обоснование выбора.</a:t>
            </a:r>
            <a:endParaRPr lang="ru-RU" sz="3600" dirty="0">
              <a:solidFill>
                <a:srgbClr val="FF0000"/>
              </a:solidFill>
              <a:latin typeface="Monotype Corsiva" panose="03010101010201010101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619470" y="5301208"/>
            <a:ext cx="633670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 </a:t>
            </a:r>
            <a:r>
              <a:rPr lang="ru-RU" sz="3200" dirty="0" smtClean="0">
                <a:latin typeface="Monotype Corsiva" panose="03010101010201010101" pitchFamily="66" charset="0"/>
              </a:rPr>
              <a:t>Мы хотим узнать - как </a:t>
            </a:r>
            <a:r>
              <a:rPr lang="ru-RU" sz="3200" dirty="0">
                <a:latin typeface="Monotype Corsiva" panose="03010101010201010101" pitchFamily="66" charset="0"/>
              </a:rPr>
              <a:t>же воздействует  компьютер  на ребенка.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5260" y="1340768"/>
            <a:ext cx="5868144" cy="37958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73839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8" y="1772816"/>
            <a:ext cx="8229600" cy="4525963"/>
          </a:xfrm>
        </p:spPr>
        <p:txBody>
          <a:bodyPr/>
          <a:lstStyle/>
          <a:p>
            <a:pPr marL="0" indent="0" algn="ctr">
              <a:buNone/>
            </a:pPr>
            <a:endParaRPr lang="ru-RU" dirty="0" smtClean="0">
              <a:solidFill>
                <a:srgbClr val="FF0000"/>
              </a:solidFill>
              <a:latin typeface="Monotype Corsiva" panose="03010101010201010101" pitchFamily="66" charset="0"/>
            </a:endParaRPr>
          </a:p>
          <a:p>
            <a:pPr marL="0" indent="0" algn="ctr">
              <a:spcBef>
                <a:spcPts val="0"/>
              </a:spcBef>
              <a:buNone/>
            </a:pPr>
            <a:r>
              <a:rPr lang="ru-RU" dirty="0" smtClean="0">
                <a:latin typeface="Monotype Corsiva" panose="03010101010201010101" pitchFamily="66" charset="0"/>
              </a:rPr>
              <a:t> </a:t>
            </a:r>
            <a:r>
              <a:rPr lang="ru-RU" dirty="0">
                <a:latin typeface="Monotype Corsiva" panose="03010101010201010101" pitchFamily="66" charset="0"/>
              </a:rPr>
              <a:t>В</a:t>
            </a:r>
            <a:r>
              <a:rPr lang="ru-RU" dirty="0" smtClean="0">
                <a:latin typeface="Monotype Corsiva" panose="03010101010201010101" pitchFamily="66" charset="0"/>
              </a:rPr>
              <a:t>ыяснить </a:t>
            </a:r>
            <a:r>
              <a:rPr lang="ru-RU" dirty="0">
                <a:latin typeface="Monotype Corsiva" panose="03010101010201010101" pitchFamily="66" charset="0"/>
              </a:rPr>
              <a:t>положительные и отрицательные стороны влияния компьютера на жизнь учащихся, и ответить на главный вопрос:  </a:t>
            </a:r>
            <a:endParaRPr lang="ru-RU" dirty="0" smtClean="0">
              <a:latin typeface="Monotype Corsiva" panose="03010101010201010101" pitchFamily="66" charset="0"/>
            </a:endParaRPr>
          </a:p>
          <a:p>
            <a:pPr marL="0" indent="0" algn="ctr">
              <a:spcBef>
                <a:spcPts val="0"/>
              </a:spcBef>
              <a:buNone/>
            </a:pPr>
            <a:r>
              <a:rPr lang="ru-RU" dirty="0" smtClean="0">
                <a:latin typeface="Monotype Corsiva" panose="03010101010201010101" pitchFamily="66" charset="0"/>
              </a:rPr>
              <a:t>компьютер</a:t>
            </a:r>
            <a:r>
              <a:rPr lang="ru-RU" dirty="0">
                <a:latin typeface="Monotype Corsiva" panose="03010101010201010101" pitchFamily="66" charset="0"/>
              </a:rPr>
              <a:t>– это хорошо или  плохо?</a:t>
            </a:r>
          </a:p>
          <a:p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>
              <a:spcBef>
                <a:spcPct val="20000"/>
              </a:spcBef>
            </a:pPr>
            <a:r>
              <a:rPr lang="ru-RU" sz="3200" dirty="0">
                <a:solidFill>
                  <a:srgbClr val="FF0000"/>
                </a:solidFill>
                <a:latin typeface="Monotype Corsiva" panose="03010101010201010101" pitchFamily="66" charset="0"/>
                <a:ea typeface="+mn-ea"/>
                <a:cs typeface="+mn-cs"/>
              </a:rPr>
              <a:t>Цель нашего исследования:</a:t>
            </a:r>
          </a:p>
        </p:txBody>
      </p:sp>
    </p:spTree>
    <p:extLst>
      <p:ext uri="{BB962C8B-B14F-4D97-AF65-F5344CB8AC3E}">
        <p14:creationId xmlns:p14="http://schemas.microsoft.com/office/powerpoint/2010/main" val="19582682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Предположения</a:t>
            </a:r>
            <a:endParaRPr lang="ru-RU" sz="3600" dirty="0">
              <a:solidFill>
                <a:srgbClr val="FF0000"/>
              </a:solidFill>
              <a:latin typeface="Monotype Corsiva" panose="03010101010201010101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41017" y="1902532"/>
            <a:ext cx="8147248" cy="1612776"/>
          </a:xfrm>
        </p:spPr>
        <p:txBody>
          <a:bodyPr/>
          <a:lstStyle/>
          <a:p>
            <a:pPr>
              <a:buFont typeface="Wingdings" panose="05000000000000000000" pitchFamily="2" charset="2"/>
              <a:buChar char="§"/>
            </a:pPr>
            <a:r>
              <a:rPr lang="ru-RU" dirty="0">
                <a:latin typeface="Monotype Corsiva" panose="03010101010201010101" pitchFamily="66" charset="0"/>
              </a:rPr>
              <a:t>Предположим:  компьютер – это плохо, т.к. вредит здоровью детей.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41017" y="3274467"/>
            <a:ext cx="698477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§"/>
            </a:pPr>
            <a:r>
              <a:rPr lang="ru-RU" sz="3200" dirty="0">
                <a:latin typeface="Monotype Corsiva" panose="03010101010201010101" pitchFamily="66" charset="0"/>
              </a:rPr>
              <a:t>Возможно,  компьютер   – это хорошо, т.к. он  развивает детей.</a:t>
            </a:r>
          </a:p>
        </p:txBody>
      </p:sp>
    </p:spTree>
    <p:extLst>
      <p:ext uri="{BB962C8B-B14F-4D97-AF65-F5344CB8AC3E}">
        <p14:creationId xmlns:p14="http://schemas.microsoft.com/office/powerpoint/2010/main" val="22425915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Задачи</a:t>
            </a:r>
            <a:endParaRPr lang="ru-RU" sz="3600" dirty="0">
              <a:solidFill>
                <a:srgbClr val="FF0000"/>
              </a:solidFill>
              <a:latin typeface="Monotype Corsiva" panose="03010101010201010101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sz="3500" dirty="0">
                <a:latin typeface="Monotype Corsiva" panose="03010101010201010101" pitchFamily="66" charset="0"/>
              </a:rPr>
              <a:t>1.Узнать, какую пользу и какой вред несут для детей компьютер.</a:t>
            </a:r>
          </a:p>
          <a:p>
            <a:r>
              <a:rPr lang="ru-RU" sz="3500" dirty="0">
                <a:latin typeface="Monotype Corsiva" panose="03010101010201010101" pitchFamily="66" charset="0"/>
              </a:rPr>
              <a:t>2. Узнать, как правильно организовать рабочее место за компьютером, какие правила безопасного поведения должны соблюдаться.</a:t>
            </a:r>
          </a:p>
          <a:p>
            <a:r>
              <a:rPr lang="ru-RU" sz="3500" dirty="0">
                <a:latin typeface="Monotype Corsiva" panose="03010101010201010101" pitchFamily="66" charset="0"/>
              </a:rPr>
              <a:t>3. Учиться работать в программах Word, Power </a:t>
            </a:r>
            <a:r>
              <a:rPr lang="ru-RU" sz="3500" dirty="0" smtClean="0">
                <a:latin typeface="Monotype Corsiva" panose="03010101010201010101" pitchFamily="66" charset="0"/>
              </a:rPr>
              <a:t>Point (для </a:t>
            </a:r>
            <a:r>
              <a:rPr lang="ru-RU" sz="3500" dirty="0">
                <a:latin typeface="Monotype Corsiva" panose="03010101010201010101" pitchFamily="66" charset="0"/>
              </a:rPr>
              <a:t>создания </a:t>
            </a:r>
            <a:r>
              <a:rPr lang="ru-RU" sz="3500" dirty="0" smtClean="0">
                <a:latin typeface="Monotype Corsiva" panose="03010101010201010101" pitchFamily="66" charset="0"/>
              </a:rPr>
              <a:t>презентации)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110387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850106"/>
          </a:xfrm>
        </p:spPr>
        <p:txBody>
          <a:bodyPr>
            <a:normAutofit/>
          </a:bodyPr>
          <a:lstStyle/>
          <a:p>
            <a:r>
              <a:rPr lang="ru-RU" sz="3600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План исследования.</a:t>
            </a:r>
            <a:endParaRPr lang="ru-RU" sz="3600" dirty="0">
              <a:solidFill>
                <a:srgbClr val="FF0000"/>
              </a:solidFill>
              <a:latin typeface="Monotype Corsiva" panose="03010101010201010101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908720"/>
            <a:ext cx="8229600" cy="6480720"/>
          </a:xfrm>
        </p:spPr>
        <p:txBody>
          <a:bodyPr>
            <a:normAutofit fontScale="25000" lnSpcReduction="20000"/>
          </a:bodyPr>
          <a:lstStyle/>
          <a:p>
            <a:r>
              <a:rPr lang="ru-RU" sz="11200" dirty="0">
                <a:latin typeface="Monotype Corsiva" panose="03010101010201010101" pitchFamily="66" charset="0"/>
              </a:rPr>
              <a:t>1.        Найти и изучить в литературе  и интернете сведения о влиянии  компьютера на детей.</a:t>
            </a:r>
          </a:p>
          <a:p>
            <a:r>
              <a:rPr lang="ru-RU" sz="11200" dirty="0">
                <a:latin typeface="Monotype Corsiva" panose="03010101010201010101" pitchFamily="66" charset="0"/>
              </a:rPr>
              <a:t>2.        Узнать существуют ли </a:t>
            </a:r>
            <a:r>
              <a:rPr lang="ru-RU" sz="11200" dirty="0" smtClean="0">
                <a:latin typeface="Monotype Corsiva" panose="03010101010201010101" pitchFamily="66" charset="0"/>
              </a:rPr>
              <a:t> </a:t>
            </a:r>
            <a:r>
              <a:rPr lang="ru-RU" sz="11200" dirty="0">
                <a:latin typeface="Monotype Corsiva" panose="03010101010201010101" pitchFamily="66" charset="0"/>
              </a:rPr>
              <a:t>требования, которые необходимо соблюдать детям.</a:t>
            </a:r>
          </a:p>
          <a:p>
            <a:r>
              <a:rPr lang="ru-RU" sz="11200" dirty="0">
                <a:latin typeface="Monotype Corsiva" panose="03010101010201010101" pitchFamily="66" charset="0"/>
              </a:rPr>
              <a:t>3.        Провести анкетирование у одноклассников,  которое поможет выяснить,  любят ли  ученики компьютер  и их отношение к компьютерам.</a:t>
            </a:r>
          </a:p>
          <a:p>
            <a:r>
              <a:rPr lang="ru-RU" sz="11200" dirty="0">
                <a:latin typeface="Monotype Corsiva" panose="03010101010201010101" pitchFamily="66" charset="0"/>
              </a:rPr>
              <a:t>4.        Проанализировать собранную информацию.</a:t>
            </a:r>
          </a:p>
          <a:p>
            <a:r>
              <a:rPr lang="ru-RU" sz="11200" dirty="0">
                <a:latin typeface="Monotype Corsiva" panose="03010101010201010101" pitchFamily="66" charset="0"/>
              </a:rPr>
              <a:t>5.        Выполнить презентацию по собранному материалу.</a:t>
            </a:r>
          </a:p>
          <a:p>
            <a:r>
              <a:rPr lang="ru-RU" sz="11200" dirty="0">
                <a:latin typeface="Monotype Corsiva" panose="03010101010201010101" pitchFamily="66" charset="0"/>
              </a:rPr>
              <a:t>6.        Участвовать в </a:t>
            </a:r>
            <a:r>
              <a:rPr lang="ru-RU" sz="11200" dirty="0" smtClean="0">
                <a:latin typeface="Monotype Corsiva" panose="03010101010201010101" pitchFamily="66" charset="0"/>
              </a:rPr>
              <a:t>сегодняшнем мероприятии и представить вам результат нашей работы.</a:t>
            </a:r>
            <a:endParaRPr lang="ru-RU" sz="11200" dirty="0">
              <a:latin typeface="Monotype Corsiva" panose="03010101010201010101" pitchFamily="66" charset="0"/>
            </a:endParaRPr>
          </a:p>
          <a:p>
            <a:pPr marL="0" indent="0">
              <a:buNone/>
            </a:pPr>
            <a:endParaRPr lang="ru-RU" sz="11200" dirty="0">
              <a:latin typeface="Monotype Corsiva" panose="03010101010201010101" pitchFamily="66" charset="0"/>
            </a:endParaRPr>
          </a:p>
          <a:p>
            <a:endParaRPr lang="ru-RU" dirty="0"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507379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3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2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2000"/>
                            </p:stCondLst>
                            <p:childTnLst>
                              <p:par>
                                <p:cTn id="29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1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3059832" y="364012"/>
            <a:ext cx="397737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Плюсы компьютеров.</a:t>
            </a:r>
            <a:endParaRPr lang="ru-RU" sz="3600" dirty="0">
              <a:solidFill>
                <a:srgbClr val="FF0000"/>
              </a:solidFill>
              <a:latin typeface="Monotype Corsiva" panose="03010101010201010101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965867" y="1432180"/>
            <a:ext cx="543129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latin typeface="Monotype Corsiva" panose="03010101010201010101" pitchFamily="66" charset="0"/>
              </a:rPr>
              <a:t>Развитие технического прогресса</a:t>
            </a:r>
            <a:endParaRPr lang="ru-RU" sz="3200" dirty="0">
              <a:latin typeface="Monotype Corsiva" panose="03010101010201010101" pitchFamily="66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615610" y="2276872"/>
            <a:ext cx="613180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latin typeface="Monotype Corsiva" panose="03010101010201010101" pitchFamily="66" charset="0"/>
              </a:rPr>
              <a:t>Доступ к разнообразной информации</a:t>
            </a:r>
            <a:endParaRPr lang="ru-RU" sz="3200" dirty="0">
              <a:latin typeface="Monotype Corsiva" panose="03010101010201010101" pitchFamily="66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672518" y="3284534"/>
            <a:ext cx="572464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latin typeface="Monotype Corsiva" panose="03010101010201010101" pitchFamily="66" charset="0"/>
              </a:rPr>
              <a:t>Учит компьюторной грамотности</a:t>
            </a:r>
            <a:endParaRPr lang="ru-RU" sz="3600" dirty="0"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452203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2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987824" y="655115"/>
            <a:ext cx="417934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Минусы компьютеров.</a:t>
            </a:r>
            <a:endParaRPr lang="ru-RU" sz="3600" dirty="0">
              <a:solidFill>
                <a:srgbClr val="FF0000"/>
              </a:solidFill>
              <a:latin typeface="Monotype Corsiva" panose="03010101010201010101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285469" y="2328695"/>
            <a:ext cx="562044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latin typeface="Monotype Corsiva" panose="03010101010201010101" pitchFamily="66" charset="0"/>
              </a:rPr>
              <a:t>Портится язык (словарный запас)</a:t>
            </a:r>
            <a:endParaRPr lang="ru-RU" sz="3200" dirty="0">
              <a:latin typeface="Monotype Corsiva" panose="03010101010201010101" pitchFamily="66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176135" y="3212976"/>
            <a:ext cx="599875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latin typeface="Monotype Corsiva" panose="03010101010201010101" pitchFamily="66" charset="0"/>
              </a:rPr>
              <a:t>Теряется навык реального  общения</a:t>
            </a:r>
            <a:endParaRPr lang="ru-RU" sz="3200" dirty="0">
              <a:latin typeface="Monotype Corsiva" panose="03010101010201010101" pitchFamily="66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987823" y="3933056"/>
            <a:ext cx="405912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latin typeface="Monotype Corsiva" panose="03010101010201010101" pitchFamily="66" charset="0"/>
              </a:rPr>
              <a:t>Меняются цели человека</a:t>
            </a:r>
            <a:endParaRPr lang="ru-RU" sz="3600" dirty="0"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450456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506</TotalTime>
  <Words>365</Words>
  <Application>Microsoft Office PowerPoint</Application>
  <PresentationFormat>Экран (4:3)</PresentationFormat>
  <Paragraphs>50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Презентация PowerPoint</vt:lpstr>
      <vt:lpstr>Презентация PowerPoint</vt:lpstr>
      <vt:lpstr>Обоснование выбора.</vt:lpstr>
      <vt:lpstr>Цель нашего исследования:</vt:lpstr>
      <vt:lpstr>Предположения</vt:lpstr>
      <vt:lpstr>Задачи</vt:lpstr>
      <vt:lpstr>План исследования.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super</dc:creator>
  <cp:lastModifiedBy>User</cp:lastModifiedBy>
  <cp:revision>30</cp:revision>
  <dcterms:created xsi:type="dcterms:W3CDTF">2021-04-14T12:01:27Z</dcterms:created>
  <dcterms:modified xsi:type="dcterms:W3CDTF">2021-04-26T17:45:23Z</dcterms:modified>
</cp:coreProperties>
</file>