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y="5143500" cx="9144000"/>
  <p:notesSz cx="6858000" cy="9144000"/>
  <p:embeddedFontLst>
    <p:embeddedFont>
      <p:font typeface="Roboto"/>
      <p:regular r:id="rId18"/>
      <p:bold r:id="rId19"/>
      <p:italic r:id="rId20"/>
      <p:boldItalic r:id="rId21"/>
    </p:embeddedFont>
    <p:embeddedFont>
      <p:font typeface="Spectral"/>
      <p:regular r:id="rId22"/>
      <p:bold r:id="rId23"/>
      <p:italic r:id="rId24"/>
      <p:boldItalic r:id="rId2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Roboto-italic.fntdata"/><Relationship Id="rId22" Type="http://schemas.openxmlformats.org/officeDocument/2006/relationships/font" Target="fonts/Spectral-regular.fntdata"/><Relationship Id="rId21" Type="http://schemas.openxmlformats.org/officeDocument/2006/relationships/font" Target="fonts/Roboto-boldItalic.fntdata"/><Relationship Id="rId24" Type="http://schemas.openxmlformats.org/officeDocument/2006/relationships/font" Target="fonts/Spectral-italic.fntdata"/><Relationship Id="rId23" Type="http://schemas.openxmlformats.org/officeDocument/2006/relationships/font" Target="fonts/Spectral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5" Type="http://schemas.openxmlformats.org/officeDocument/2006/relationships/font" Target="fonts/Spectral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font" Target="fonts/Roboto-bold.fntdata"/><Relationship Id="rId18" Type="http://schemas.openxmlformats.org/officeDocument/2006/relationships/font" Target="fonts/Roboto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f64fe5e30a_0_1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f64fe5e30a_0_1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f64fe5e30a_0_19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f64fe5e30a_0_1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f64fe5e30a_0_1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Google Shape;120;gf64fe5e30a_0_1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f64fe5e30a_0_1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f64fe5e30a_0_1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f64fe5e30a_0_1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f64fe5e30a_0_1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f64fe5e30a_0_1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f64fe5e30a_0_1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f64fe5e30a_0_1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f64fe5e30a_0_1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f64fe5e30a_0_1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f64fe5e30a_0_1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f64fe5e30a_0_1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f64fe5e30a_0_1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f64fe5e30a_0_1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f64fe5e30a_0_1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f64fe5e30a_0_15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f64fe5e30a_0_1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9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0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88475" y="99725"/>
            <a:ext cx="8520600" cy="1051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" sz="3000">
                <a:solidFill>
                  <a:srgbClr val="FF99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Русские традиции.</a:t>
            </a:r>
            <a:endParaRPr sz="6800">
              <a:solidFill>
                <a:srgbClr val="FF9900"/>
              </a:solidFill>
            </a:endParaRPr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181175" y="11515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" sz="2000">
                <a:solidFill>
                  <a:srgbClr val="FF99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b="1" lang="ru" sz="2600">
                <a:solidFill>
                  <a:srgbClr val="FF99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Масленица.</a:t>
            </a:r>
            <a:endParaRPr sz="4000">
              <a:solidFill>
                <a:srgbClr val="FF9900"/>
              </a:solidFill>
            </a:endParaRPr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16613" y="2065825"/>
            <a:ext cx="4649720" cy="2894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2"/>
          <p:cNvSpPr txBox="1"/>
          <p:nvPr/>
        </p:nvSpPr>
        <p:spPr>
          <a:xfrm>
            <a:off x="5128175" y="1259000"/>
            <a:ext cx="3000000" cy="205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350">
                <a:solidFill>
                  <a:schemeClr val="dk1"/>
                </a:solidFill>
                <a:highlight>
                  <a:srgbClr val="FFFFFF"/>
                </a:highlight>
              </a:rPr>
              <a:t>Воскресенье — прощеный день. В этот день просят прощения у родных и знакомых за нанесенные за год обиды. </a:t>
            </a:r>
            <a:endParaRPr sz="135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350">
                <a:solidFill>
                  <a:schemeClr val="dk1"/>
                </a:solidFill>
                <a:highlight>
                  <a:srgbClr val="FFFFFF"/>
                </a:highlight>
              </a:rPr>
              <a:t>Главное событие Масленицы в этот день — сжигание на костре соломенного чучела, олицетворяющего уходящую зиму, под веселые возгласы и песни. </a:t>
            </a:r>
            <a:endParaRPr/>
          </a:p>
        </p:txBody>
      </p:sp>
      <p:pic>
        <p:nvPicPr>
          <p:cNvPr id="110" name="Google Shape;110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9875" y="678713"/>
            <a:ext cx="4823376" cy="32155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3"/>
          <p:cNvSpPr txBox="1"/>
          <p:nvPr/>
        </p:nvSpPr>
        <p:spPr>
          <a:xfrm>
            <a:off x="4913200" y="168900"/>
            <a:ext cx="3592800" cy="163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350">
                <a:solidFill>
                  <a:schemeClr val="dk1"/>
                </a:solidFill>
                <a:highlight>
                  <a:srgbClr val="FFFFFF"/>
                </a:highlight>
                <a:latin typeface="Spectral"/>
                <a:ea typeface="Spectral"/>
                <a:cs typeface="Spectral"/>
                <a:sym typeface="Spectral"/>
              </a:rPr>
              <a:t>Самыми популярными забавами, которые раньше устраивали в селах, были: поедание на время блинов, катания на санях, игры с медведем, штурм снежной крепости, сжигание чучела, купание в прорубях, прыгание через костер, кулачные бои.</a:t>
            </a:r>
            <a:endParaRPr/>
          </a:p>
        </p:txBody>
      </p:sp>
      <p:pic>
        <p:nvPicPr>
          <p:cNvPr id="116" name="Google Shape;116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4286372" cy="4838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" name="Google Shape;117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91172" y="1960500"/>
            <a:ext cx="4117490" cy="3030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4"/>
          <p:cNvSpPr txBox="1"/>
          <p:nvPr/>
        </p:nvSpPr>
        <p:spPr>
          <a:xfrm>
            <a:off x="4989950" y="138200"/>
            <a:ext cx="3000000" cy="461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>
                <a:solidFill>
                  <a:srgbClr val="222222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Одной из самых древних забав, которая популярна и по сегодняшний день, является ледяной столб с подарками. Конкурс предназначен для смелых мужчин, которые готовы показать свою силу и терпение всем окружающим. Заключается игра в том, чтобы мужчина по скользкому деревянному столбу залез до самого верха и снял с крючка подарок. Задание засчитывается только тогда, когда мешок будет не сорван, а аккуратно снят с крючка. Сюрприз может быть самым разным. Нередко мужчины выигрывают предметы, необходимые в быту, а бывали случаи, когда участники доставали настоящего живого поросенка. Каждый мужчина может хвалиться своей удалью в различных поединках. Для детей же существует своя программа, в которой каждый желающий может проявить свою удаль и получить сладкий подарок.</a:t>
            </a:r>
            <a:endParaRPr/>
          </a:p>
        </p:txBody>
      </p:sp>
      <p:pic>
        <p:nvPicPr>
          <p:cNvPr id="123" name="Google Shape;123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4114800" cy="4581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/>
          <p:nvPr/>
        </p:nvSpPr>
        <p:spPr>
          <a:xfrm>
            <a:off x="1035250" y="3861450"/>
            <a:ext cx="68874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>
                <a:solidFill>
                  <a:srgbClr val="222222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Широкая Масленица – это традиционный славянский праздник, который отмечается целую неделю и символизирует конец зимы и наступление настоящей весны. </a:t>
            </a:r>
            <a:endParaRPr/>
          </a:p>
        </p:txBody>
      </p:sp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65800" y="213825"/>
            <a:ext cx="6626290" cy="3556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 txBox="1"/>
          <p:nvPr/>
        </p:nvSpPr>
        <p:spPr>
          <a:xfrm>
            <a:off x="6563700" y="729300"/>
            <a:ext cx="2326200" cy="258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>
                <a:solidFill>
                  <a:srgbClr val="222222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Широкая масленица – это достаточно известный праздник у славян. С давних времен он считался одним из самых любимых, так как весь народ мог не думать о домашних заботах всю праздничную неделю. Каждый день торжества имел свое значение, и все семьи обязательно выполняли обязанности в определенный день недели. </a:t>
            </a:r>
            <a:endParaRPr/>
          </a:p>
        </p:txBody>
      </p:sp>
      <p:pic>
        <p:nvPicPr>
          <p:cNvPr id="68" name="Google Shape;68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6258901" cy="458084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6"/>
          <p:cNvSpPr txBox="1"/>
          <p:nvPr/>
        </p:nvSpPr>
        <p:spPr>
          <a:xfrm>
            <a:off x="5304700" y="475975"/>
            <a:ext cx="3000000" cy="371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350">
                <a:solidFill>
                  <a:schemeClr val="dk1"/>
                </a:solidFill>
                <a:highlight>
                  <a:srgbClr val="FFFFFF"/>
                </a:highlight>
              </a:rPr>
              <a:t>Понедельник — встреча. В этот день заканчивали постройку снежных гор, качелей, балаганов, из подручных материалов сооружалось чучело Зимы, которое насаживали на кол и возили по улицам. По традиции свекор со свекровью отправляли невестку к отцу и матери, а вечером сами приходили к сватам в гости и обсуждали время и место гуляний, определялся состав гостей. В первый день уже начинали печь блины, первый испеченный блин в понедельник отдавался малоимущим и на помин усопших.</a:t>
            </a:r>
            <a:endParaRPr/>
          </a:p>
        </p:txBody>
      </p:sp>
      <p:pic>
        <p:nvPicPr>
          <p:cNvPr id="74" name="Google Shape;74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4999900" cy="448954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7"/>
          <p:cNvSpPr txBox="1"/>
          <p:nvPr/>
        </p:nvSpPr>
        <p:spPr>
          <a:xfrm>
            <a:off x="5527350" y="1297375"/>
            <a:ext cx="3000000" cy="163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350">
                <a:solidFill>
                  <a:schemeClr val="dk1"/>
                </a:solidFill>
                <a:highlight>
                  <a:srgbClr val="FFFFFF"/>
                </a:highlight>
              </a:rPr>
              <a:t>Вторник — заигрыши. Многие масленичные обряды связаны со сватовством. Во вторник проводили смотрины. Если все складывалось удачно, то сразу после Пасхи, на Красную горку, игралась свадьба.</a:t>
            </a:r>
            <a:endParaRPr/>
          </a:p>
        </p:txBody>
      </p:sp>
      <p:pic>
        <p:nvPicPr>
          <p:cNvPr id="80" name="Google Shape;80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3100" y="794288"/>
            <a:ext cx="5222550" cy="35549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8"/>
          <p:cNvSpPr txBox="1"/>
          <p:nvPr/>
        </p:nvSpPr>
        <p:spPr>
          <a:xfrm>
            <a:off x="5197225" y="499000"/>
            <a:ext cx="3000000" cy="330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350">
                <a:solidFill>
                  <a:schemeClr val="dk1"/>
                </a:solidFill>
                <a:highlight>
                  <a:srgbClr val="FFFFFF"/>
                </a:highlight>
              </a:rPr>
              <a:t>Среда — лакомка. Третий день Масленицы отличался богатыми столами с угощением для гостей. По традиции в этот день зять приходил к теще на блины, которые она пекла. У каждой хозяйки на Руси был особенный рецепт приготовления блинов, который передавался из поколения в поколение по женской линии. Блины пекли из пшеничной, гречневой, овсяной, кукурузной муки, добавляя в них пшенную или манную кашу, картофель, тыкву, яблоки, сливки.</a:t>
            </a:r>
            <a:endParaRPr/>
          </a:p>
        </p:txBody>
      </p:sp>
      <p:pic>
        <p:nvPicPr>
          <p:cNvPr id="86" name="Google Shape;86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4500" y="674425"/>
            <a:ext cx="4892425" cy="34891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9"/>
          <p:cNvSpPr txBox="1"/>
          <p:nvPr/>
        </p:nvSpPr>
        <p:spPr>
          <a:xfrm>
            <a:off x="4989950" y="506675"/>
            <a:ext cx="3000000" cy="267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350">
                <a:solidFill>
                  <a:schemeClr val="dk1"/>
                </a:solidFill>
                <a:highlight>
                  <a:srgbClr val="FFFFFF"/>
                </a:highlight>
              </a:rPr>
              <a:t>Четверг — разгул. В первый день широкой Масленицы хозяйственные работы прекращались, и начиналось празднование: катались на санях и санках, устраивали кулачные бои и битвы за снежные города, пели колядки, жгли ритуальные костры и прыгали через огонь. Главным действием в четверг был штурм и дальнейший захват снежного городка. </a:t>
            </a:r>
            <a:endParaRPr/>
          </a:p>
        </p:txBody>
      </p:sp>
      <p:pic>
        <p:nvPicPr>
          <p:cNvPr id="92" name="Google Shape;92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1475" y="236850"/>
            <a:ext cx="4685151" cy="44672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0"/>
          <p:cNvSpPr txBox="1"/>
          <p:nvPr/>
        </p:nvSpPr>
        <p:spPr>
          <a:xfrm>
            <a:off x="5235625" y="606475"/>
            <a:ext cx="3000000" cy="10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350">
                <a:solidFill>
                  <a:schemeClr val="dk1"/>
                </a:solidFill>
                <a:highlight>
                  <a:srgbClr val="FFFFFF"/>
                </a:highlight>
              </a:rPr>
              <a:t>Пятница — тещины вечерки. Этот день проводили в кругу семьи и близких. С ответным визитом теща приходила в гости к зятю.</a:t>
            </a:r>
            <a:endParaRPr/>
          </a:p>
        </p:txBody>
      </p:sp>
      <p:pic>
        <p:nvPicPr>
          <p:cNvPr id="98" name="Google Shape;98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4525" y="413400"/>
            <a:ext cx="4930826" cy="413956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1"/>
          <p:cNvSpPr txBox="1"/>
          <p:nvPr/>
        </p:nvSpPr>
        <p:spPr>
          <a:xfrm>
            <a:off x="5266325" y="1555950"/>
            <a:ext cx="3000000" cy="10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350">
                <a:solidFill>
                  <a:schemeClr val="dk1"/>
                </a:solidFill>
                <a:highlight>
                  <a:srgbClr val="FFFFFF"/>
                </a:highlight>
              </a:rPr>
              <a:t>Суббота — золовкины посиделки. Молодые невестки приглашали к себе золовок и других родственников мужа. </a:t>
            </a:r>
            <a:endParaRPr/>
          </a:p>
        </p:txBody>
      </p:sp>
      <p:pic>
        <p:nvPicPr>
          <p:cNvPr id="104" name="Google Shape;104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9875" y="881700"/>
            <a:ext cx="4961525" cy="328426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