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5" r:id="rId7"/>
    <p:sldId id="260" r:id="rId8"/>
    <p:sldId id="267" r:id="rId9"/>
    <p:sldId id="266" r:id="rId10"/>
    <p:sldId id="261" r:id="rId11"/>
    <p:sldId id="268" r:id="rId12"/>
    <p:sldId id="262" r:id="rId13"/>
    <p:sldId id="269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94A7A-7AF6-4AE1-AA3B-FAF7343ACB21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D2739-7AFC-46E0-B6A3-BD554C14C9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8192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94A7A-7AF6-4AE1-AA3B-FAF7343ACB21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D2739-7AFC-46E0-B6A3-BD554C14C9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7118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94A7A-7AF6-4AE1-AA3B-FAF7343ACB21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D2739-7AFC-46E0-B6A3-BD554C14C9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529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94A7A-7AF6-4AE1-AA3B-FAF7343ACB21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D2739-7AFC-46E0-B6A3-BD554C14C9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2430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94A7A-7AF6-4AE1-AA3B-FAF7343ACB21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D2739-7AFC-46E0-B6A3-BD554C14C9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522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94A7A-7AF6-4AE1-AA3B-FAF7343ACB21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D2739-7AFC-46E0-B6A3-BD554C14C9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5070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94A7A-7AF6-4AE1-AA3B-FAF7343ACB21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D2739-7AFC-46E0-B6A3-BD554C14C9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043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94A7A-7AF6-4AE1-AA3B-FAF7343ACB21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D2739-7AFC-46E0-B6A3-BD554C14C9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276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94A7A-7AF6-4AE1-AA3B-FAF7343ACB21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D2739-7AFC-46E0-B6A3-BD554C14C9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467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94A7A-7AF6-4AE1-AA3B-FAF7343ACB21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D2739-7AFC-46E0-B6A3-BD554C14C9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455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94A7A-7AF6-4AE1-AA3B-FAF7343ACB21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D2739-7AFC-46E0-B6A3-BD554C14C9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7851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394A7A-7AF6-4AE1-AA3B-FAF7343ACB21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CD2739-7AFC-46E0-B6A3-BD554C14C9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6755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Малярия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/>
              <a:t>Небольсина</a:t>
            </a:r>
            <a:r>
              <a:rPr lang="ru-RU" dirty="0" smtClean="0"/>
              <a:t> Нина Владимировна, учитель биологии МОУ «Рахмановская СОШ» Павлово-Посадского </a:t>
            </a:r>
            <a:r>
              <a:rPr lang="ru-RU" dirty="0" err="1" smtClean="0"/>
              <a:t>г.о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39520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4000" dirty="0" smtClean="0"/>
              <a:t>4. Как </a:t>
            </a:r>
            <a:r>
              <a:rPr lang="ru-RU" sz="4000" dirty="0"/>
              <a:t>предупредить </a:t>
            </a:r>
            <a:r>
              <a:rPr lang="ru-RU" sz="4000" dirty="0" smtClean="0"/>
              <a:t>заболевание человека малярией? </a:t>
            </a:r>
            <a:r>
              <a:rPr lang="ru-RU" sz="4000" dirty="0"/>
              <a:t>Составьте план действий путешественника, собирающегося на отдых в центральные районы Африки (не менее 3 пунктов)</a:t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5847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7818" y="775855"/>
            <a:ext cx="90424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dirty="0" smtClean="0">
                <a:solidFill>
                  <a:srgbClr val="FF0000"/>
                </a:solidFill>
              </a:rPr>
              <a:t>Тип вопроса: </a:t>
            </a:r>
            <a:r>
              <a:rPr lang="ru-RU" sz="3600" dirty="0" smtClean="0"/>
              <a:t>с открытым свободно конструируемым ответом</a:t>
            </a:r>
          </a:p>
          <a:p>
            <a:pPr>
              <a:lnSpc>
                <a:spcPct val="150000"/>
              </a:lnSpc>
            </a:pPr>
            <a:r>
              <a:rPr lang="ru-RU" sz="3600" dirty="0" smtClean="0">
                <a:solidFill>
                  <a:srgbClr val="FF0000"/>
                </a:solidFill>
              </a:rPr>
              <a:t>Компетенция: </a:t>
            </a:r>
            <a:r>
              <a:rPr lang="ru-RU" sz="3600" dirty="0" smtClean="0"/>
              <a:t>естественно-научное объяснение явлений </a:t>
            </a:r>
          </a:p>
          <a:p>
            <a:pPr>
              <a:lnSpc>
                <a:spcPct val="150000"/>
              </a:lnSpc>
            </a:pPr>
            <a:r>
              <a:rPr lang="ru-RU" sz="3600" dirty="0" smtClean="0">
                <a:solidFill>
                  <a:srgbClr val="FF0000"/>
                </a:solidFill>
              </a:rPr>
              <a:t>Содержание: </a:t>
            </a:r>
            <a:r>
              <a:rPr lang="ru-RU" sz="3600" dirty="0" smtClean="0"/>
              <a:t>естественно-научные знания</a:t>
            </a:r>
          </a:p>
          <a:p>
            <a:pPr>
              <a:lnSpc>
                <a:spcPct val="150000"/>
              </a:lnSpc>
            </a:pPr>
            <a:r>
              <a:rPr lang="ru-RU" sz="3600" dirty="0" smtClean="0">
                <a:solidFill>
                  <a:srgbClr val="FF0000"/>
                </a:solidFill>
              </a:rPr>
              <a:t>Область применения: </a:t>
            </a:r>
            <a:r>
              <a:rPr lang="ru-RU" sz="3600" dirty="0" smtClean="0"/>
              <a:t>здоровье человека</a:t>
            </a:r>
          </a:p>
          <a:p>
            <a:pPr>
              <a:lnSpc>
                <a:spcPct val="150000"/>
              </a:lnSpc>
            </a:pPr>
            <a:r>
              <a:rPr lang="ru-RU" sz="3600" dirty="0" smtClean="0">
                <a:solidFill>
                  <a:srgbClr val="FF0000"/>
                </a:solidFill>
              </a:rPr>
              <a:t>Контекст:</a:t>
            </a:r>
            <a:r>
              <a:rPr lang="ru-RU" sz="3600" dirty="0" smtClean="0"/>
              <a:t> социальный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9667390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dirty="0" smtClean="0"/>
              <a:t>5. Установите </a:t>
            </a:r>
            <a:r>
              <a:rPr lang="ru-RU" dirty="0"/>
              <a:t>последовательность возникновения </a:t>
            </a:r>
            <a:r>
              <a:rPr lang="ru-RU" dirty="0" smtClean="0"/>
              <a:t>малярии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1) Разрушение эритроцитов крови</a:t>
            </a:r>
          </a:p>
          <a:p>
            <a:r>
              <a:rPr lang="ru-RU" dirty="0"/>
              <a:t>2) Рост и бесполое размножение плазмодия</a:t>
            </a:r>
          </a:p>
          <a:p>
            <a:r>
              <a:rPr lang="ru-RU" dirty="0"/>
              <a:t>3) Проникновение плазмодия в печень</a:t>
            </a:r>
          </a:p>
          <a:p>
            <a:r>
              <a:rPr lang="ru-RU" dirty="0"/>
              <a:t>4) Проникновение плазмодия в кровь человека</a:t>
            </a:r>
          </a:p>
          <a:p>
            <a:r>
              <a:rPr lang="ru-RU" dirty="0"/>
              <a:t>5) Укус комара</a:t>
            </a:r>
          </a:p>
          <a:p>
            <a:r>
              <a:rPr lang="ru-RU" dirty="0"/>
              <a:t>6) Проникновение паразита в кишечник комара</a:t>
            </a:r>
          </a:p>
          <a:p>
            <a:r>
              <a:rPr lang="ru-RU" dirty="0"/>
              <a:t>7) Половое размножение плазмодия</a:t>
            </a:r>
          </a:p>
          <a:p>
            <a:r>
              <a:rPr lang="ru-RU" dirty="0"/>
              <a:t>8) Лихорадка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55697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7818" y="775855"/>
            <a:ext cx="90424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dirty="0" smtClean="0">
                <a:solidFill>
                  <a:srgbClr val="FF0000"/>
                </a:solidFill>
              </a:rPr>
              <a:t>Тип вопроса: </a:t>
            </a:r>
            <a:r>
              <a:rPr lang="ru-RU" sz="3600" dirty="0" smtClean="0"/>
              <a:t>установление </a:t>
            </a:r>
            <a:r>
              <a:rPr lang="ru-RU" sz="3600" smtClean="0"/>
              <a:t>последовательности процесса</a:t>
            </a:r>
            <a:endParaRPr lang="ru-RU" sz="3600" dirty="0" smtClean="0"/>
          </a:p>
          <a:p>
            <a:pPr>
              <a:lnSpc>
                <a:spcPct val="150000"/>
              </a:lnSpc>
            </a:pPr>
            <a:r>
              <a:rPr lang="ru-RU" sz="3600" dirty="0" smtClean="0">
                <a:solidFill>
                  <a:srgbClr val="FF0000"/>
                </a:solidFill>
              </a:rPr>
              <a:t>Компетенция: </a:t>
            </a:r>
            <a:r>
              <a:rPr lang="ru-RU" sz="3600" dirty="0" smtClean="0"/>
              <a:t>естественно-научное объяснение явлений </a:t>
            </a:r>
          </a:p>
          <a:p>
            <a:pPr>
              <a:lnSpc>
                <a:spcPct val="150000"/>
              </a:lnSpc>
            </a:pPr>
            <a:r>
              <a:rPr lang="ru-RU" sz="3600" dirty="0" smtClean="0">
                <a:solidFill>
                  <a:srgbClr val="FF0000"/>
                </a:solidFill>
              </a:rPr>
              <a:t>Содержание: </a:t>
            </a:r>
            <a:r>
              <a:rPr lang="ru-RU" sz="3600" dirty="0" smtClean="0"/>
              <a:t>естественно-научные знания</a:t>
            </a:r>
          </a:p>
          <a:p>
            <a:pPr>
              <a:lnSpc>
                <a:spcPct val="150000"/>
              </a:lnSpc>
            </a:pPr>
            <a:r>
              <a:rPr lang="ru-RU" sz="3600" dirty="0" smtClean="0">
                <a:solidFill>
                  <a:srgbClr val="FF0000"/>
                </a:solidFill>
              </a:rPr>
              <a:t>Область применения: </a:t>
            </a:r>
            <a:r>
              <a:rPr lang="ru-RU" sz="3600" dirty="0" smtClean="0"/>
              <a:t>здоровье человека</a:t>
            </a:r>
          </a:p>
          <a:p>
            <a:pPr>
              <a:lnSpc>
                <a:spcPct val="150000"/>
              </a:lnSpc>
            </a:pPr>
            <a:r>
              <a:rPr lang="ru-RU" sz="3600" dirty="0" smtClean="0">
                <a:solidFill>
                  <a:srgbClr val="FF0000"/>
                </a:solidFill>
              </a:rPr>
              <a:t>Контекст:</a:t>
            </a:r>
            <a:r>
              <a:rPr lang="ru-RU" sz="3600" dirty="0" smtClean="0"/>
              <a:t> социальный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958970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7091" y="267855"/>
            <a:ext cx="1149927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Люди, зараженные малярией, находятся в серьезной опасности, так как их организм подвергается мощной интоксикации с возможными многочисленными осложнениями. Эта интоксикация сопровождается приступообразным повышением температуры тела (порой до 41ºС), ознобом, головными и мышечными болями, сильной слабостью. Приступы лихорадки длятся от 1,5 до 2 часов. После лихорадки отмечается возникновение сильной жажды, сухости во рту, чувства жара. Когда температура приходит в норму, все другие проявления прекращаются, наступает облегчение и больной засыпает. На всем протяжении болезни происходит от 10 до 15 приступов, после чего в крови формируются антитела в ответ на антигены паразитов. Больной не испытывает симптомов заболевания, но остается опасным для окружающих, так как некоторые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мерозоиты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гамонты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по-прежнему продолжают жить в крови больного. Подобные приступы при четырехдневной малярии наступают через каждые 72 часа. У некоторых больных этим видом малярии отсутствуют симптомы. Трехдневная и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овалемалярия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сопровождаются приступами лихорадки через каждые 48 часов. Кроме повторяющихся периодов лихорадки, малярия вызывает нарушение работы всех систем и органов человека. Может развиваться дистрофия миокарда, невриты, мигрени, нефрит, тромбоцитопения и анемия. Сильно поражаются печень и почки. В некоторых случаях заболевание протекает в хронической форме и тяжело поддается лечению. Особенно подвержены заражению дети - смертность среди них довольно высока. До сих пор заболевание очень распространено в странах Африки, Австралии, Южной Америки, на побережье Красного и Средиземного морей, В Юго-Восточной Азии и в Индии. 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98398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Рассмотрите рисунок, на котором показан процесс заражения человека малярией. 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 descr="C:\Users\Кабинет 16\Desktop\get_file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4691" y="1542473"/>
            <a:ext cx="8007927" cy="4294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349303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Ответьте на вопросы: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1.	Как называется возбудитель малярии?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Малярийный вольвокс</a:t>
            </a:r>
          </a:p>
          <a:p>
            <a:r>
              <a:rPr lang="ru-RU" dirty="0" smtClean="0"/>
              <a:t>Малярийный плазмодий</a:t>
            </a:r>
          </a:p>
          <a:p>
            <a:r>
              <a:rPr lang="ru-RU" dirty="0" smtClean="0"/>
              <a:t>Малярийная амёба</a:t>
            </a:r>
          </a:p>
          <a:p>
            <a:r>
              <a:rPr lang="ru-RU" dirty="0" smtClean="0"/>
              <a:t>Малярийный комар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buAutoNum type="arabicPeriod" startAt="2"/>
            </a:pPr>
            <a:r>
              <a:rPr lang="ru-RU" dirty="0" smtClean="0"/>
              <a:t>Кто является переносчиком малярии?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Малярийный вольвокс</a:t>
            </a:r>
          </a:p>
          <a:p>
            <a:r>
              <a:rPr lang="ru-RU" dirty="0" smtClean="0"/>
              <a:t>Малярийный плазмодий</a:t>
            </a:r>
          </a:p>
          <a:p>
            <a:r>
              <a:rPr lang="ru-RU" dirty="0" smtClean="0"/>
              <a:t>Малярийная амёба</a:t>
            </a:r>
          </a:p>
          <a:p>
            <a:r>
              <a:rPr lang="ru-RU" dirty="0" smtClean="0"/>
              <a:t>Малярийный комар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0608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Ответьте на вопросы: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1.	Как называется возбудитель малярии?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Малярийный вольвокс</a:t>
            </a:r>
          </a:p>
          <a:p>
            <a:r>
              <a:rPr lang="ru-RU" b="1" dirty="0" smtClean="0"/>
              <a:t>Малярийный плазмодий</a:t>
            </a:r>
          </a:p>
          <a:p>
            <a:r>
              <a:rPr lang="ru-RU" dirty="0" smtClean="0"/>
              <a:t>Малярийная амёба</a:t>
            </a:r>
          </a:p>
          <a:p>
            <a:r>
              <a:rPr lang="ru-RU" dirty="0" smtClean="0"/>
              <a:t>Малярийный комар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buAutoNum type="arabicPeriod" startAt="2"/>
            </a:pPr>
            <a:r>
              <a:rPr lang="ru-RU" dirty="0" smtClean="0"/>
              <a:t>Кто является переносчиком малярии?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Малярийный вольвокс</a:t>
            </a:r>
          </a:p>
          <a:p>
            <a:r>
              <a:rPr lang="ru-RU" dirty="0" smtClean="0"/>
              <a:t>Малярийный плазмодий</a:t>
            </a:r>
          </a:p>
          <a:p>
            <a:r>
              <a:rPr lang="ru-RU" dirty="0" smtClean="0"/>
              <a:t>Малярийная амёба</a:t>
            </a:r>
          </a:p>
          <a:p>
            <a:r>
              <a:rPr lang="ru-RU" b="1" dirty="0" smtClean="0"/>
              <a:t>Малярийный комар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06715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7818" y="775855"/>
            <a:ext cx="90424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dirty="0" smtClean="0">
                <a:solidFill>
                  <a:srgbClr val="FF0000"/>
                </a:solidFill>
              </a:rPr>
              <a:t>Тип вопросов (1 и 2): </a:t>
            </a:r>
            <a:r>
              <a:rPr lang="ru-RU" sz="3600" dirty="0" smtClean="0"/>
              <a:t>с выбором ответа</a:t>
            </a:r>
          </a:p>
          <a:p>
            <a:pPr>
              <a:lnSpc>
                <a:spcPct val="150000"/>
              </a:lnSpc>
            </a:pPr>
            <a:r>
              <a:rPr lang="ru-RU" sz="3600" dirty="0" smtClean="0">
                <a:solidFill>
                  <a:srgbClr val="FF0000"/>
                </a:solidFill>
              </a:rPr>
              <a:t>Компетенция: </a:t>
            </a:r>
            <a:r>
              <a:rPr lang="ru-RU" sz="3600" dirty="0" smtClean="0"/>
              <a:t>естественно-научное объяснение явлений </a:t>
            </a:r>
          </a:p>
          <a:p>
            <a:pPr>
              <a:lnSpc>
                <a:spcPct val="150000"/>
              </a:lnSpc>
            </a:pPr>
            <a:r>
              <a:rPr lang="ru-RU" sz="3600" dirty="0" smtClean="0">
                <a:solidFill>
                  <a:srgbClr val="FF0000"/>
                </a:solidFill>
              </a:rPr>
              <a:t>Содержание: </a:t>
            </a:r>
            <a:r>
              <a:rPr lang="ru-RU" sz="3600" dirty="0" smtClean="0"/>
              <a:t>естественно-научные знания</a:t>
            </a:r>
          </a:p>
          <a:p>
            <a:pPr>
              <a:lnSpc>
                <a:spcPct val="150000"/>
              </a:lnSpc>
            </a:pPr>
            <a:r>
              <a:rPr lang="ru-RU" sz="3600" dirty="0" smtClean="0">
                <a:solidFill>
                  <a:srgbClr val="FF0000"/>
                </a:solidFill>
              </a:rPr>
              <a:t>Область применения: </a:t>
            </a:r>
            <a:r>
              <a:rPr lang="ru-RU" sz="3600" dirty="0" smtClean="0"/>
              <a:t>здоровье человека</a:t>
            </a:r>
          </a:p>
          <a:p>
            <a:pPr>
              <a:lnSpc>
                <a:spcPct val="150000"/>
              </a:lnSpc>
            </a:pPr>
            <a:r>
              <a:rPr lang="ru-RU" sz="3600" dirty="0" smtClean="0">
                <a:solidFill>
                  <a:srgbClr val="FF0000"/>
                </a:solidFill>
              </a:rPr>
              <a:t>Контекст:</a:t>
            </a:r>
            <a:r>
              <a:rPr lang="ru-RU" sz="3600" dirty="0" smtClean="0"/>
              <a:t> социальный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3667648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algn="ctr"/>
            <a:r>
              <a:rPr lang="ru-RU" sz="3600" dirty="0" smtClean="0"/>
              <a:t>3. Рассмотрите </a:t>
            </a:r>
            <a:r>
              <a:rPr lang="ru-RU" sz="3600" dirty="0"/>
              <a:t>карту распространения малярии. </a:t>
            </a:r>
            <a:br>
              <a:rPr lang="ru-RU" sz="3600" dirty="0"/>
            </a:br>
            <a:r>
              <a:rPr lang="ru-RU" sz="3600" dirty="0"/>
              <a:t>Где распространена малярия?</a:t>
            </a:r>
            <a:br>
              <a:rPr lang="ru-RU" sz="3600" dirty="0"/>
            </a:br>
            <a:endParaRPr lang="ru-RU" sz="3600" dirty="0"/>
          </a:p>
        </p:txBody>
      </p:sp>
      <p:pic>
        <p:nvPicPr>
          <p:cNvPr id="4" name="Объект 3" descr="https://www.amnh.org/var/ezflow_site/storage/images/media/amnh/images/exhibitions/current-exhibitions/countdown-to-zero-superarticle/malaria_map_graphic_04/1911427-1-eng-US/malaria_map_graphic_04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3669" y="1825625"/>
            <a:ext cx="7704662" cy="43513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080678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7091" y="267855"/>
            <a:ext cx="1149927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Люди, зараженные малярией, находятся в серьезной опасности, так как их организм подвергается мощной интоксикации с возможными многочисленными осложнениями. Эта интоксикация сопровождается приступообразным повышением температуры тела (порой до 41ºС), ознобом, головными и мышечными болями, сильной слабостью. Приступы лихорадки длятся от 1,5 до 2 часов. После лихорадки отмечается возникновение сильной жажды, сухости во рту, чувства жара. Когда температура приходит в норму, все другие проявления прекращаются, наступает облегчение и больной засыпает. На всем протяжении болезни происходит от 10 до 15 приступов, после чего в крови формируются антитела в ответ на антигены паразитов. Больной не испытывает симптомов заболевания, но остается опасным для окружающих, так как некоторые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мерозоиты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гамонты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по-прежнему продолжают жить в крови больного. Подобные приступы при четырехдневной малярии наступают через каждые 72 часа. У некоторых больных этим видом малярии отсутствуют симптомы. Трехдневная и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овалемалярия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сопровождаются приступами лихорадки через каждые 48 часов. Кроме повторяющихся периодов лихорадки, малярия вызывает нарушение работы всех систем и органов человека. Может развиваться дистрофия миокарда, невриты, мигрени, нефрит, тромбоцитопения и анемия. Сильно поражаются печень и почки. В некоторых случаях заболевание протекает в хронической форме и тяжело поддается лечению. Особенно подвержены заражению дети - смертность среди них довольно высока.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 сих пор заболевание очень распространено в странах Африки, Австралии, Южной Америки, на побережье Красного и Средиземного морей, В Юго-Восточной Азии и в Индии. </a:t>
            </a:r>
            <a:endParaRPr lang="ru-RU" sz="16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44705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7818" y="775855"/>
            <a:ext cx="90424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dirty="0" smtClean="0">
                <a:solidFill>
                  <a:srgbClr val="FF0000"/>
                </a:solidFill>
              </a:rPr>
              <a:t>Тип вопроса: </a:t>
            </a:r>
            <a:r>
              <a:rPr lang="ru-RU" sz="3600" dirty="0" smtClean="0"/>
              <a:t>с открытым свободно конструируемым ответом</a:t>
            </a:r>
          </a:p>
          <a:p>
            <a:pPr>
              <a:lnSpc>
                <a:spcPct val="150000"/>
              </a:lnSpc>
            </a:pPr>
            <a:r>
              <a:rPr lang="ru-RU" sz="3600" dirty="0" smtClean="0">
                <a:solidFill>
                  <a:srgbClr val="FF0000"/>
                </a:solidFill>
              </a:rPr>
              <a:t>Компетенция: </a:t>
            </a:r>
            <a:r>
              <a:rPr lang="ru-RU" sz="3600" dirty="0" smtClean="0"/>
              <a:t>естественно-научное объяснение явлений </a:t>
            </a:r>
          </a:p>
          <a:p>
            <a:pPr>
              <a:lnSpc>
                <a:spcPct val="150000"/>
              </a:lnSpc>
            </a:pPr>
            <a:r>
              <a:rPr lang="ru-RU" sz="3600" dirty="0" smtClean="0">
                <a:solidFill>
                  <a:srgbClr val="FF0000"/>
                </a:solidFill>
              </a:rPr>
              <a:t>Содержание: </a:t>
            </a:r>
            <a:r>
              <a:rPr lang="ru-RU" sz="3600" dirty="0" smtClean="0"/>
              <a:t>естественно-научные знания</a:t>
            </a:r>
          </a:p>
          <a:p>
            <a:pPr>
              <a:lnSpc>
                <a:spcPct val="150000"/>
              </a:lnSpc>
            </a:pPr>
            <a:r>
              <a:rPr lang="ru-RU" sz="3600" dirty="0" smtClean="0">
                <a:solidFill>
                  <a:srgbClr val="FF0000"/>
                </a:solidFill>
              </a:rPr>
              <a:t>Область применения: </a:t>
            </a:r>
            <a:r>
              <a:rPr lang="ru-RU" sz="3600" dirty="0" smtClean="0"/>
              <a:t>окружающая среда</a:t>
            </a:r>
          </a:p>
          <a:p>
            <a:pPr>
              <a:lnSpc>
                <a:spcPct val="150000"/>
              </a:lnSpc>
            </a:pPr>
            <a:r>
              <a:rPr lang="ru-RU" sz="3600" dirty="0" smtClean="0">
                <a:solidFill>
                  <a:srgbClr val="FF0000"/>
                </a:solidFill>
              </a:rPr>
              <a:t>Контекст:</a:t>
            </a:r>
            <a:r>
              <a:rPr lang="ru-RU" sz="3600" dirty="0" smtClean="0"/>
              <a:t> социальный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08833899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751</Words>
  <Application>Microsoft Office PowerPoint</Application>
  <PresentationFormat>Широкоэкранный</PresentationFormat>
  <Paragraphs>62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Тема Office</vt:lpstr>
      <vt:lpstr>Малярия</vt:lpstr>
      <vt:lpstr>Презентация PowerPoint</vt:lpstr>
      <vt:lpstr>Рассмотрите рисунок, на котором показан процесс заражения человека малярией.  </vt:lpstr>
      <vt:lpstr>Ответьте на вопросы: </vt:lpstr>
      <vt:lpstr>Ответьте на вопросы: </vt:lpstr>
      <vt:lpstr>Презентация PowerPoint</vt:lpstr>
      <vt:lpstr>3. Рассмотрите карту распространения малярии.  Где распространена малярия? </vt:lpstr>
      <vt:lpstr>Презентация PowerPoint</vt:lpstr>
      <vt:lpstr>Презентация PowerPoint</vt:lpstr>
      <vt:lpstr>4. Как предупредить заболевание человека малярией? Составьте план действий путешественника, собирающегося на отдых в центральные районы Африки (не менее 3 пунктов) </vt:lpstr>
      <vt:lpstr>Презентация PowerPoint</vt:lpstr>
      <vt:lpstr>5. Установите последовательность возникновения малярии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Малярия</dc:title>
  <dc:creator>Кабинет 16</dc:creator>
  <cp:lastModifiedBy>Кабинет 16</cp:lastModifiedBy>
  <cp:revision>4</cp:revision>
  <dcterms:created xsi:type="dcterms:W3CDTF">2020-09-27T18:36:52Z</dcterms:created>
  <dcterms:modified xsi:type="dcterms:W3CDTF">2020-09-27T19:05:30Z</dcterms:modified>
</cp:coreProperties>
</file>