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67" r:id="rId3"/>
    <p:sldId id="273" r:id="rId4"/>
    <p:sldId id="257" r:id="rId5"/>
    <p:sldId id="258" r:id="rId6"/>
    <p:sldId id="270" r:id="rId7"/>
    <p:sldId id="271" r:id="rId8"/>
    <p:sldId id="272" r:id="rId9"/>
    <p:sldId id="259" r:id="rId10"/>
    <p:sldId id="260" r:id="rId11"/>
    <p:sldId id="274" r:id="rId12"/>
    <p:sldId id="275" r:id="rId13"/>
    <p:sldId id="263" r:id="rId14"/>
    <p:sldId id="261" r:id="rId15"/>
    <p:sldId id="264" r:id="rId16"/>
    <p:sldId id="268" r:id="rId17"/>
    <p:sldId id="269" r:id="rId18"/>
    <p:sldId id="276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CCFF66"/>
    <a:srgbClr val="339933"/>
    <a:srgbClr val="FF3300"/>
    <a:srgbClr val="006600"/>
    <a:srgbClr val="996600"/>
    <a:srgbClr val="99CC00"/>
    <a:srgbClr val="008000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90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132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CE2440B-5BF3-4563-BFF3-EE148EA12B4A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C31FA6-8047-4358-ACAF-4A2214CF45F9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E94E2-F7F3-48CA-8E21-D31FC59D2D66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F51BD-38F4-49F3-8AA3-DC9C89F1EDB8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685800" y="3733800"/>
            <a:ext cx="76962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53932-4566-4E86-A07D-EED430CB5F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760913" y="2362200"/>
            <a:ext cx="3770312" cy="1785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760913" y="4300538"/>
            <a:ext cx="3770312" cy="1785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4C97BB-599B-454A-8863-A8DF4B557B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6DE2DC-27E9-4D14-A7F8-5D352587BE65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B8490-E936-4CF5-8779-A244CFD999C4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A8A9E-0663-4CC4-B78D-74D87C5D4D9E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A67FC-5933-469B-BDA5-AE79ED1174B2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BF27B4-314D-4232-A2B2-C625095AF0E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4A3DC2-0D6B-40EC-9FAB-196FE5DC80D9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608D8-8D22-41EE-9A53-7E73B5B63235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50641-AEDE-4779-8F8E-0209D263FF72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1310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 smtClean="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310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0" smtClean="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310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 smtClean="0"/>
            </a:lvl1pPr>
          </a:lstStyle>
          <a:p>
            <a:pPr>
              <a:defRPr/>
            </a:pPr>
            <a:fld id="{5D41B646-9955-4C2C-A82B-7BBCEF42D692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  <p:grpSp>
        <p:nvGrpSpPr>
          <p:cNvPr id="9224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31081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82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83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84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85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86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9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87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9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88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89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90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9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91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9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92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93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94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95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96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9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97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98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99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9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100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9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101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102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103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104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105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9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106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107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108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9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109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9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110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111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20" r:id="rId1"/>
    <p:sldLayoutId id="2147483912" r:id="rId2"/>
    <p:sldLayoutId id="2147483911" r:id="rId3"/>
    <p:sldLayoutId id="2147483910" r:id="rId4"/>
    <p:sldLayoutId id="2147483909" r:id="rId5"/>
    <p:sldLayoutId id="2147483908" r:id="rId6"/>
    <p:sldLayoutId id="2147483907" r:id="rId7"/>
    <p:sldLayoutId id="2147483906" r:id="rId8"/>
    <p:sldLayoutId id="2147483905" r:id="rId9"/>
    <p:sldLayoutId id="2147483904" r:id="rId10"/>
    <p:sldLayoutId id="2147483903" r:id="rId11"/>
    <p:sldLayoutId id="2147483902" r:id="rId12"/>
    <p:sldLayoutId id="2147483950" r:id="rId13"/>
    <p:sldLayoutId id="2147483951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4"/>
          <p:cNvSpPr>
            <a:spLocks noChangeArrowheads="1" noChangeShapeType="1" noTextEdit="1"/>
          </p:cNvSpPr>
          <p:nvPr/>
        </p:nvSpPr>
        <p:spPr bwMode="auto">
          <a:xfrm>
            <a:off x="428596" y="500042"/>
            <a:ext cx="6715172" cy="1771652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Бабочки</a:t>
            </a:r>
          </a:p>
        </p:txBody>
      </p:sp>
      <p:pic>
        <p:nvPicPr>
          <p:cNvPr id="15361" name="Picture 1" descr="C:\Users\Bird\Downloads\polza-baboche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496"/>
            <a:ext cx="6581403" cy="352575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15"/>
          <p:cNvSpPr>
            <a:spLocks noGrp="1" noChangeArrowheads="1"/>
          </p:cNvSpPr>
          <p:nvPr>
            <p:ph type="body" sz="half" idx="3"/>
          </p:nvPr>
        </p:nvSpPr>
        <p:spPr>
          <a:xfrm>
            <a:off x="285720" y="3929066"/>
            <a:ext cx="4786346" cy="2643206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None/>
            </a:pPr>
            <a:r>
              <a:rPr lang="ru-RU" sz="2800" dirty="0" smtClean="0"/>
              <a:t>      Окраска служит бабочкам защитой для отпугивания врагов. Некоторые бабочки маскируются под цвет окружающей среды.</a:t>
            </a:r>
          </a:p>
        </p:txBody>
      </p:sp>
      <p:pic>
        <p:nvPicPr>
          <p:cNvPr id="2050" name="Picture 2" descr="C:\Users\Bird\Downloads\butterfly06.jpg"/>
          <p:cNvPicPr>
            <a:picLocks noChangeAspect="1" noChangeArrowheads="1"/>
          </p:cNvPicPr>
          <p:nvPr/>
        </p:nvPicPr>
        <p:blipFill>
          <a:blip r:embed="rId2"/>
          <a:srcRect l="14498" r="14586" b="5191"/>
          <a:stretch>
            <a:fillRect/>
          </a:stretch>
        </p:blipFill>
        <p:spPr bwMode="auto">
          <a:xfrm>
            <a:off x="5500694" y="3571876"/>
            <a:ext cx="2877460" cy="2749550"/>
          </a:xfrm>
          <a:prstGeom prst="rect">
            <a:avLst/>
          </a:prstGeom>
          <a:noFill/>
        </p:spPr>
      </p:pic>
      <p:pic>
        <p:nvPicPr>
          <p:cNvPr id="2052" name="Picture 4" descr="C:\Users\Bird\Downloads\babochki-na-zemle-animal-reader.ru-002-470x280.jpg"/>
          <p:cNvPicPr>
            <a:picLocks noChangeAspect="1" noChangeArrowheads="1"/>
          </p:cNvPicPr>
          <p:nvPr/>
        </p:nvPicPr>
        <p:blipFill>
          <a:blip r:embed="rId3"/>
          <a:srcRect l="10411"/>
          <a:stretch>
            <a:fillRect/>
          </a:stretch>
        </p:blipFill>
        <p:spPr bwMode="auto">
          <a:xfrm>
            <a:off x="642910" y="500041"/>
            <a:ext cx="4429156" cy="294528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4929198"/>
            <a:ext cx="8229600" cy="1500198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/>
              <a:t>Особого успеха в маскировке достигла индийская </a:t>
            </a:r>
            <a:r>
              <a:rPr lang="ru-RU" sz="2800" dirty="0" err="1" smtClean="0"/>
              <a:t>каллима</a:t>
            </a:r>
            <a:r>
              <a:rPr lang="ru-RU" sz="2800" dirty="0" smtClean="0"/>
              <a:t>, которая похожа</a:t>
            </a:r>
          </a:p>
          <a:p>
            <a:pPr algn="ctr">
              <a:buNone/>
            </a:pPr>
            <a:r>
              <a:rPr lang="ru-RU" sz="2800" dirty="0" smtClean="0"/>
              <a:t> на сухой лист.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2771" name="Picture 3" descr="C:\Users\Bird\Downloads\mask_ba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428604"/>
            <a:ext cx="5940430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7500990" cy="1995489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Не маскируются бабочки, которые ядовиты, имеют неприятный для хищников вкус или запах. Таковы, например, наши медведицы.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3794" name="Picture 2" descr="C:\Users\Bird\Downloads\medvedica_bab.jpg"/>
          <p:cNvPicPr>
            <a:picLocks noChangeAspect="1" noChangeArrowheads="1"/>
          </p:cNvPicPr>
          <p:nvPr/>
        </p:nvPicPr>
        <p:blipFill>
          <a:blip r:embed="rId2"/>
          <a:srcRect t="9064" b="8916"/>
          <a:stretch>
            <a:fillRect/>
          </a:stretch>
        </p:blipFill>
        <p:spPr bwMode="auto">
          <a:xfrm>
            <a:off x="1643042" y="2500306"/>
            <a:ext cx="5976724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1" name="Rectangle 5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0" y="428581"/>
            <a:ext cx="4357718" cy="6429419"/>
          </a:xfrm>
        </p:spPr>
        <p:txBody>
          <a:bodyPr/>
          <a:lstStyle/>
          <a:p>
            <a:pPr algn="ctr" eaLnBrk="1" hangingPunct="1">
              <a:buNone/>
              <a:defRPr/>
            </a:pPr>
            <a:r>
              <a:rPr lang="ru-RU" sz="2800" dirty="0" smtClean="0"/>
              <a:t>   Южноамериканская полосатая бабочка, ловко обманывает хищников. Она имеют ложную голову в конце туловища. Птица пытается клюнуть бабочку в ложную голову, и бабочка получает шанс спастись.</a:t>
            </a:r>
          </a:p>
        </p:txBody>
      </p:sp>
      <p:pic>
        <p:nvPicPr>
          <p:cNvPr id="4098" name="Picture 2" descr="C:\Users\Bird\Downloads\e01cef4b207388e38df2997ae7e4b22d_i-2051.jpg"/>
          <p:cNvPicPr>
            <a:picLocks noChangeAspect="1" noChangeArrowheads="1"/>
          </p:cNvPicPr>
          <p:nvPr/>
        </p:nvPicPr>
        <p:blipFill>
          <a:blip r:embed="rId2"/>
          <a:srcRect l="7949" t="7989" r="3282"/>
          <a:stretch>
            <a:fillRect/>
          </a:stretch>
        </p:blipFill>
        <p:spPr bwMode="auto">
          <a:xfrm>
            <a:off x="4357686" y="3415581"/>
            <a:ext cx="4420298" cy="3085253"/>
          </a:xfrm>
          <a:prstGeom prst="rect">
            <a:avLst/>
          </a:prstGeom>
          <a:noFill/>
        </p:spPr>
      </p:pic>
      <p:pic>
        <p:nvPicPr>
          <p:cNvPr id="4099" name="Picture 3" descr="C:\Users\Bird\Downloads\0_5de19_f2b310f1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428604"/>
            <a:ext cx="2505433" cy="269815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642910" y="1071546"/>
            <a:ext cx="7561262" cy="151764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dirty="0" smtClean="0"/>
              <a:t>Миграция бабочек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800" b="0" dirty="0" smtClean="0"/>
              <a:t>Бабочки являются перелетными насекомыми. Они могут совершать перелеты на расстояния  в 5 000 км.</a:t>
            </a:r>
          </a:p>
        </p:txBody>
      </p:sp>
      <p:sp>
        <p:nvSpPr>
          <p:cNvPr id="74765" name="Rectangle 13"/>
          <p:cNvSpPr>
            <a:spLocks noGrp="1" noChangeArrowheads="1"/>
          </p:cNvSpPr>
          <p:nvPr>
            <p:ph type="body" sz="half" idx="2"/>
          </p:nvPr>
        </p:nvSpPr>
        <p:spPr>
          <a:xfrm>
            <a:off x="6000760" y="3143248"/>
            <a:ext cx="2928958" cy="3365540"/>
          </a:xfrm>
        </p:spPr>
        <p:txBody>
          <a:bodyPr/>
          <a:lstStyle/>
          <a:p>
            <a:pPr algn="ctr" eaLnBrk="1" hangingPunct="1">
              <a:buNone/>
              <a:defRPr/>
            </a:pPr>
            <a:r>
              <a:rPr lang="ru-RU" sz="2800" dirty="0" smtClean="0"/>
              <a:t>   Эта «нарядная леди» перелетает  из Англии в Африку.</a:t>
            </a:r>
          </a:p>
        </p:txBody>
      </p:sp>
      <p:pic>
        <p:nvPicPr>
          <p:cNvPr id="5122" name="Picture 2" descr="C:\Users\Bird\Downloads\babochka-monarx-obraz-zhizni-i-sreda-obitaniya-babochki-monarx-1.jpg"/>
          <p:cNvPicPr>
            <a:picLocks noChangeAspect="1" noChangeArrowheads="1"/>
          </p:cNvPicPr>
          <p:nvPr/>
        </p:nvPicPr>
        <p:blipFill>
          <a:blip r:embed="rId2"/>
          <a:srcRect l="7000" r="9249" b="10553"/>
          <a:stretch>
            <a:fillRect/>
          </a:stretch>
        </p:blipFill>
        <p:spPr bwMode="auto">
          <a:xfrm>
            <a:off x="500034" y="2896449"/>
            <a:ext cx="5643602" cy="350595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214810" y="1928802"/>
            <a:ext cx="4787900" cy="4786346"/>
          </a:xfrm>
        </p:spPr>
        <p:txBody>
          <a:bodyPr/>
          <a:lstStyle/>
          <a:p>
            <a:pPr algn="ctr" eaLnBrk="1" hangingPunct="1">
              <a:buNone/>
            </a:pPr>
            <a:r>
              <a:rPr lang="ru-RU" sz="2600" dirty="0" smtClean="0"/>
              <a:t>       Большинство бабочек монархов, обитающих в восточной Америке, перебираются на зиму в хвойные леса в горах Мексики. 14 млн. бабочек собираются вместе на стволах и ветвях деревьев на очень небольшом участке леса.</a:t>
            </a:r>
          </a:p>
        </p:txBody>
      </p:sp>
      <p:pic>
        <p:nvPicPr>
          <p:cNvPr id="6146" name="Picture 2" descr="C:\Users\Bird\Downloads\monarch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857232"/>
            <a:ext cx="3781990" cy="2520000"/>
          </a:xfrm>
          <a:prstGeom prst="rect">
            <a:avLst/>
          </a:prstGeom>
          <a:noFill/>
        </p:spPr>
      </p:pic>
      <p:pic>
        <p:nvPicPr>
          <p:cNvPr id="6147" name="Picture 3" descr="C:\Users\Bird\Downloads\different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948736"/>
            <a:ext cx="3857652" cy="257176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3929066"/>
            <a:ext cx="8572560" cy="2643206"/>
          </a:xfrm>
        </p:spPr>
        <p:txBody>
          <a:bodyPr/>
          <a:lstStyle/>
          <a:p>
            <a:pPr algn="ctr"/>
            <a:r>
              <a:rPr lang="ru-RU" sz="2800" b="0" dirty="0" smtClean="0"/>
              <a:t>    Бабочек называют летающими цветами, потому что  это самые красивые насекомые. Их крылья покрыты красивым, разноцветным узором, сверкающем на солнце. В мире бабочек обитает 165 000 видов.</a:t>
            </a:r>
            <a:endParaRPr lang="ru-RU" sz="2800" b="0" dirty="0"/>
          </a:p>
        </p:txBody>
      </p:sp>
      <p:pic>
        <p:nvPicPr>
          <p:cNvPr id="10241" name="Picture 1" descr="C:\Users\Bird\Downloads\6b793da35011f9aee7734c8237ab28b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57166"/>
            <a:ext cx="6463354" cy="335758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357166"/>
            <a:ext cx="4429156" cy="6353207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 Некоторые виды бабочек могут жить у Полярного круга и долетают до мест, где снега и льды никогда не тают. Обитают бабочки и в горах на высоте до 6 километров. Летом их можно увидеть в саду, в лесу и в городских парках.</a:t>
            </a:r>
            <a:endParaRPr lang="ru-RU" dirty="0"/>
          </a:p>
        </p:txBody>
      </p:sp>
      <p:pic>
        <p:nvPicPr>
          <p:cNvPr id="8193" name="Picture 1" descr="C:\Users\Bird\Downloads\0_a2dfc_406105fb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3286124"/>
            <a:ext cx="3714776" cy="3076364"/>
          </a:xfrm>
          <a:prstGeom prst="rect">
            <a:avLst/>
          </a:prstGeom>
          <a:noFill/>
        </p:spPr>
      </p:pic>
      <p:pic>
        <p:nvPicPr>
          <p:cNvPr id="8194" name="Picture 2" descr="C:\Users\Bird\Downloads\origina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571480"/>
            <a:ext cx="2786082" cy="23702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142852"/>
            <a:ext cx="5543536" cy="774720"/>
          </a:xfrm>
        </p:spPr>
        <p:txBody>
          <a:bodyPr/>
          <a:lstStyle/>
          <a:p>
            <a:pPr algn="ctr"/>
            <a:r>
              <a:rPr lang="ru-RU" sz="2800" dirty="0" smtClean="0"/>
              <a:t>Как рисовать бабочку</a:t>
            </a:r>
            <a:endParaRPr lang="ru-RU" sz="2800" dirty="0"/>
          </a:p>
        </p:txBody>
      </p:sp>
      <p:pic>
        <p:nvPicPr>
          <p:cNvPr id="34826" name="Picture 10" descr="C:\Users\Bird\Downloads\1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89"/>
            <a:ext cx="857256" cy="1605897"/>
          </a:xfrm>
          <a:prstGeom prst="rect">
            <a:avLst/>
          </a:prstGeom>
          <a:noFill/>
        </p:spPr>
      </p:pic>
      <p:pic>
        <p:nvPicPr>
          <p:cNvPr id="34827" name="Picture 11" descr="C:\Users\Bird\Downloads\2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214290"/>
            <a:ext cx="840252" cy="1571636"/>
          </a:xfrm>
          <a:prstGeom prst="rect">
            <a:avLst/>
          </a:prstGeom>
          <a:noFill/>
        </p:spPr>
      </p:pic>
      <p:pic>
        <p:nvPicPr>
          <p:cNvPr id="34828" name="Picture 12" descr="C:\Users\Bird\Downloads\34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071678"/>
            <a:ext cx="2428892" cy="1544872"/>
          </a:xfrm>
          <a:prstGeom prst="rect">
            <a:avLst/>
          </a:prstGeom>
          <a:noFill/>
        </p:spPr>
      </p:pic>
      <p:pic>
        <p:nvPicPr>
          <p:cNvPr id="34829" name="Picture 13" descr="C:\Users\Bird\Downloads\44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1428736"/>
            <a:ext cx="2357454" cy="2202387"/>
          </a:xfrm>
          <a:prstGeom prst="rect">
            <a:avLst/>
          </a:prstGeom>
          <a:noFill/>
        </p:spPr>
      </p:pic>
      <p:pic>
        <p:nvPicPr>
          <p:cNvPr id="34830" name="Picture 14" descr="C:\Users\Bird\Downloads\54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5074" y="1428736"/>
            <a:ext cx="2372531" cy="2216472"/>
          </a:xfrm>
          <a:prstGeom prst="rect">
            <a:avLst/>
          </a:prstGeom>
          <a:noFill/>
        </p:spPr>
      </p:pic>
      <p:pic>
        <p:nvPicPr>
          <p:cNvPr id="34831" name="Picture 15" descr="C:\Users\Bird\Downloads\64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34" y="4143380"/>
            <a:ext cx="2357454" cy="2202385"/>
          </a:xfrm>
          <a:prstGeom prst="rect">
            <a:avLst/>
          </a:prstGeom>
          <a:noFill/>
        </p:spPr>
      </p:pic>
      <p:pic>
        <p:nvPicPr>
          <p:cNvPr id="34832" name="Picture 16" descr="C:\Users\Bird\Downloads\736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57554" y="4148079"/>
            <a:ext cx="2428892" cy="2269125"/>
          </a:xfrm>
          <a:prstGeom prst="rect">
            <a:avLst/>
          </a:prstGeom>
          <a:noFill/>
        </p:spPr>
      </p:pic>
      <p:pic>
        <p:nvPicPr>
          <p:cNvPr id="34833" name="Picture 17" descr="C:\Users\Bird\Downloads\828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05026" y="4143380"/>
            <a:ext cx="2367502" cy="22117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7" name="Rectangle 3"/>
          <p:cNvSpPr>
            <a:spLocks noGrp="1" noChangeArrowheads="1"/>
          </p:cNvSpPr>
          <p:nvPr>
            <p:ph idx="1"/>
          </p:nvPr>
        </p:nvSpPr>
        <p:spPr>
          <a:xfrm>
            <a:off x="142844" y="142852"/>
            <a:ext cx="8858312" cy="6572272"/>
          </a:xfrm>
          <a:gradFill rotWithShape="1">
            <a:gsLst>
              <a:gs pos="0">
                <a:schemeClr val="bg2"/>
              </a:gs>
              <a:gs pos="50000">
                <a:srgbClr val="00FFFF"/>
              </a:gs>
              <a:gs pos="100000">
                <a:schemeClr val="bg2"/>
              </a:gs>
            </a:gsLst>
            <a:lin ang="2700000" scaled="1"/>
          </a:gradFill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bg1"/>
                </a:solidFill>
              </a:rPr>
              <a:t>		Жила – была гусеница. Целыми днями она медленно ползала по веткам дерева и ела листья. Но однажды пришло время свить кокон. Постепенно она обволакивала себя тонкими шелковыми нитями и скоро полностью скрылась из глаз. Внутри кокона было тепло и уютно. Гусеница уснула, и ей снился сон, что она превращается в прекрасную бабочку. Через некоторое время в коконе стало тесно, и он лопнул, бабочка увидела яркий солнечный свет. Вокруг был удивительный мир, полный красок и звуков. Внизу расстилался огромный цветочный луг. Волшебное чувство свободы наполнило ее, она раскрыла большие разноцветные крылья и полетела. Так гусеница стала бабочкой.</a:t>
            </a: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Bird\Downloads\1217.jpg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 t="20042" b="9495"/>
          <a:stretch>
            <a:fillRect/>
          </a:stretch>
        </p:blipFill>
        <p:spPr bwMode="auto">
          <a:xfrm>
            <a:off x="428596" y="3929066"/>
            <a:ext cx="8342314" cy="2571768"/>
          </a:xfrm>
          <a:prstGeom prst="rect">
            <a:avLst/>
          </a:prstGeom>
          <a:noFill/>
        </p:spPr>
      </p:pic>
      <p:sp>
        <p:nvSpPr>
          <p:cNvPr id="5" name="Rectangle 7"/>
          <p:cNvSpPr>
            <a:spLocks noGrp="1" noRot="1" noChangeArrowheads="1"/>
          </p:cNvSpPr>
          <p:nvPr>
            <p:ph type="title"/>
          </p:nvPr>
        </p:nvSpPr>
        <p:spPr>
          <a:xfrm>
            <a:off x="357158" y="214290"/>
            <a:ext cx="7643866" cy="71438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0" dirty="0" smtClean="0"/>
              <a:t>Превращение гусеницы в бабочку</a:t>
            </a:r>
          </a:p>
        </p:txBody>
      </p:sp>
      <p:pic>
        <p:nvPicPr>
          <p:cNvPr id="31747" name="Picture 3" descr="C:\Users\Bird\Downloads\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357298"/>
            <a:ext cx="3937026" cy="2214578"/>
          </a:xfrm>
          <a:prstGeom prst="rect">
            <a:avLst/>
          </a:prstGeom>
          <a:noFill/>
        </p:spPr>
      </p:pic>
      <p:pic>
        <p:nvPicPr>
          <p:cNvPr id="31748" name="Picture 4" descr="C:\Users\Bird\Downloads\160106174745209b52325534c4894e0bd80093ddd11a_1497014571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3" y="1371348"/>
            <a:ext cx="2857521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Bird\Downloads\4550_0.jpg"/>
          <p:cNvPicPr>
            <a:picLocks noChangeAspect="1" noChangeArrowheads="1"/>
          </p:cNvPicPr>
          <p:nvPr/>
        </p:nvPicPr>
        <p:blipFill>
          <a:blip r:embed="rId2"/>
          <a:srcRect t="4225"/>
          <a:stretch>
            <a:fillRect/>
          </a:stretch>
        </p:blipFill>
        <p:spPr bwMode="auto">
          <a:xfrm>
            <a:off x="1643042" y="1643050"/>
            <a:ext cx="5072098" cy="4857784"/>
          </a:xfrm>
          <a:prstGeom prst="rect">
            <a:avLst/>
          </a:prstGeom>
          <a:noFill/>
        </p:spPr>
      </p:pic>
      <p:pic>
        <p:nvPicPr>
          <p:cNvPr id="13315" name="Picture 3" descr="C:\Users\Bird\Downloads\1000181_1577_00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1857364"/>
            <a:ext cx="4685782" cy="4383008"/>
          </a:xfrm>
          <a:prstGeom prst="rect">
            <a:avLst/>
          </a:prstGeom>
          <a:noFill/>
        </p:spPr>
      </p:pic>
      <p:sp>
        <p:nvSpPr>
          <p:cNvPr id="13" name="Rectangle 7"/>
          <p:cNvSpPr>
            <a:spLocks noGrp="1" noRot="1" noChangeArrowheads="1"/>
          </p:cNvSpPr>
          <p:nvPr>
            <p:ph type="title"/>
          </p:nvPr>
        </p:nvSpPr>
        <p:spPr>
          <a:xfrm>
            <a:off x="1214414" y="285728"/>
            <a:ext cx="6572296" cy="846182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0" dirty="0" smtClean="0"/>
              <a:t>Строение бабочки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Rectangle 7"/>
          <p:cNvSpPr>
            <a:spLocks noGrp="1" noRot="1" noChangeArrowheads="1"/>
          </p:cNvSpPr>
          <p:nvPr>
            <p:ph type="title"/>
          </p:nvPr>
        </p:nvSpPr>
        <p:spPr>
          <a:xfrm>
            <a:off x="0" y="142852"/>
            <a:ext cx="7929618" cy="106047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b="0" dirty="0" smtClean="0"/>
              <a:t>   Бабочки необычайно разнообразны как по размерам, так и по окраске</a:t>
            </a:r>
          </a:p>
        </p:txBody>
      </p:sp>
      <p:sp>
        <p:nvSpPr>
          <p:cNvPr id="9225" name="Rectangle 9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357158" y="5500702"/>
            <a:ext cx="8639239" cy="1214446"/>
          </a:xfrm>
        </p:spPr>
        <p:txBody>
          <a:bodyPr/>
          <a:lstStyle/>
          <a:p>
            <a:pPr algn="ctr" eaLnBrk="1" hangingPunct="1">
              <a:buNone/>
              <a:defRPr/>
            </a:pPr>
            <a:r>
              <a:rPr lang="ru-RU" sz="2400" dirty="0" smtClean="0"/>
              <a:t>     </a:t>
            </a:r>
            <a:r>
              <a:rPr lang="ru-RU" sz="2400" dirty="0" smtClean="0">
                <a:latin typeface="+mj-lt"/>
              </a:rPr>
              <a:t>Самая крупная бабочка – птицекрыл королевы Александры. Размах её крыльев составляет 28 см.</a:t>
            </a:r>
          </a:p>
          <a:p>
            <a:pPr eaLnBrk="1" hangingPunct="1">
              <a:buNone/>
              <a:defRPr/>
            </a:pPr>
            <a:r>
              <a:rPr lang="ru-RU" sz="2000" b="1" dirty="0" smtClean="0"/>
              <a:t>     </a:t>
            </a:r>
          </a:p>
          <a:p>
            <a:pPr eaLnBrk="1" hangingPunct="1">
              <a:buNone/>
              <a:defRPr/>
            </a:pPr>
            <a:endParaRPr lang="ru-RU" sz="2000" b="1" dirty="0" smtClean="0"/>
          </a:p>
        </p:txBody>
      </p:sp>
      <p:pic>
        <p:nvPicPr>
          <p:cNvPr id="1026" name="Picture 2" descr="C:\Users\Bird\Downloads\Ornithoptera_alexandrae_nas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500174"/>
            <a:ext cx="5000660" cy="372930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143512"/>
            <a:ext cx="8229600" cy="1285884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/>
              <a:t>Атлас</a:t>
            </a:r>
            <a:r>
              <a:rPr lang="ru-RU" sz="2800" dirty="0" smtClean="0"/>
              <a:t> — еще одна большая бабочка. Обитает она в тропических лесах Азии. </a:t>
            </a:r>
            <a:endParaRPr lang="ru-RU" sz="2800" dirty="0"/>
          </a:p>
        </p:txBody>
      </p:sp>
      <p:pic>
        <p:nvPicPr>
          <p:cNvPr id="7171" name="Picture 3" descr="C:\Users\Bird\Downloads\large_attacus-atlas-babochka-1170x3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1" y="500042"/>
            <a:ext cx="7345125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142852"/>
            <a:ext cx="7610500" cy="1571636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/>
              <a:t>   </a:t>
            </a:r>
            <a:r>
              <a:rPr lang="ru-RU" sz="2800" dirty="0" smtClean="0"/>
              <a:t>Но рекордсменом является мотылёк «Сова». Размах его крыльев достигает до 36 см.</a:t>
            </a:r>
            <a:endParaRPr lang="ru-RU" sz="2800" dirty="0"/>
          </a:p>
        </p:txBody>
      </p:sp>
      <p:pic>
        <p:nvPicPr>
          <p:cNvPr id="29698" name="Picture 2" descr="C:\Users\Bird\Downloads\owlbutterfl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85926"/>
            <a:ext cx="4643470" cy="4643470"/>
          </a:xfrm>
          <a:prstGeom prst="rect">
            <a:avLst/>
          </a:prstGeom>
          <a:noFill/>
        </p:spPr>
      </p:pic>
      <p:pic>
        <p:nvPicPr>
          <p:cNvPr id="29699" name="Picture 3" descr="C:\Users\Bird\Downloads\camoufl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643182"/>
            <a:ext cx="3333820" cy="27471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2844" y="357166"/>
            <a:ext cx="7715304" cy="1928826"/>
          </a:xfrm>
        </p:spPr>
        <p:txBody>
          <a:bodyPr/>
          <a:lstStyle/>
          <a:p>
            <a:pPr algn="ctr">
              <a:buNone/>
            </a:pPr>
            <a:r>
              <a:rPr lang="ru-RU" sz="3200" dirty="0" smtClean="0"/>
              <a:t>  </a:t>
            </a:r>
            <a:r>
              <a:rPr lang="ru-RU" sz="2800" dirty="0" smtClean="0"/>
              <a:t>Самая маленькая бабочка – синий карлик. Размах её крыльев составляет всего 1,4 см.</a:t>
            </a:r>
          </a:p>
          <a:p>
            <a:endParaRPr lang="ru-RU" dirty="0"/>
          </a:p>
        </p:txBody>
      </p:sp>
      <p:pic>
        <p:nvPicPr>
          <p:cNvPr id="30722" name="Picture 2" descr="C:\Users\Bird\Downloads\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214554"/>
            <a:ext cx="5143536" cy="41676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285720" y="642918"/>
            <a:ext cx="3714776" cy="494031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b="0" dirty="0" smtClean="0"/>
              <a:t>Крылья бабочек покрыты  крошечными чешуйками, которые содержат красочный пигмент. Их радужный блеск зависит от того, под каким углом они отражают свет.</a:t>
            </a:r>
            <a:br>
              <a:rPr lang="ru-RU" sz="2800" b="0" dirty="0" smtClean="0"/>
            </a:br>
            <a:endParaRPr lang="ru-RU" sz="2800" b="0" dirty="0" smtClean="0"/>
          </a:p>
        </p:txBody>
      </p:sp>
      <p:pic>
        <p:nvPicPr>
          <p:cNvPr id="12290" name="Picture 2" descr="C:\Users\Bird\Downloads\1394199307_2581588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0997" y="3000372"/>
            <a:ext cx="4506755" cy="3380066"/>
          </a:xfrm>
          <a:prstGeom prst="rect">
            <a:avLst/>
          </a:prstGeom>
          <a:noFill/>
        </p:spPr>
      </p:pic>
      <p:pic>
        <p:nvPicPr>
          <p:cNvPr id="12291" name="Picture 3" descr="C:\Users\Bird\Downloads\0_c57b4_bc377235_XX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642918"/>
            <a:ext cx="3500462" cy="194976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ть">
  <a:themeElements>
    <a:clrScheme name="Сеть 5">
      <a:dk1>
        <a:srgbClr val="666699"/>
      </a:dk1>
      <a:lt1>
        <a:srgbClr val="FFFFFF"/>
      </a:lt1>
      <a:dk2>
        <a:srgbClr val="000054"/>
      </a:dk2>
      <a:lt2>
        <a:srgbClr val="FFFFFF"/>
      </a:lt2>
      <a:accent1>
        <a:srgbClr val="3333FF"/>
      </a:accent1>
      <a:accent2>
        <a:srgbClr val="006699"/>
      </a:accent2>
      <a:accent3>
        <a:srgbClr val="AAAAB3"/>
      </a:accent3>
      <a:accent4>
        <a:srgbClr val="DADADA"/>
      </a:accent4>
      <a:accent5>
        <a:srgbClr val="ADADFF"/>
      </a:accent5>
      <a:accent6>
        <a:srgbClr val="005C8A"/>
      </a:accent6>
      <a:hlink>
        <a:srgbClr val="669900"/>
      </a:hlink>
      <a:folHlink>
        <a:srgbClr val="0000FF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435</TotalTime>
  <Words>313</Words>
  <Application>Microsoft Office PowerPoint</Application>
  <PresentationFormat>Экран (4:3)</PresentationFormat>
  <Paragraphs>23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Сеть</vt:lpstr>
      <vt:lpstr>Слайд 1</vt:lpstr>
      <vt:lpstr>Слайд 2</vt:lpstr>
      <vt:lpstr>Превращение гусеницы в бабочку</vt:lpstr>
      <vt:lpstr>Строение бабочки</vt:lpstr>
      <vt:lpstr>   Бабочки необычайно разнообразны как по размерам, так и по окраске</vt:lpstr>
      <vt:lpstr>Слайд 6</vt:lpstr>
      <vt:lpstr>Слайд 7</vt:lpstr>
      <vt:lpstr>Слайд 8</vt:lpstr>
      <vt:lpstr>Крылья бабочек покрыты  крошечными чешуйками, которые содержат красочный пигмент. Их радужный блеск зависит от того, под каким углом они отражают свет. </vt:lpstr>
      <vt:lpstr>Слайд 10</vt:lpstr>
      <vt:lpstr>Слайд 11</vt:lpstr>
      <vt:lpstr>Слайд 12</vt:lpstr>
      <vt:lpstr>Слайд 13</vt:lpstr>
      <vt:lpstr>Миграция бабочек  Бабочки являются перелетными насекомыми. Они могут совершать перелеты на расстояния  в 5 000 км.</vt:lpstr>
      <vt:lpstr>Слайд 15</vt:lpstr>
      <vt:lpstr>    Бабочек называют летающими цветами, потому что  это самые красивые насекомые. Их крылья покрыты красивым, разноцветным узором, сверкающем на солнце. В мире бабочек обитает 165 000 видов.</vt:lpstr>
      <vt:lpstr>Слайд 17</vt:lpstr>
      <vt:lpstr>Как рисовать бабочку</vt:lpstr>
    </vt:vector>
  </TitlesOfParts>
  <Company>Tycoon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artyom</dc:creator>
  <cp:lastModifiedBy>Bird</cp:lastModifiedBy>
  <cp:revision>27</cp:revision>
  <dcterms:created xsi:type="dcterms:W3CDTF">2008-11-23T16:59:50Z</dcterms:created>
  <dcterms:modified xsi:type="dcterms:W3CDTF">2021-10-23T12:54:41Z</dcterms:modified>
</cp:coreProperties>
</file>