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embeddedFontLs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Constantia" pitchFamily="18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2" roundtripDataSignature="AMtx7mhbNciT3h6aMvw2Tn71sKwzjhG2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customschemas.google.com/relationships/presentationmetadata" Target="meta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bg>
      <p:bgPr>
        <a:gradFill>
          <a:gsLst>
            <a:gs pos="0">
              <a:srgbClr val="439FD7"/>
            </a:gs>
            <a:gs pos="25000">
              <a:srgbClr val="4397CA"/>
            </a:gs>
            <a:gs pos="100000">
              <a:srgbClr val="00466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4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8275" bIns="0" anchor="b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4CE0EA"/>
              </a:buClr>
              <a:buSzPts val="5600"/>
              <a:buFont typeface="Calibri"/>
              <a:buNone/>
              <a:defRPr sz="5600" b="1">
                <a:solidFill>
                  <a:srgbClr val="4CE0E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4"/>
          <p:cNvSpPr txBox="1"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275" bIns="45700" anchor="t" anchorCtr="0">
            <a:normAutofit/>
          </a:bodyPr>
          <a:lstStyle>
            <a:lvl1pPr marR="45720" lvl="0" algn="r">
              <a:spcBef>
                <a:spcPts val="520"/>
              </a:spcBef>
              <a:spcAft>
                <a:spcPts val="0"/>
              </a:spcAft>
              <a:buSzPts val="247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530"/>
              <a:buNone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17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4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4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2"/>
          <p:cNvSpPr/>
          <p:nvPr/>
        </p:nvSpPr>
        <p:spPr>
          <a:xfrm rot="-10380000" flipH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9525" cap="rnd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  <a:effectLst>
            <a:outerShdw blurRad="63500" dist="38500" dir="7500000" sx="98500" sy="100080" kx="100000" algn="tl" rotWithShape="0">
              <a:srgbClr val="000000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85" name="Google Shape;85;p32"/>
          <p:cNvSpPr/>
          <p:nvPr/>
        </p:nvSpPr>
        <p:spPr>
          <a:xfrm rot="-10380000" flipH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>
            <a:solidFill>
              <a:srgbClr val="FFFFFF"/>
            </a:solidFill>
            <a:prstDash val="solid"/>
            <a:bevel/>
            <a:headEnd type="none" w="sm" len="sm"/>
            <a:tailEnd type="none" w="sm" len="sm"/>
          </a:ln>
          <a:effectLst>
            <a:outerShdw blurRad="19685" dist="6350" dir="12900000" algn="tl" rotWithShape="0">
              <a:srgbClr val="000000">
                <a:alpha val="46666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86" name="Google Shape;86;p32"/>
          <p:cNvSpPr txBox="1"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  <a:defRPr sz="2000" b="1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2"/>
          <p:cNvSpPr txBox="1">
            <a:spLocks noGrp="1"/>
          </p:cNvSpPr>
          <p:nvPr>
            <p:ph type="body" idx="1"/>
          </p:nvPr>
        </p:nvSpPr>
        <p:spPr>
          <a:xfrm>
            <a:off x="609600" y="2828785"/>
            <a:ext cx="2209800" cy="2179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000" tIns="45700" rIns="45700" bIns="45700" anchor="t" anchorCtr="0">
            <a:normAutofit/>
          </a:bodyPr>
          <a:lstStyle>
            <a:lvl1pPr marL="457200" lvl="0" indent="-228600" algn="l">
              <a:spcBef>
                <a:spcPts val="250"/>
              </a:spcBef>
              <a:spcAft>
                <a:spcPts val="0"/>
              </a:spcAft>
              <a:buSzPts val="1235"/>
              <a:buFont typeface="Constantia"/>
              <a:buNone/>
              <a:defRPr sz="1300"/>
            </a:lvl1pPr>
            <a:lvl2pPr marL="914400" lvl="1" indent="-293369" algn="l">
              <a:spcBef>
                <a:spcPts val="240"/>
              </a:spcBef>
              <a:spcAft>
                <a:spcPts val="0"/>
              </a:spcAft>
              <a:buSzPts val="1020"/>
              <a:buChar char="⚫"/>
              <a:defRPr sz="1200"/>
            </a:lvl2pPr>
            <a:lvl3pPr marL="1371600" lvl="2" indent="-273050" algn="l">
              <a:spcBef>
                <a:spcPts val="200"/>
              </a:spcBef>
              <a:spcAft>
                <a:spcPts val="0"/>
              </a:spcAft>
              <a:buSzPts val="700"/>
              <a:buChar char="⚫"/>
              <a:defRPr sz="1000"/>
            </a:lvl3pPr>
            <a:lvl4pPr marL="1828800" lvl="3" indent="-265747" algn="l">
              <a:spcBef>
                <a:spcPts val="180"/>
              </a:spcBef>
              <a:spcAft>
                <a:spcPts val="0"/>
              </a:spcAft>
              <a:buSzPts val="585"/>
              <a:buChar char="⚫"/>
              <a:defRPr sz="900"/>
            </a:lvl4pPr>
            <a:lvl5pPr marL="2286000" lvl="4" indent="-265747" algn="l">
              <a:spcBef>
                <a:spcPts val="180"/>
              </a:spcBef>
              <a:spcAft>
                <a:spcPts val="0"/>
              </a:spcAft>
              <a:buSzPts val="585"/>
              <a:buChar char="⚫"/>
              <a:defRPr sz="9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32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32"/>
          <p:cNvSpPr txBox="1">
            <a:spLocks noGrp="1"/>
          </p:cNvSpPr>
          <p:nvPr>
            <p:ph type="sldNum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91" name="Google Shape;91;p32"/>
          <p:cNvSpPr>
            <a:spLocks noGrp="1"/>
          </p:cNvSpPr>
          <p:nvPr>
            <p:ph type="pic" idx="2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lt2"/>
          </a:solidFill>
          <a:ln w="9525" cap="rnd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32"/>
          <p:cNvSpPr/>
          <p:nvPr/>
        </p:nvSpPr>
        <p:spPr>
          <a:xfrm rot="10800000" flipH="1">
            <a:off x="-9525" y="5816600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D">
                  <a:alpha val="44705"/>
                </a:srgbClr>
              </a:gs>
              <a:gs pos="100000">
                <a:srgbClr val="00E9F7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93" name="Google Shape;93;p32"/>
          <p:cNvSpPr/>
          <p:nvPr/>
        </p:nvSpPr>
        <p:spPr>
          <a:xfrm rot="10800000" flipH="1">
            <a:off x="4381500" y="6219825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BB4">
                  <a:alpha val="29803"/>
                </a:srgbClr>
              </a:gs>
              <a:gs pos="80000">
                <a:srgbClr val="0099E4">
                  <a:alpha val="44705"/>
                </a:srgbClr>
              </a:gs>
              <a:gs pos="100000">
                <a:srgbClr val="0099E4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3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3"/>
          <p:cNvSpPr txBox="1">
            <a:spLocks noGrp="1"/>
          </p:cNvSpPr>
          <p:nvPr>
            <p:ph type="body" idx="1"/>
          </p:nvPr>
        </p:nvSpPr>
        <p:spPr>
          <a:xfrm rot="5400000">
            <a:off x="2377440" y="15240"/>
            <a:ext cx="438912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7185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3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3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4"/>
          <p:cNvSpPr txBox="1">
            <a:spLocks noGrp="1"/>
          </p:cNvSpPr>
          <p:nvPr>
            <p:ph type="title"/>
          </p:nvPr>
        </p:nvSpPr>
        <p:spPr>
          <a:xfrm rot="5400000">
            <a:off x="5052218" y="2491583"/>
            <a:ext cx="5211763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4"/>
          <p:cNvSpPr txBox="1">
            <a:spLocks noGrp="1"/>
          </p:cNvSpPr>
          <p:nvPr>
            <p:ph type="body" idx="1"/>
          </p:nvPr>
        </p:nvSpPr>
        <p:spPr>
          <a:xfrm rot="5400000">
            <a:off x="861219" y="510383"/>
            <a:ext cx="5211763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7185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4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4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5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5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6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6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6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7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7185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7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7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bg>
      <p:bgPr>
        <a:gradFill>
          <a:gsLst>
            <a:gs pos="0">
              <a:srgbClr val="439FD7"/>
            </a:gs>
            <a:gs pos="25000">
              <a:srgbClr val="4397CA"/>
            </a:gs>
            <a:gs pos="100000">
              <a:srgbClr val="00466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8275" bIns="0" anchor="b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4CE0EA"/>
              </a:buClr>
              <a:buSzPts val="5600"/>
              <a:buFont typeface="Calibri"/>
              <a:buNone/>
              <a:defRPr sz="5600" b="1">
                <a:solidFill>
                  <a:srgbClr val="4CE0E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275" bIns="45700" anchor="t" anchorCtr="0">
            <a:normAutofit/>
          </a:bodyPr>
          <a:lstStyle>
            <a:lvl1pPr marR="45720" lvl="0" algn="r">
              <a:spcBef>
                <a:spcPts val="520"/>
              </a:spcBef>
              <a:spcAft>
                <a:spcPts val="0"/>
              </a:spcAft>
              <a:buSzPts val="247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530"/>
              <a:buNone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17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bg>
      <p:bgPr>
        <a:gradFill>
          <a:gsLst>
            <a:gs pos="0">
              <a:srgbClr val="439FD7"/>
            </a:gs>
            <a:gs pos="25000">
              <a:srgbClr val="4397CA"/>
            </a:gs>
            <a:gs pos="100000">
              <a:srgbClr val="00466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8"/>
          <p:cNvSpPr txBox="1"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4AE3AC"/>
              </a:buClr>
              <a:buSzPts val="5600"/>
              <a:buFont typeface="Calibri"/>
              <a:buNone/>
              <a:defRPr sz="5600" b="1" cap="none">
                <a:solidFill>
                  <a:srgbClr val="4AE3A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8"/>
          <p:cNvSpPr txBox="1"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spcBef>
                <a:spcPts val="440"/>
              </a:spcBef>
              <a:spcAft>
                <a:spcPts val="0"/>
              </a:spcAft>
              <a:buSzPts val="2090"/>
              <a:buNone/>
              <a:defRPr sz="22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>
                <a:solidFill>
                  <a:schemeClr val="lt1"/>
                </a:solidFill>
              </a:defRPr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8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8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9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9"/>
          <p:cNvSpPr txBox="1">
            <a:spLocks noGrp="1"/>
          </p:cNvSpPr>
          <p:nvPr>
            <p:ph type="body" idx="1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5445" algn="l">
              <a:spcBef>
                <a:spcPts val="520"/>
              </a:spcBef>
              <a:spcAft>
                <a:spcPts val="0"/>
              </a:spcAft>
              <a:buSzPts val="2470"/>
              <a:buChar char="⚫"/>
              <a:defRPr sz="2600"/>
            </a:lvl1pPr>
            <a:lvl2pPr marL="914400" lvl="1" indent="-358140" algn="l">
              <a:spcBef>
                <a:spcPts val="480"/>
              </a:spcBef>
              <a:spcAft>
                <a:spcPts val="0"/>
              </a:spcAft>
              <a:buSzPts val="2040"/>
              <a:buChar char="⚫"/>
              <a:defRPr sz="2400"/>
            </a:lvl2pPr>
            <a:lvl3pPr marL="1371600" lvl="2" indent="-317500" algn="l">
              <a:spcBef>
                <a:spcPts val="400"/>
              </a:spcBef>
              <a:spcAft>
                <a:spcPts val="0"/>
              </a:spcAft>
              <a:buSzPts val="1400"/>
              <a:buChar char="⚫"/>
              <a:defRPr sz="2000"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29"/>
          <p:cNvSpPr txBox="1">
            <a:spLocks noGrp="1"/>
          </p:cNvSpPr>
          <p:nvPr>
            <p:ph type="body" idx="2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5445" algn="l">
              <a:spcBef>
                <a:spcPts val="520"/>
              </a:spcBef>
              <a:spcAft>
                <a:spcPts val="0"/>
              </a:spcAft>
              <a:buSzPts val="2470"/>
              <a:buChar char="⚫"/>
              <a:defRPr sz="2600"/>
            </a:lvl1pPr>
            <a:lvl2pPr marL="914400" lvl="1" indent="-358140" algn="l">
              <a:spcBef>
                <a:spcPts val="480"/>
              </a:spcBef>
              <a:spcAft>
                <a:spcPts val="0"/>
              </a:spcAft>
              <a:buSzPts val="2040"/>
              <a:buChar char="⚫"/>
              <a:defRPr sz="2400"/>
            </a:lvl2pPr>
            <a:lvl3pPr marL="1371600" lvl="2" indent="-317500" algn="l">
              <a:spcBef>
                <a:spcPts val="400"/>
              </a:spcBef>
              <a:spcAft>
                <a:spcPts val="0"/>
              </a:spcAft>
              <a:buSzPts val="1400"/>
              <a:buChar char="⚫"/>
              <a:defRPr sz="2000"/>
            </a:lvl3pPr>
            <a:lvl4pPr marL="1828800" lvl="3" indent="-302894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9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9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0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0"/>
          <p:cNvSpPr txBox="1"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ctr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280"/>
              <a:buNone/>
              <a:defRPr sz="2400" b="1" cap="none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30"/>
          <p:cNvSpPr txBox="1">
            <a:spLocks noGrp="1"/>
          </p:cNvSpPr>
          <p:nvPr>
            <p:ph type="body" idx="2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ctr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280"/>
              <a:buNone/>
              <a:defRPr sz="2400" b="1" cap="none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 b="1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0"/>
          <p:cNvSpPr txBox="1">
            <a:spLocks noGrp="1"/>
          </p:cNvSpPr>
          <p:nvPr>
            <p:ph type="body" idx="3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rmAutofit/>
          </a:bodyPr>
          <a:lstStyle>
            <a:lvl1pPr marL="457200" lvl="0" indent="-361315" algn="l">
              <a:spcBef>
                <a:spcPts val="440"/>
              </a:spcBef>
              <a:spcAft>
                <a:spcPts val="0"/>
              </a:spcAft>
              <a:buSzPts val="2090"/>
              <a:buChar char="⚫"/>
              <a:defRPr sz="2200"/>
            </a:lvl1pPr>
            <a:lvl2pPr marL="914400" lvl="1" indent="-336550" algn="l">
              <a:spcBef>
                <a:spcPts val="400"/>
              </a:spcBef>
              <a:spcAft>
                <a:spcPts val="0"/>
              </a:spcAft>
              <a:buSzPts val="1700"/>
              <a:buChar char="⚫"/>
              <a:defRPr sz="2000"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 sz="1800"/>
            </a:lvl3pPr>
            <a:lvl4pPr marL="1828800" lvl="3" indent="-294639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4pPr>
            <a:lvl5pPr marL="2286000" lvl="4" indent="-294639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30"/>
          <p:cNvSpPr txBox="1">
            <a:spLocks noGrp="1"/>
          </p:cNvSpPr>
          <p:nvPr>
            <p:ph type="body" idx="4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rmAutofit/>
          </a:bodyPr>
          <a:lstStyle>
            <a:lvl1pPr marL="457200" lvl="0" indent="-361315" algn="l">
              <a:spcBef>
                <a:spcPts val="440"/>
              </a:spcBef>
              <a:spcAft>
                <a:spcPts val="0"/>
              </a:spcAft>
              <a:buSzPts val="2090"/>
              <a:buChar char="⚫"/>
              <a:defRPr sz="2200"/>
            </a:lvl1pPr>
            <a:lvl2pPr marL="914400" lvl="1" indent="-336550" algn="l">
              <a:spcBef>
                <a:spcPts val="400"/>
              </a:spcBef>
              <a:spcAft>
                <a:spcPts val="0"/>
              </a:spcAft>
              <a:buSzPts val="1700"/>
              <a:buChar char="⚫"/>
              <a:defRPr sz="2000"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 sz="1800"/>
            </a:lvl3pPr>
            <a:lvl4pPr marL="1828800" lvl="3" indent="-294639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4pPr>
            <a:lvl5pPr marL="2286000" lvl="4" indent="-294639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0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30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1"/>
          <p:cNvSpPr txBox="1"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libri"/>
              <a:buNone/>
              <a:defRPr sz="2600" b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1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75" tIns="45700" rIns="1827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33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7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31"/>
          <p:cNvSpPr txBox="1">
            <a:spLocks noGrp="1"/>
          </p:cNvSpPr>
          <p:nvPr>
            <p:ph type="body" idx="2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rmAutofit/>
          </a:bodyPr>
          <a:lstStyle>
            <a:lvl1pPr marL="457200" lvl="0" indent="-397510" algn="l">
              <a:spcBef>
                <a:spcPts val="560"/>
              </a:spcBef>
              <a:spcAft>
                <a:spcPts val="0"/>
              </a:spcAft>
              <a:buSzPts val="2660"/>
              <a:buChar char="⚫"/>
              <a:defRPr sz="2800"/>
            </a:lvl1pPr>
            <a:lvl2pPr marL="914400" lvl="1" indent="-368935" algn="l">
              <a:spcBef>
                <a:spcPts val="520"/>
              </a:spcBef>
              <a:spcAft>
                <a:spcPts val="0"/>
              </a:spcAft>
              <a:buSzPts val="2210"/>
              <a:buChar char="⚫"/>
              <a:defRPr sz="2600"/>
            </a:lvl2pPr>
            <a:lvl3pPr marL="1371600" lvl="2" indent="-335280" algn="l">
              <a:spcBef>
                <a:spcPts val="480"/>
              </a:spcBef>
              <a:spcAft>
                <a:spcPts val="0"/>
              </a:spcAft>
              <a:buSzPts val="1680"/>
              <a:buChar char="⚫"/>
              <a:defRPr sz="2400"/>
            </a:lvl3pPr>
            <a:lvl4pPr marL="1828800" lvl="3" indent="-311150" algn="l">
              <a:spcBef>
                <a:spcPts val="400"/>
              </a:spcBef>
              <a:spcAft>
                <a:spcPts val="0"/>
              </a:spcAft>
              <a:buSzPts val="1300"/>
              <a:buChar char="⚫"/>
              <a:defRPr sz="2000"/>
            </a:lvl4pPr>
            <a:lvl5pPr marL="2286000" lvl="4" indent="-302895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alphaModFix/>
          </a:blip>
          <a:tile tx="0" ty="0" sx="65000" sy="65000" flip="none" algn="tl"/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/>
          <p:nvPr/>
        </p:nvSpPr>
        <p:spPr>
          <a:xfrm>
            <a:off x="-9525" y="-7144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D">
                  <a:alpha val="44705"/>
                </a:srgbClr>
              </a:gs>
              <a:gs pos="100000">
                <a:srgbClr val="00E9F7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7" name="Google Shape;7;p22"/>
          <p:cNvSpPr/>
          <p:nvPr/>
        </p:nvSpPr>
        <p:spPr>
          <a:xfrm>
            <a:off x="4381500" y="-7144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BB4">
                  <a:alpha val="29803"/>
                </a:srgbClr>
              </a:gs>
              <a:gs pos="80000">
                <a:srgbClr val="0099E4">
                  <a:alpha val="44705"/>
                </a:srgbClr>
              </a:gs>
              <a:gs pos="100000">
                <a:srgbClr val="0099E4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8" name="Google Shape;8;p22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22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⚫"/>
              <a:defRPr sz="2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⚫"/>
              <a:defRPr sz="2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⚫"/>
              <a:defRPr sz="2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⚫"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⚫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0" name="Google Shape;10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D0E9ED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1" name="Google Shape;11;p22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D0E9ED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2" name="Google Shape;12;p22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0E9ED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0E9ED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0E9ED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0E9ED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0E9ED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0E9ED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0E9ED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0E9ED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0E9ED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grpSp>
        <p:nvGrpSpPr>
          <p:cNvPr id="13" name="Google Shape;13;p22"/>
          <p:cNvGrpSpPr/>
          <p:nvPr/>
        </p:nvGrpSpPr>
        <p:grpSpPr>
          <a:xfrm>
            <a:off x="-29294" y="-16113"/>
            <a:ext cx="9198255" cy="1086266"/>
            <a:chOff x="-29322" y="-1971"/>
            <a:chExt cx="9198255" cy="1086266"/>
          </a:xfrm>
        </p:grpSpPr>
        <p:sp>
          <p:nvSpPr>
            <p:cNvPr id="14" name="Google Shape;14;p22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avLst/>
              <a:gdLst/>
              <a:ahLst/>
              <a:cxnLst/>
              <a:rect l="l" t="t" r="r" b="b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 cmpd="sng">
              <a:solidFill>
                <a:srgbClr val="09B6B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15" name="Google Shape;15;p22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avLst/>
              <a:gdLst/>
              <a:ahLst/>
              <a:cxnLst/>
              <a:rect l="l" t="t" r="r" b="b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transition spd="med">
    <p:wheel spokes="8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alphaModFix/>
          </a:blip>
          <a:tile tx="0" ty="0" sx="65000" sy="65000" flip="none" algn="tl"/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1"/>
          <p:cNvSpPr/>
          <p:nvPr/>
        </p:nvSpPr>
        <p:spPr>
          <a:xfrm>
            <a:off x="-9525" y="-7144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D">
                  <a:alpha val="44705"/>
                </a:srgbClr>
              </a:gs>
              <a:gs pos="100000">
                <a:srgbClr val="00E9F7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4" name="Google Shape;24;p21"/>
          <p:cNvSpPr/>
          <p:nvPr/>
        </p:nvSpPr>
        <p:spPr>
          <a:xfrm>
            <a:off x="4381500" y="-7144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BB4">
                  <a:alpha val="29803"/>
                </a:srgbClr>
              </a:gs>
              <a:gs pos="80000">
                <a:srgbClr val="0099E4">
                  <a:alpha val="44705"/>
                </a:srgbClr>
              </a:gs>
              <a:gs pos="100000">
                <a:srgbClr val="0099E4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5" name="Google Shape;25;p21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21"/>
          <p:cNvSpPr txBox="1"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470"/>
              <a:buFont typeface="Noto Sans Symbols"/>
              <a:buChar char="⚫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⚫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⚫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⚫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u="non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u="non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u="non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u="non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u="non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u="non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u="non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u="non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u="none">
                <a:solidFill>
                  <a:srgbClr val="03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grpSp>
        <p:nvGrpSpPr>
          <p:cNvPr id="30" name="Google Shape;30;p21"/>
          <p:cNvGrpSpPr/>
          <p:nvPr/>
        </p:nvGrpSpPr>
        <p:grpSpPr>
          <a:xfrm>
            <a:off x="-29294" y="-16113"/>
            <a:ext cx="9198255" cy="1086266"/>
            <a:chOff x="-29322" y="-1971"/>
            <a:chExt cx="9198255" cy="1086266"/>
          </a:xfrm>
        </p:grpSpPr>
        <p:sp>
          <p:nvSpPr>
            <p:cNvPr id="31" name="Google Shape;31;p21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avLst/>
              <a:gdLst/>
              <a:ahLst/>
              <a:cxnLst/>
              <a:rect l="l" t="t" r="r" b="b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 cmpd="sng">
              <a:solidFill>
                <a:srgbClr val="09B6B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32" name="Google Shape;32;p21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avLst/>
              <a:gdLst/>
              <a:ahLst/>
              <a:cxnLst/>
              <a:rect l="l" t="t" r="r" b="b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>
    <p:wheel spokes="8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251520" y="404664"/>
            <a:ext cx="8712968" cy="1944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827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CE0EA"/>
              </a:buClr>
              <a:buSzPts val="4400"/>
              <a:buFont typeface="Calibri"/>
              <a:buNone/>
            </a:pPr>
            <a:r>
              <a:rPr lang="ru-RU" sz="4400"/>
              <a:t>«В страну музыкальных инструментов"</a:t>
            </a:r>
            <a:endParaRPr sz="4400"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111" name="Google Shape;111;p1"/>
          <p:cNvSpPr txBox="1">
            <a:spLocks noGrp="1"/>
          </p:cNvSpPr>
          <p:nvPr>
            <p:ph type="subTitle" idx="1"/>
          </p:nvPr>
        </p:nvSpPr>
        <p:spPr>
          <a:xfrm>
            <a:off x="4788024" y="3789040"/>
            <a:ext cx="4176464" cy="284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275" bIns="45700" anchor="t" anchorCtr="0">
            <a:normAutofit/>
          </a:bodyPr>
          <a:lstStyle/>
          <a:p>
            <a:pPr marL="0" marR="45720" lvl="0" indent="0" algn="r" rtl="0">
              <a:spcBef>
                <a:spcPts val="0"/>
              </a:spcBef>
              <a:spcAft>
                <a:spcPts val="0"/>
              </a:spcAft>
              <a:buSzPts val="1900"/>
              <a:buNone/>
            </a:pPr>
            <a:endParaRPr sz="2000" b="1"/>
          </a:p>
          <a:p>
            <a:pPr marL="0" marR="45720" lvl="0" indent="0" algn="r" rtl="0">
              <a:spcBef>
                <a:spcPts val="400"/>
              </a:spcBef>
              <a:spcAft>
                <a:spcPts val="0"/>
              </a:spcAft>
              <a:buSzPts val="1900"/>
              <a:buNone/>
            </a:pPr>
            <a:endParaRPr sz="2000" b="1"/>
          </a:p>
          <a:p>
            <a:pPr marL="0" marR="45720" lvl="0" indent="0" algn="r" rtl="0">
              <a:spcBef>
                <a:spcPts val="560"/>
              </a:spcBef>
              <a:spcAft>
                <a:spcPts val="0"/>
              </a:spcAft>
              <a:buSzPts val="1900"/>
              <a:buNone/>
            </a:pPr>
            <a:r>
              <a:rPr lang="ru-RU" sz="2000" b="1"/>
              <a:t>Подготовила  музыкальный руководитель МБДОУ детского сада «Ласточка» г.Славска, Калининградской области     </a:t>
            </a:r>
            <a:r>
              <a:rPr lang="ru-RU" sz="2800" b="1"/>
              <a:t>Гусейнова Н.С. </a:t>
            </a:r>
            <a:endParaRPr sz="2800"/>
          </a:p>
        </p:txBody>
      </p:sp>
      <p:pic>
        <p:nvPicPr>
          <p:cNvPr id="112" name="Google Shape;112;p1" descr="https://st3.depositphotos.com/1526816/16429/v/950/depositphotos_164293718-stock-illustration-different-types-of-musical-instruments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490955" y="2707250"/>
            <a:ext cx="4032448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0"/>
          <p:cNvSpPr/>
          <p:nvPr/>
        </p:nvSpPr>
        <p:spPr>
          <a:xfrm>
            <a:off x="1115616" y="1268760"/>
            <a:ext cx="6876256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rgbClr val="FF0000"/>
                </a:solidFill>
                <a:latin typeface="Constantia"/>
                <a:ea typeface="Constantia"/>
                <a:cs typeface="Constantia"/>
                <a:sym typeface="Constantia"/>
              </a:rPr>
              <a:t>Внутри пустой,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rgbClr val="FF0000"/>
                </a:solidFill>
                <a:latin typeface="Constantia"/>
                <a:ea typeface="Constantia"/>
                <a:cs typeface="Constantia"/>
                <a:sym typeface="Constantia"/>
              </a:rPr>
              <a:t>А голос густой.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rgbClr val="FF0000"/>
                </a:solidFill>
                <a:latin typeface="Constantia"/>
                <a:ea typeface="Constantia"/>
                <a:cs typeface="Constantia"/>
                <a:sym typeface="Constantia"/>
              </a:rPr>
              <a:t>Сам молчит,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rgbClr val="FF0000"/>
                </a:solidFill>
                <a:latin typeface="Constantia"/>
                <a:ea typeface="Constantia"/>
                <a:cs typeface="Constantia"/>
                <a:sym typeface="Constantia"/>
              </a:rPr>
              <a:t>А бьют. </a:t>
            </a:r>
            <a:endParaRPr/>
          </a:p>
        </p:txBody>
      </p:sp>
      <p:pic>
        <p:nvPicPr>
          <p:cNvPr id="204" name="Google Shape;204;p10" descr="0_4eb55_e1964741_XL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 rot="5400000">
            <a:off x="-2511153" y="2511153"/>
            <a:ext cx="6857999" cy="1835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1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</a:pPr>
            <a:r>
              <a:rPr lang="ru-RU"/>
              <a:t>Барабан</a:t>
            </a:r>
            <a:endParaRPr/>
          </a:p>
        </p:txBody>
      </p:sp>
      <p:pic>
        <p:nvPicPr>
          <p:cNvPr id="210" name="Google Shape;210;p11" descr="https://thumbs.dreamstime.com/b/%D0%BC%D0%B0-%D1%8C%D1%87%D0%B8%D0%BA-%D0%BC%D0%B0%D1%80%D1%88%D0%B8%D1%80%D1%83%D1%8F-%D1%81-%D0%B1%D0%B0%D1%80%D0%B0%D0%B1%D0%B0%D0%BD%D1%87%D0%B8%D0%BA%D0%BE%D0%BC-73810183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3203848" y="764704"/>
            <a:ext cx="4248472" cy="59046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2"/>
          <p:cNvSpPr/>
          <p:nvPr/>
        </p:nvSpPr>
        <p:spPr>
          <a:xfrm>
            <a:off x="2195736" y="1412776"/>
            <a:ext cx="5544616" cy="353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546321"/>
                </a:solidFill>
                <a:latin typeface="Constantia"/>
                <a:ea typeface="Constantia"/>
                <a:cs typeface="Constantia"/>
                <a:sym typeface="Constantia"/>
              </a:rPr>
              <a:t>Он под шапочкой сидит,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546321"/>
                </a:solidFill>
                <a:latin typeface="Constantia"/>
                <a:ea typeface="Constantia"/>
                <a:cs typeface="Constantia"/>
                <a:sym typeface="Constantia"/>
              </a:rPr>
              <a:t>Не тревожь его – молчит.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546321"/>
                </a:solidFill>
                <a:latin typeface="Constantia"/>
                <a:ea typeface="Constantia"/>
                <a:cs typeface="Constantia"/>
                <a:sym typeface="Constantia"/>
              </a:rPr>
              <a:t>Стоит только в руки взять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546321"/>
                </a:solidFill>
                <a:latin typeface="Constantia"/>
                <a:ea typeface="Constantia"/>
                <a:cs typeface="Constantia"/>
                <a:sym typeface="Constantia"/>
              </a:rPr>
              <a:t>И немного раскачать,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546321"/>
                </a:solidFill>
                <a:latin typeface="Constantia"/>
                <a:ea typeface="Constantia"/>
                <a:cs typeface="Constantia"/>
                <a:sym typeface="Constantia"/>
              </a:rPr>
              <a:t>Слышен будет перезвон: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546321"/>
                </a:solidFill>
                <a:latin typeface="Constantia"/>
                <a:ea typeface="Constantia"/>
                <a:cs typeface="Constantia"/>
                <a:sym typeface="Constantia"/>
              </a:rPr>
              <a:t>Динь-дон-дон, динь-дон-дон</a:t>
            </a:r>
            <a:endParaRPr sz="3200">
              <a:solidFill>
                <a:srgbClr val="54632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216" name="Google Shape;216;p12" descr="0_4eb55_e1964741_XL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 rot="5400000">
            <a:off x="-2547157" y="2547157"/>
            <a:ext cx="6857999" cy="1763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3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</a:pPr>
            <a:r>
              <a:rPr lang="ru-RU"/>
              <a:t>Колокольчик</a:t>
            </a:r>
            <a:endParaRPr/>
          </a:p>
        </p:txBody>
      </p:sp>
      <p:pic>
        <p:nvPicPr>
          <p:cNvPr id="222" name="Google Shape;222;p13" descr="https://cdn1.ozone.ru/multimedia/1024971552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3707904" y="1916832"/>
            <a:ext cx="4464496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4"/>
          <p:cNvSpPr/>
          <p:nvPr/>
        </p:nvSpPr>
        <p:spPr>
          <a:xfrm>
            <a:off x="1475656" y="2060848"/>
            <a:ext cx="6336704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C00000"/>
                </a:solidFill>
                <a:latin typeface="Constantia"/>
                <a:ea typeface="Constantia"/>
                <a:cs typeface="Constantia"/>
                <a:sym typeface="Constantia"/>
              </a:rPr>
              <a:t>Как будто девушка запела,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C00000"/>
                </a:solidFill>
                <a:latin typeface="Constantia"/>
                <a:ea typeface="Constantia"/>
                <a:cs typeface="Constantia"/>
                <a:sym typeface="Constantia"/>
              </a:rPr>
              <a:t>И в зале словно посветлело.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C00000"/>
                </a:solidFill>
                <a:latin typeface="Constantia"/>
                <a:ea typeface="Constantia"/>
                <a:cs typeface="Constantia"/>
                <a:sym typeface="Constantia"/>
              </a:rPr>
              <a:t>Скользит мелодия так гибко.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C00000"/>
                </a:solidFill>
                <a:latin typeface="Constantia"/>
                <a:ea typeface="Constantia"/>
                <a:cs typeface="Constantia"/>
                <a:sym typeface="Constantia"/>
              </a:rPr>
              <a:t>Затихло все: играет….</a:t>
            </a:r>
            <a:endParaRPr sz="3200">
              <a:solidFill>
                <a:srgbClr val="C00000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5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</a:pPr>
            <a:r>
              <a:rPr lang="ru-RU"/>
              <a:t>Скрипка </a:t>
            </a:r>
            <a:endParaRPr/>
          </a:p>
        </p:txBody>
      </p:sp>
      <p:pic>
        <p:nvPicPr>
          <p:cNvPr id="233" name="Google Shape;233;p15" descr="https://cdn.promodj.com/afs/33b496a54419aa73f933ec2a7943586112:resize:2000x2000:same:ba5f27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2987824" y="980728"/>
            <a:ext cx="4680520" cy="518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6"/>
          <p:cNvSpPr/>
          <p:nvPr/>
        </p:nvSpPr>
        <p:spPr>
          <a:xfrm>
            <a:off x="1979712" y="1772816"/>
            <a:ext cx="626469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solidFill>
                  <a:srgbClr val="7030A0"/>
                </a:solidFill>
                <a:latin typeface="Constantia"/>
                <a:ea typeface="Constantia"/>
                <a:cs typeface="Constantia"/>
                <a:sym typeface="Constantia"/>
              </a:rPr>
              <a:t>Треугольник, три струны –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solidFill>
                  <a:srgbClr val="7030A0"/>
                </a:solidFill>
                <a:latin typeface="Constantia"/>
                <a:ea typeface="Constantia"/>
                <a:cs typeface="Constantia"/>
                <a:sym typeface="Constantia"/>
              </a:rPr>
              <a:t>Звуки разные важны</a:t>
            </a:r>
            <a:endParaRPr/>
          </a:p>
        </p:txBody>
      </p:sp>
      <p:pic>
        <p:nvPicPr>
          <p:cNvPr id="239" name="Google Shape;239;p16" descr="0_4eb55_e1964741_XL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 rot="5400000">
            <a:off x="-2691170" y="2691171"/>
            <a:ext cx="6857999" cy="14756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7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</a:pPr>
            <a:r>
              <a:rPr lang="ru-RU"/>
              <a:t>Балалайка</a:t>
            </a:r>
            <a:endParaRPr/>
          </a:p>
        </p:txBody>
      </p:sp>
      <p:pic>
        <p:nvPicPr>
          <p:cNvPr id="245" name="Google Shape;245;p17" descr="https://xn--80adji4acwmcsx2e.xn--p1ai/upload/iblock/1e7/1e70a0c2db5cfde344e37d6c7e70b98a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1763688" y="1988840"/>
            <a:ext cx="5868144" cy="3672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8"/>
          <p:cNvSpPr/>
          <p:nvPr/>
        </p:nvSpPr>
        <p:spPr>
          <a:xfrm>
            <a:off x="1763688" y="1556792"/>
            <a:ext cx="5904656" cy="3970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solidFill>
                  <a:srgbClr val="0B5394"/>
                </a:solidFill>
                <a:latin typeface="Constantia"/>
                <a:ea typeface="Constantia"/>
                <a:cs typeface="Constantia"/>
                <a:sym typeface="Constantia"/>
              </a:rPr>
              <a:t>Инструмент зовем роялем,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solidFill>
                  <a:srgbClr val="0B5394"/>
                </a:solidFill>
                <a:latin typeface="Constantia"/>
                <a:ea typeface="Constantia"/>
                <a:cs typeface="Constantia"/>
                <a:sym typeface="Constantia"/>
              </a:rPr>
              <a:t>Я с трудом на нем играю.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solidFill>
                  <a:srgbClr val="0B5394"/>
                </a:solidFill>
                <a:latin typeface="Constantia"/>
                <a:ea typeface="Constantia"/>
                <a:cs typeface="Constantia"/>
                <a:sym typeface="Constantia"/>
              </a:rPr>
              <a:t>Громче, тише, громче, тише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solidFill>
                  <a:srgbClr val="0B5394"/>
                </a:solidFill>
                <a:latin typeface="Constantia"/>
                <a:ea typeface="Constantia"/>
                <a:cs typeface="Constantia"/>
                <a:sym typeface="Constantia"/>
              </a:rPr>
              <a:t>Все игру мою услышат.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solidFill>
                  <a:srgbClr val="0B5394"/>
                </a:solidFill>
                <a:latin typeface="Constantia"/>
                <a:ea typeface="Constantia"/>
                <a:cs typeface="Constantia"/>
                <a:sym typeface="Constantia"/>
              </a:rPr>
              <a:t>Бью по клавишам я рьяно,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solidFill>
                  <a:srgbClr val="0B5394"/>
                </a:solidFill>
                <a:latin typeface="Constantia"/>
                <a:ea typeface="Constantia"/>
                <a:cs typeface="Constantia"/>
                <a:sym typeface="Constantia"/>
              </a:rPr>
              <a:t>Инструмент мой —.</a:t>
            </a:r>
            <a:endParaRPr/>
          </a:p>
        </p:txBody>
      </p:sp>
      <p:pic>
        <p:nvPicPr>
          <p:cNvPr id="251" name="Google Shape;251;p18" descr="0_4eb55_e1964741_XL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 rot="5400000">
            <a:off x="-2691170" y="2691171"/>
            <a:ext cx="6857999" cy="14756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9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</a:pPr>
            <a:r>
              <a:rPr lang="ru-RU"/>
              <a:t>Фортепиано</a:t>
            </a:r>
            <a:endParaRPr/>
          </a:p>
        </p:txBody>
      </p:sp>
      <p:pic>
        <p:nvPicPr>
          <p:cNvPr id="257" name="Google Shape;257;p19" descr="https://99.img.avito.st/208x156/4359028399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3059832" y="1772816"/>
            <a:ext cx="5328592" cy="4392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"/>
          <p:cNvSpPr/>
          <p:nvPr/>
        </p:nvSpPr>
        <p:spPr>
          <a:xfrm>
            <a:off x="755576" y="764704"/>
            <a:ext cx="7848872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Музыкальные инструменты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это такие инструменты, с помощью которых музыкант-исполнитель может издавать музыкальные звуки (это называется игрой на музыкальных инструментах).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Музыкальные инструменты делают из разных материалов, но главным образом – из дерева и металла. Инструменты делятся на несколько групп, в зависимости от материала, из которого они сделаны, и от способа игры на них:                        </a:t>
            </a:r>
            <a:r>
              <a:rPr lang="ru-RU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клавишные, струнные, духовые ,ударные.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8" name="Google Shape;118;p2" descr="https://sdmsh.perm.muzkult.ru/media/2020/11/21/1245060985/1500x500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395536" y="4437112"/>
            <a:ext cx="8208912" cy="2016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0"/>
          <p:cNvSpPr txBox="1">
            <a:spLocks noGrp="1"/>
          </p:cNvSpPr>
          <p:nvPr>
            <p:ph type="title"/>
          </p:nvPr>
        </p:nvSpPr>
        <p:spPr>
          <a:xfrm>
            <a:off x="2195736" y="704088"/>
            <a:ext cx="649106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Times New Roman"/>
              <a:buNone/>
            </a:pPr>
            <a:r>
              <a:rPr lang="ru-RU" sz="2200" b="1">
                <a:latin typeface="Times New Roman"/>
                <a:ea typeface="Times New Roman"/>
                <a:cs typeface="Times New Roman"/>
                <a:sym typeface="Times New Roman"/>
              </a:rPr>
              <a:t>ДО СКОРОЙ ВСТРЕЧИ ДРУЗЬЯ!!!</a:t>
            </a:r>
            <a:r>
              <a:rPr lang="ru-RU" sz="5400" b="1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5400" b="1">
                <a:latin typeface="Times New Roman"/>
                <a:ea typeface="Times New Roman"/>
                <a:cs typeface="Times New Roman"/>
                <a:sym typeface="Times New Roman"/>
              </a:rPr>
            </a:br>
            <a:endParaRPr/>
          </a:p>
        </p:txBody>
      </p:sp>
      <p:sp>
        <p:nvSpPr>
          <p:cNvPr id="263" name="Google Shape;263;p20"/>
          <p:cNvSpPr txBox="1">
            <a:spLocks noGrp="1"/>
          </p:cNvSpPr>
          <p:nvPr>
            <p:ph type="body" idx="1"/>
          </p:nvPr>
        </p:nvSpPr>
        <p:spPr>
          <a:xfrm>
            <a:off x="457200" y="1268760"/>
            <a:ext cx="8229600" cy="5055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70"/>
              <a:buNone/>
            </a:pPr>
            <a:endParaRPr/>
          </a:p>
        </p:txBody>
      </p:sp>
      <p:pic>
        <p:nvPicPr>
          <p:cNvPr id="264" name="Google Shape;264;p20" descr="Detskie-muzykalnye-instrumenty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457210" y="1431757"/>
            <a:ext cx="7272808" cy="422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"/>
          <p:cNvSpPr/>
          <p:nvPr/>
        </p:nvSpPr>
        <p:spPr>
          <a:xfrm>
            <a:off x="2286000" y="332657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Духовые</a:t>
            </a:r>
            <a:endParaRPr/>
          </a:p>
        </p:txBody>
      </p:sp>
      <p:pic>
        <p:nvPicPr>
          <p:cNvPr id="124" name="Google Shape;124;p3" descr="https://ds04.infourok.ru/uploads/ex/0afa/000ffd01-c35a4653/hello_html_6c25df5b.pn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755576" y="4193704"/>
            <a:ext cx="2088232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3"/>
          <p:cNvSpPr/>
          <p:nvPr/>
        </p:nvSpPr>
        <p:spPr>
          <a:xfrm>
            <a:off x="611560" y="3501008"/>
            <a:ext cx="266429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Свистулька</a:t>
            </a:r>
            <a:endParaRPr/>
          </a:p>
        </p:txBody>
      </p:sp>
      <p:pic>
        <p:nvPicPr>
          <p:cNvPr id="126" name="Google Shape;126;p3" descr="https://st4.depositphotos.com/25208312/38697/v/1600/depositphotos_386976168-stock-illustration-cute-cartoon-girl-playing-flute.jpg"/>
          <p:cNvPicPr preferRelativeResize="0"/>
          <p:nvPr/>
        </p:nvPicPr>
        <p:blipFill rotWithShape="1">
          <a:blip r:embed="rId4" cstate="screen">
            <a:alphaModFix/>
          </a:blip>
          <a:srcRect/>
          <a:stretch/>
        </p:blipFill>
        <p:spPr>
          <a:xfrm>
            <a:off x="6119664" y="3734272"/>
            <a:ext cx="3024336" cy="3123728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3"/>
          <p:cNvSpPr/>
          <p:nvPr/>
        </p:nvSpPr>
        <p:spPr>
          <a:xfrm>
            <a:off x="6948264" y="3284984"/>
            <a:ext cx="194421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Флейта</a:t>
            </a:r>
            <a:endParaRPr/>
          </a:p>
        </p:txBody>
      </p:sp>
      <p:pic>
        <p:nvPicPr>
          <p:cNvPr id="128" name="Google Shape;128;p3" descr="https://nfdou2.edumsko.ru/uploads/2000/1397/section/77702/EL/0_14a1dd_966a095e_orig.png"/>
          <p:cNvPicPr preferRelativeResize="0"/>
          <p:nvPr/>
        </p:nvPicPr>
        <p:blipFill rotWithShape="1">
          <a:blip r:embed="rId5" cstate="screen">
            <a:alphaModFix/>
          </a:blip>
          <a:srcRect/>
          <a:stretch/>
        </p:blipFill>
        <p:spPr>
          <a:xfrm>
            <a:off x="3779912" y="2780928"/>
            <a:ext cx="2160240" cy="2396754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3"/>
          <p:cNvSpPr/>
          <p:nvPr/>
        </p:nvSpPr>
        <p:spPr>
          <a:xfrm>
            <a:off x="3937819" y="1340769"/>
            <a:ext cx="185831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Дудочка</a:t>
            </a:r>
            <a:endParaRPr/>
          </a:p>
        </p:txBody>
      </p:sp>
      <p:pic>
        <p:nvPicPr>
          <p:cNvPr id="130" name="Google Shape;130;p3" descr="https://images-na.ssl-images-amazon.com/images/I/51TWIF6254L.jpg"/>
          <p:cNvPicPr preferRelativeResize="0"/>
          <p:nvPr/>
        </p:nvPicPr>
        <p:blipFill rotWithShape="1">
          <a:blip r:embed="rId6" cstate="screen">
            <a:alphaModFix/>
          </a:blip>
          <a:srcRect/>
          <a:stretch/>
        </p:blipFill>
        <p:spPr>
          <a:xfrm>
            <a:off x="6948264" y="1628800"/>
            <a:ext cx="1895128" cy="1594148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3"/>
          <p:cNvSpPr/>
          <p:nvPr/>
        </p:nvSpPr>
        <p:spPr>
          <a:xfrm>
            <a:off x="6588224" y="836712"/>
            <a:ext cx="237626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Губная гармошка</a:t>
            </a:r>
            <a:endParaRPr/>
          </a:p>
        </p:txBody>
      </p:sp>
      <p:pic>
        <p:nvPicPr>
          <p:cNvPr id="132" name="Google Shape;132;p3" descr="https://avatars.mds.yandex.net/get-zen_doc/1333513/pub_5e74cf54bb43cd5db698995c_5e74de43c4119657f2f480aa/scale_1200"/>
          <p:cNvPicPr preferRelativeResize="0"/>
          <p:nvPr/>
        </p:nvPicPr>
        <p:blipFill rotWithShape="1">
          <a:blip r:embed="rId7" cstate="screen">
            <a:alphaModFix/>
          </a:blip>
          <a:srcRect/>
          <a:stretch/>
        </p:blipFill>
        <p:spPr>
          <a:xfrm>
            <a:off x="251520" y="1556792"/>
            <a:ext cx="3275856" cy="1728192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3"/>
          <p:cNvSpPr/>
          <p:nvPr/>
        </p:nvSpPr>
        <p:spPr>
          <a:xfrm>
            <a:off x="971601" y="1124744"/>
            <a:ext cx="17281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Триола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"/>
          <p:cNvSpPr/>
          <p:nvPr/>
        </p:nvSpPr>
        <p:spPr>
          <a:xfrm>
            <a:off x="3779912" y="548680"/>
            <a:ext cx="252028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Струнные</a:t>
            </a:r>
            <a:endParaRPr sz="3200" u="sng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39" name="Google Shape;139;p4" descr="https://detskiy-sad.com/wp-content/uploads/2016/08/klipart-s-jivotnimi-na-skaf-3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467544" y="4077072"/>
            <a:ext cx="2736304" cy="2780928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4"/>
          <p:cNvSpPr/>
          <p:nvPr/>
        </p:nvSpPr>
        <p:spPr>
          <a:xfrm>
            <a:off x="1043608" y="3861048"/>
            <a:ext cx="187220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СКРИПКА</a:t>
            </a: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41" name="Google Shape;141;p4" descr="https://w7.pngwing.com/pngs/684/870/png-transparent-harp-hand-painted-harp-watercolor-painting-child-photography.png"/>
          <p:cNvPicPr preferRelativeResize="0"/>
          <p:nvPr/>
        </p:nvPicPr>
        <p:blipFill rotWithShape="1">
          <a:blip r:embed="rId4" cstate="screen">
            <a:alphaModFix/>
          </a:blip>
          <a:srcRect/>
          <a:stretch/>
        </p:blipFill>
        <p:spPr>
          <a:xfrm>
            <a:off x="6444208" y="4005064"/>
            <a:ext cx="1886744" cy="2592537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4"/>
          <p:cNvSpPr/>
          <p:nvPr/>
        </p:nvSpPr>
        <p:spPr>
          <a:xfrm>
            <a:off x="7740352" y="3645024"/>
            <a:ext cx="12241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АРФА</a:t>
            </a: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43" name="Google Shape;143;p4" descr="https://i.ytimg.com/vi/Q2QubKdUNfE/maxresdefault.jpg"/>
          <p:cNvPicPr preferRelativeResize="0"/>
          <p:nvPr/>
        </p:nvPicPr>
        <p:blipFill rotWithShape="1">
          <a:blip r:embed="rId5" cstate="screen">
            <a:alphaModFix/>
          </a:blip>
          <a:srcRect/>
          <a:stretch/>
        </p:blipFill>
        <p:spPr>
          <a:xfrm flipH="1">
            <a:off x="3419872" y="2564904"/>
            <a:ext cx="2880320" cy="2111376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4"/>
          <p:cNvSpPr/>
          <p:nvPr/>
        </p:nvSpPr>
        <p:spPr>
          <a:xfrm>
            <a:off x="4022490" y="1988840"/>
            <a:ext cx="177364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ГИТАРА</a:t>
            </a: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45" name="Google Shape;145;p4" descr="https://xn--80adji4acwmcsx2e.xn--p1ai/upload/iblock/1e7/1e70a0c2db5cfde344e37d6c7e70b98a.jpg"/>
          <p:cNvPicPr preferRelativeResize="0"/>
          <p:nvPr/>
        </p:nvPicPr>
        <p:blipFill rotWithShape="1">
          <a:blip r:embed="rId6" cstate="screen">
            <a:alphaModFix/>
          </a:blip>
          <a:srcRect/>
          <a:stretch/>
        </p:blipFill>
        <p:spPr>
          <a:xfrm>
            <a:off x="6660232" y="1196752"/>
            <a:ext cx="2304256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4"/>
          <p:cNvSpPr/>
          <p:nvPr/>
        </p:nvSpPr>
        <p:spPr>
          <a:xfrm>
            <a:off x="6444208" y="908720"/>
            <a:ext cx="18002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БАЛАЛАЙКА</a:t>
            </a: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47" name="Google Shape;147;p4" descr="https://st3.depositphotos.com/7843760/15173/v/950/depositphotos_151738038-stock-illustration-boy-playing-cello-cartoon.jpg"/>
          <p:cNvPicPr preferRelativeResize="0"/>
          <p:nvPr/>
        </p:nvPicPr>
        <p:blipFill rotWithShape="1">
          <a:blip r:embed="rId7" cstate="screen">
            <a:alphaModFix/>
          </a:blip>
          <a:srcRect/>
          <a:stretch/>
        </p:blipFill>
        <p:spPr>
          <a:xfrm>
            <a:off x="323528" y="1196752"/>
            <a:ext cx="2157264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4"/>
          <p:cNvSpPr/>
          <p:nvPr/>
        </p:nvSpPr>
        <p:spPr>
          <a:xfrm>
            <a:off x="467545" y="764704"/>
            <a:ext cx="230425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Виолончель</a:t>
            </a:r>
            <a:endParaRPr/>
          </a:p>
        </p:txBody>
      </p:sp>
    </p:spTree>
  </p:cSld>
  <p:clrMapOvr>
    <a:masterClrMapping/>
  </p:clrMapOvr>
  <p:transition spd="med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"/>
          <p:cNvSpPr/>
          <p:nvPr/>
        </p:nvSpPr>
        <p:spPr>
          <a:xfrm>
            <a:off x="3635896" y="476672"/>
            <a:ext cx="194373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Ударные</a:t>
            </a: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4" name="Google Shape;154;p5" descr="https://thumbs.dreamstime.com/b/%D0%BC%D0%B0-%D1%8C%D1%87%D0%B8%D0%BA-%D0%BC%D0%B0%D1%80%D1%88%D0%B8%D1%80%D1%83%D1%8F-%D1%81-%D0%B1%D0%B0%D1%80%D0%B0%D0%B1%D0%B0%D0%BD%D1%87%D0%B8%D0%BA%D0%BE%D0%BC-73810183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395536" y="3645024"/>
            <a:ext cx="2180134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5"/>
          <p:cNvSpPr/>
          <p:nvPr/>
        </p:nvSpPr>
        <p:spPr>
          <a:xfrm>
            <a:off x="971600" y="3375576"/>
            <a:ext cx="194421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БАРАБАН</a:t>
            </a: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56" name="Google Shape;156;p5" descr="https://e7.pngegg.com/pngimages/505/68/png-clipart-musical-instrument-cartoon-child-illustration-children-playing-cymbals-child-people.png"/>
          <p:cNvPicPr preferRelativeResize="0"/>
          <p:nvPr/>
        </p:nvPicPr>
        <p:blipFill rotWithShape="1">
          <a:blip r:embed="rId4" cstate="screen">
            <a:alphaModFix/>
          </a:blip>
          <a:srcRect/>
          <a:stretch/>
        </p:blipFill>
        <p:spPr>
          <a:xfrm>
            <a:off x="6588224" y="3861048"/>
            <a:ext cx="2123728" cy="299695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5"/>
          <p:cNvSpPr/>
          <p:nvPr/>
        </p:nvSpPr>
        <p:spPr>
          <a:xfrm>
            <a:off x="7020272" y="3244334"/>
            <a:ext cx="15841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ТАРЕЛКИ </a:t>
            </a: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58" name="Google Shape;158;p5" descr="https://images-na.ssl-images-amazon.com/images/I/51F85AbwIDL.jpg"/>
          <p:cNvPicPr preferRelativeResize="0"/>
          <p:nvPr/>
        </p:nvPicPr>
        <p:blipFill rotWithShape="1">
          <a:blip r:embed="rId5" cstate="screen">
            <a:alphaModFix/>
          </a:blip>
          <a:srcRect/>
          <a:stretch/>
        </p:blipFill>
        <p:spPr>
          <a:xfrm>
            <a:off x="0" y="836712"/>
            <a:ext cx="2267744" cy="2386236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5"/>
          <p:cNvSpPr/>
          <p:nvPr/>
        </p:nvSpPr>
        <p:spPr>
          <a:xfrm>
            <a:off x="0" y="548680"/>
            <a:ext cx="327585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ТРЕУГОЛЬНИК </a:t>
            </a: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60" name="Google Shape;160;p5" descr="https://1edumarket.ru/upload/iblock/146/146068cab98f50df6205b86bd682b92e.jpg"/>
          <p:cNvPicPr preferRelativeResize="0"/>
          <p:nvPr/>
        </p:nvPicPr>
        <p:blipFill rotWithShape="1">
          <a:blip r:embed="rId6" cstate="screen">
            <a:alphaModFix/>
          </a:blip>
          <a:srcRect/>
          <a:stretch/>
        </p:blipFill>
        <p:spPr>
          <a:xfrm>
            <a:off x="7020272" y="836712"/>
            <a:ext cx="1872208" cy="2088232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5"/>
          <p:cNvSpPr/>
          <p:nvPr/>
        </p:nvSpPr>
        <p:spPr>
          <a:xfrm>
            <a:off x="6372200" y="1860432"/>
            <a:ext cx="165618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ложки</a:t>
            </a:r>
            <a:endParaRPr sz="24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62" name="Google Shape;162;p5" descr="https://i.pinimg.com/474x/aa/85/82/aa8582a7f7ceeeebaa7243ef7e6afcd7.jpg"/>
          <p:cNvPicPr preferRelativeResize="0"/>
          <p:nvPr/>
        </p:nvPicPr>
        <p:blipFill rotWithShape="1">
          <a:blip r:embed="rId7" cstate="screen">
            <a:alphaModFix/>
          </a:blip>
          <a:srcRect/>
          <a:stretch/>
        </p:blipFill>
        <p:spPr>
          <a:xfrm>
            <a:off x="3131840" y="4581128"/>
            <a:ext cx="2592288" cy="1951113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5"/>
          <p:cNvSpPr/>
          <p:nvPr/>
        </p:nvSpPr>
        <p:spPr>
          <a:xfrm>
            <a:off x="3419872" y="4149080"/>
            <a:ext cx="20882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БУБЕН</a:t>
            </a:r>
            <a:endParaRPr sz="18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64" name="Google Shape;164;p5" descr="https://cdn1.ozone.ru/multimedia/1024971552.jpg"/>
          <p:cNvPicPr preferRelativeResize="0"/>
          <p:nvPr/>
        </p:nvPicPr>
        <p:blipFill rotWithShape="1">
          <a:blip r:embed="rId8" cstate="screen">
            <a:alphaModFix/>
          </a:blip>
          <a:srcRect/>
          <a:stretch/>
        </p:blipFill>
        <p:spPr>
          <a:xfrm>
            <a:off x="3563888" y="1340768"/>
            <a:ext cx="2160240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5"/>
          <p:cNvSpPr/>
          <p:nvPr/>
        </p:nvSpPr>
        <p:spPr>
          <a:xfrm>
            <a:off x="3563888" y="1268760"/>
            <a:ext cx="223224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колокольчик</a:t>
            </a:r>
            <a:endParaRPr sz="24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"/>
          <p:cNvSpPr/>
          <p:nvPr/>
        </p:nvSpPr>
        <p:spPr>
          <a:xfrm>
            <a:off x="3347864" y="620688"/>
            <a:ext cx="244827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Клавишные</a:t>
            </a:r>
            <a:endParaRPr sz="2800" b="1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71" name="Google Shape;171;p6" descr="https://99.img.avito.st/208x156/4359028399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467544" y="4869160"/>
            <a:ext cx="1981200" cy="148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6"/>
          <p:cNvSpPr/>
          <p:nvPr/>
        </p:nvSpPr>
        <p:spPr>
          <a:xfrm>
            <a:off x="179512" y="4365104"/>
            <a:ext cx="273630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фортепиано</a:t>
            </a:r>
            <a:endParaRPr sz="24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73" name="Google Shape;173;p6" descr="https://i.ytimg.com/vi/siYiIg5lIDU/maxresdefault.jpg"/>
          <p:cNvPicPr preferRelativeResize="0"/>
          <p:nvPr/>
        </p:nvPicPr>
        <p:blipFill rotWithShape="1">
          <a:blip r:embed="rId4" cstate="screen">
            <a:alphaModFix/>
          </a:blip>
          <a:srcRect/>
          <a:stretch/>
        </p:blipFill>
        <p:spPr>
          <a:xfrm>
            <a:off x="5220072" y="4437112"/>
            <a:ext cx="3744416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6"/>
          <p:cNvSpPr/>
          <p:nvPr/>
        </p:nvSpPr>
        <p:spPr>
          <a:xfrm>
            <a:off x="6732240" y="3982998"/>
            <a:ext cx="266429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баян</a:t>
            </a:r>
            <a:endParaRPr sz="24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75" name="Google Shape;175;p6" descr="https://novosibirsk.topmuz.ru/wa-data/public/shop/products/32/53/55332/images/77410/77410.750x0.jpg"/>
          <p:cNvPicPr preferRelativeResize="0"/>
          <p:nvPr/>
        </p:nvPicPr>
        <p:blipFill rotWithShape="1">
          <a:blip r:embed="rId5" cstate="screen">
            <a:alphaModFix/>
          </a:blip>
          <a:srcRect/>
          <a:stretch/>
        </p:blipFill>
        <p:spPr>
          <a:xfrm>
            <a:off x="2987824" y="3789040"/>
            <a:ext cx="2592288" cy="2547664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6"/>
          <p:cNvSpPr/>
          <p:nvPr/>
        </p:nvSpPr>
        <p:spPr>
          <a:xfrm>
            <a:off x="3059832" y="3501008"/>
            <a:ext cx="302433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аккордеон</a:t>
            </a:r>
            <a:endParaRPr sz="2400" b="1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77" name="Google Shape;177;p6" descr="https://www.bigtv.ru/storage/goodsImages/92/92321/clear_92321_1.jpg"/>
          <p:cNvPicPr preferRelativeResize="0"/>
          <p:nvPr/>
        </p:nvPicPr>
        <p:blipFill rotWithShape="1">
          <a:blip r:embed="rId6" cstate="screen">
            <a:alphaModFix/>
          </a:blip>
          <a:srcRect/>
          <a:stretch/>
        </p:blipFill>
        <p:spPr>
          <a:xfrm>
            <a:off x="6084168" y="1196752"/>
            <a:ext cx="2720752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6"/>
          <p:cNvSpPr/>
          <p:nvPr/>
        </p:nvSpPr>
        <p:spPr>
          <a:xfrm>
            <a:off x="7236296" y="918012"/>
            <a:ext cx="190770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рояль</a:t>
            </a:r>
            <a:endParaRPr sz="24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79" name="Google Shape;179;p6" descr="https://avatars.mds.yandex.net/get-zen_doc/1860621/pub_5d2a0690bc228f00aec34bd2_5d2a0eb2c31e4900aebf40f5/scale_1200"/>
          <p:cNvPicPr preferRelativeResize="0"/>
          <p:nvPr/>
        </p:nvPicPr>
        <p:blipFill rotWithShape="1">
          <a:blip r:embed="rId7" cstate="screen">
            <a:alphaModFix/>
          </a:blip>
          <a:srcRect/>
          <a:stretch/>
        </p:blipFill>
        <p:spPr>
          <a:xfrm>
            <a:off x="251520" y="1124744"/>
            <a:ext cx="2448272" cy="2924944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6"/>
          <p:cNvSpPr/>
          <p:nvPr/>
        </p:nvSpPr>
        <p:spPr>
          <a:xfrm>
            <a:off x="2771800" y="1772816"/>
            <a:ext cx="20882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орган</a:t>
            </a:r>
            <a:endParaRPr sz="24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"/>
          <p:cNvSpPr/>
          <p:nvPr/>
        </p:nvSpPr>
        <p:spPr>
          <a:xfrm>
            <a:off x="683568" y="620688"/>
            <a:ext cx="792088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Загадки</a:t>
            </a:r>
            <a:r>
              <a:rPr lang="ru-RU" sz="40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 </a:t>
            </a:r>
            <a:r>
              <a:rPr lang="ru-RU" sz="4000" b="1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про</a:t>
            </a:r>
            <a:r>
              <a:rPr lang="ru-RU" sz="40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 </a:t>
            </a:r>
            <a:r>
              <a:rPr lang="ru-RU" sz="4000" b="1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музыкальные</a:t>
            </a:r>
            <a:r>
              <a:rPr lang="ru-RU" sz="40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 </a:t>
            </a:r>
            <a:endParaRPr sz="40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инструменты</a:t>
            </a:r>
            <a:r>
              <a:rPr lang="ru-RU" sz="1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 </a:t>
            </a:r>
            <a:endParaRPr/>
          </a:p>
        </p:txBody>
      </p:sp>
      <p:pic>
        <p:nvPicPr>
          <p:cNvPr id="186" name="Google Shape;186;p7" descr="detskie_pesni_iz_multfilmov_bolshoj_sobachij_sekret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1403648" y="2060848"/>
            <a:ext cx="6365507" cy="4392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"/>
          <p:cNvSpPr/>
          <p:nvPr/>
        </p:nvSpPr>
        <p:spPr>
          <a:xfrm>
            <a:off x="1691680" y="1484784"/>
            <a:ext cx="6984776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 </a:t>
            </a:r>
            <a:r>
              <a:rPr lang="ru-RU" sz="4000">
                <a:solidFill>
                  <a:srgbClr val="002060"/>
                </a:solidFill>
                <a:latin typeface="Constantia"/>
                <a:ea typeface="Constantia"/>
                <a:cs typeface="Constantia"/>
                <a:sym typeface="Constantia"/>
              </a:rPr>
              <a:t>У этого инструмента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solidFill>
                  <a:srgbClr val="002060"/>
                </a:solidFill>
                <a:latin typeface="Constantia"/>
                <a:ea typeface="Constantia"/>
                <a:cs typeface="Constantia"/>
                <a:sym typeface="Constantia"/>
              </a:rPr>
              <a:t>Есть струны и педаль,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solidFill>
                  <a:srgbClr val="002060"/>
                </a:solidFill>
                <a:latin typeface="Constantia"/>
                <a:ea typeface="Constantia"/>
                <a:cs typeface="Constantia"/>
                <a:sym typeface="Constantia"/>
              </a:rPr>
              <a:t>Несомненно, это звонкий,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solidFill>
                  <a:srgbClr val="002060"/>
                </a:solidFill>
                <a:latin typeface="Constantia"/>
                <a:ea typeface="Constantia"/>
                <a:cs typeface="Constantia"/>
                <a:sym typeface="Constantia"/>
              </a:rPr>
              <a:t>Черный глянцевый……</a:t>
            </a:r>
            <a:endParaRPr sz="4000">
              <a:solidFill>
                <a:srgbClr val="002060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pic>
        <p:nvPicPr>
          <p:cNvPr id="192" name="Google Shape;192;p8" descr="0_4eb55_e1964741_XL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 rot="5400000">
            <a:off x="-2691170" y="2691170"/>
            <a:ext cx="6857999" cy="14756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>
            <a:spLocks noGrp="1"/>
          </p:cNvSpPr>
          <p:nvPr>
            <p:ph type="title"/>
          </p:nvPr>
        </p:nvSpPr>
        <p:spPr>
          <a:xfrm>
            <a:off x="3059832" y="0"/>
            <a:ext cx="5703168" cy="1412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</a:pPr>
            <a:r>
              <a:rPr lang="ru-RU"/>
              <a:t>Рояль</a:t>
            </a:r>
            <a:endParaRPr/>
          </a:p>
        </p:txBody>
      </p:sp>
      <p:pic>
        <p:nvPicPr>
          <p:cNvPr id="198" name="Google Shape;198;p9" descr="https://www.bigtv.ru/storage/goodsImages/92/92321/clear_92321_1.jpg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1259632" y="1700808"/>
            <a:ext cx="5472608" cy="489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heel spokes="8"/>
  </p:transition>
</p:sld>
</file>

<file path=ppt/theme/theme1.xml><?xml version="1.0" encoding="utf-8"?>
<a:theme xmlns:a="http://schemas.openxmlformats.org/drawingml/2006/main" name="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</Words>
  <Application>Microsoft Office PowerPoint</Application>
  <PresentationFormat>Экран (4:3)</PresentationFormat>
  <Paragraphs>67</Paragraphs>
  <Slides>20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Constantia</vt:lpstr>
      <vt:lpstr>Noto Sans Symbols</vt:lpstr>
      <vt:lpstr>Times New Roman</vt:lpstr>
      <vt:lpstr>Поток</vt:lpstr>
      <vt:lpstr>Поток</vt:lpstr>
      <vt:lpstr>«В страну музыкальных инструментов"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Рояль</vt:lpstr>
      <vt:lpstr>Слайд 10</vt:lpstr>
      <vt:lpstr>Барабан</vt:lpstr>
      <vt:lpstr>Слайд 12</vt:lpstr>
      <vt:lpstr>Колокольчик</vt:lpstr>
      <vt:lpstr>Слайд 14</vt:lpstr>
      <vt:lpstr>Скрипка </vt:lpstr>
      <vt:lpstr>Слайд 16</vt:lpstr>
      <vt:lpstr>Балалайка</vt:lpstr>
      <vt:lpstr>Слайд 18</vt:lpstr>
      <vt:lpstr>Фортепиано</vt:lpstr>
      <vt:lpstr>ДО СКОРОЙ ВСТРЕЧИ ДРУЗЬЯ!!!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страну музыкальных инструментов"</dc:title>
  <dc:creator>Наталья</dc:creator>
  <cp:lastModifiedBy>Наталья</cp:lastModifiedBy>
  <cp:revision>2</cp:revision>
  <dcterms:created xsi:type="dcterms:W3CDTF">2021-10-21T13:33:15Z</dcterms:created>
  <dcterms:modified xsi:type="dcterms:W3CDTF">2021-10-23T13:02:20Z</dcterms:modified>
</cp:coreProperties>
</file>