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</p:sldMasterIdLst>
  <p:notesMasterIdLst>
    <p:notesMasterId r:id="rId25"/>
  </p:notesMasterIdLst>
  <p:sldIdLst>
    <p:sldId id="261" r:id="rId2"/>
    <p:sldId id="257" r:id="rId3"/>
    <p:sldId id="275" r:id="rId4"/>
    <p:sldId id="276" r:id="rId5"/>
    <p:sldId id="277" r:id="rId6"/>
    <p:sldId id="278" r:id="rId7"/>
    <p:sldId id="256" r:id="rId8"/>
    <p:sldId id="258" r:id="rId9"/>
    <p:sldId id="259" r:id="rId10"/>
    <p:sldId id="266" r:id="rId11"/>
    <p:sldId id="267" r:id="rId12"/>
    <p:sldId id="268" r:id="rId13"/>
    <p:sldId id="269" r:id="rId14"/>
    <p:sldId id="270" r:id="rId15"/>
    <p:sldId id="260" r:id="rId16"/>
    <p:sldId id="262" r:id="rId17"/>
    <p:sldId id="263" r:id="rId18"/>
    <p:sldId id="264" r:id="rId19"/>
    <p:sldId id="265" r:id="rId20"/>
    <p:sldId id="271" r:id="rId21"/>
    <p:sldId id="272" r:id="rId22"/>
    <p:sldId id="273" r:id="rId23"/>
    <p:sldId id="274" r:id="rId24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26BA714-55E2-4552-91B5-9F83A1436C1D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E9C93F3-330C-4E08-AC4F-3EE7EFCD4D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C46A576-B242-4039-B9B7-08CD99E44AE6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 noChangeArrowheads="1"/>
          </p:cNvSpPr>
          <p:nvPr/>
        </p:nvSpPr>
        <p:spPr bwMode="auto">
          <a:xfrm>
            <a:off x="0" y="4324350"/>
            <a:ext cx="1744663" cy="777875"/>
          </a:xfrm>
          <a:custGeom>
            <a:avLst/>
            <a:gdLst>
              <a:gd name="T0" fmla="*/ 0 w 372"/>
              <a:gd name="T1" fmla="*/ 0 h 166"/>
              <a:gd name="T2" fmla="*/ 372 w 372"/>
              <a:gd name="T3" fmla="*/ 166 h 166"/>
            </a:gdLst>
            <a:ahLst/>
            <a:cxnLst/>
            <a:rect l="T0" t="T1" r="T2" b="T3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ru-RU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3E681-B4D4-416F-9BD4-1D988DCBFCDD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4529138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24274C-6C2E-4330-8111-E78633A97D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 noChangeArrowheads="1"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>
              <a:gd name="T0" fmla="*/ 0 w 9248"/>
              <a:gd name="T1" fmla="*/ 0 h 10000"/>
              <a:gd name="T2" fmla="*/ 9248 w 9248"/>
              <a:gd name="T3" fmla="*/ 10000 h 10000"/>
            </a:gdLst>
            <a:ahLst/>
            <a:cxnLst/>
            <a:rect l="T0" t="T1" r="T2" b="T3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ru-RU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94FE52-9AC5-4489-9D34-39A9F5BCE74D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A7658B-F7DD-4C5C-8D17-8542877FB3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>
              <a:gd name="T0" fmla="*/ 0 w 9248"/>
              <a:gd name="T1" fmla="*/ 0 h 10000"/>
              <a:gd name="T2" fmla="*/ 9248 w 9248"/>
              <a:gd name="T3" fmla="*/ 10000 h 10000"/>
            </a:gdLst>
            <a:ahLst/>
            <a:cxnLst/>
            <a:rect l="T0" t="T1" r="T2" b="T3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ru-RU" sz="1800"/>
          </a:p>
        </p:txBody>
      </p:sp>
      <p:sp>
        <p:nvSpPr>
          <p:cNvPr id="6" name="TextBox 13"/>
          <p:cNvSpPr txBox="1"/>
          <p:nvPr/>
        </p:nvSpPr>
        <p:spPr>
          <a:xfrm>
            <a:off x="2466975" y="647700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7" name="TextBox 14"/>
          <p:cNvSpPr txBox="1"/>
          <p:nvPr/>
        </p:nvSpPr>
        <p:spPr>
          <a:xfrm>
            <a:off x="11114088" y="290512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3FDA0-7C70-4765-8FDF-6A39B6661795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F3A3C7-BDF3-4FDC-8A54-10980EBEC4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>
              <a:gd name="T0" fmla="*/ 0 w 9248"/>
              <a:gd name="T1" fmla="*/ 0 h 10000"/>
              <a:gd name="T2" fmla="*/ 9248 w 9248"/>
              <a:gd name="T3" fmla="*/ 10000 h 10000"/>
            </a:gdLst>
            <a:ahLst/>
            <a:cxnLst/>
            <a:rect l="T0" t="T1" r="T2" b="T3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ru-RU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DB3AA-183D-465D-A6D9-EEE58A1336A9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70AC3-11B2-4D46-8DD6-611D7308F6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>
              <a:gd name="T0" fmla="*/ 0 w 9248"/>
              <a:gd name="T1" fmla="*/ 0 h 10000"/>
              <a:gd name="T2" fmla="*/ 9248 w 9248"/>
              <a:gd name="T3" fmla="*/ 10000 h 10000"/>
            </a:gdLst>
            <a:ahLst/>
            <a:cxnLst/>
            <a:rect l="T0" t="T1" r="T2" b="T3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ru-RU" sz="1800"/>
          </a:p>
        </p:txBody>
      </p:sp>
      <p:sp>
        <p:nvSpPr>
          <p:cNvPr id="6" name="TextBox 16"/>
          <p:cNvSpPr txBox="1"/>
          <p:nvPr/>
        </p:nvSpPr>
        <p:spPr>
          <a:xfrm>
            <a:off x="2466975" y="647700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7" name="TextBox 17"/>
          <p:cNvSpPr txBox="1"/>
          <p:nvPr/>
        </p:nvSpPr>
        <p:spPr>
          <a:xfrm>
            <a:off x="11114088" y="290512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7CA41-9CEE-47E2-8173-CC2A952B9F9A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8ECBD1-8E66-48BD-9CFF-04622BA518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>
              <a:gd name="T0" fmla="*/ 0 w 9248"/>
              <a:gd name="T1" fmla="*/ 0 h 10000"/>
              <a:gd name="T2" fmla="*/ 9248 w 9248"/>
              <a:gd name="T3" fmla="*/ 10000 h 10000"/>
            </a:gdLst>
            <a:ahLst/>
            <a:cxnLst/>
            <a:rect l="T0" t="T1" r="T2" b="T3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ru-RU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16230-53A7-46A7-A16E-6A1873074C9E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12FB97-4CDC-4422-8D4E-91D5C90A4E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 noChangeArrowheads="1"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0 w 9248"/>
              <a:gd name="T1" fmla="*/ 0 h 10000"/>
              <a:gd name="T2" fmla="*/ 9248 w 9248"/>
              <a:gd name="T3" fmla="*/ 10000 h 10000"/>
            </a:gdLst>
            <a:ahLst/>
            <a:cxnLst/>
            <a:rect l="T0" t="T1" r="T2" b="T3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ru-RU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0D584-7653-4D83-994F-4D450C70BEE4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CA8F5-7A54-4138-A23B-F43BCE40E9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 noChangeArrowheads="1"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0 w 9248"/>
              <a:gd name="T1" fmla="*/ 0 h 10000"/>
              <a:gd name="T2" fmla="*/ 9248 w 9248"/>
              <a:gd name="T3" fmla="*/ 10000 h 10000"/>
            </a:gdLst>
            <a:ahLst/>
            <a:cxnLst/>
            <a:rect l="T0" t="T1" r="T2" b="T3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ru-RU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71256-ED15-414A-AE1B-DB53C8F596C8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72E1C-1442-483E-B364-CEB2B88982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 noChangeArrowheads="1"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0 w 9248"/>
              <a:gd name="T1" fmla="*/ 0 h 10000"/>
              <a:gd name="T2" fmla="*/ 9248 w 9248"/>
              <a:gd name="T3" fmla="*/ 10000 h 10000"/>
            </a:gdLst>
            <a:ahLst/>
            <a:cxnLst/>
            <a:rect l="T0" t="T1" r="T2" b="T3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ru-RU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04D70-8B57-47CF-BBCA-3868F8E111F7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6C4B5B-BC6D-480D-9634-D29A80DAB7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 noChangeArrowheads="1"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>
              <a:gd name="T0" fmla="*/ 0 w 9248"/>
              <a:gd name="T1" fmla="*/ 0 h 10000"/>
              <a:gd name="T2" fmla="*/ 9248 w 9248"/>
              <a:gd name="T3" fmla="*/ 10000 h 10000"/>
            </a:gdLst>
            <a:ahLst/>
            <a:cxnLst/>
            <a:rect l="T0" t="T1" r="T2" b="T3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ru-RU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9E9C82-EFFD-403A-A43D-C671363B50CA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A59C8-89D9-47FC-9F0F-DD5BE80FFC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0 w 9248"/>
              <a:gd name="T1" fmla="*/ 0 h 10000"/>
              <a:gd name="T2" fmla="*/ 9248 w 9248"/>
              <a:gd name="T3" fmla="*/ 10000 h 10000"/>
            </a:gdLst>
            <a:ahLst/>
            <a:cxnLst/>
            <a:rect l="T0" t="T1" r="T2" b="T3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ru-RU" sz="180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E6424E-71B6-49B3-8AAA-DEAD80442F66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61D523-2D5B-40C7-856A-368FE5F992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1"/>
          <p:cNvSpPr>
            <a:spLocks noChangeArrowheads="1"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0 w 9248"/>
              <a:gd name="T1" fmla="*/ 0 h 10000"/>
              <a:gd name="T2" fmla="*/ 9248 w 9248"/>
              <a:gd name="T3" fmla="*/ 10000 h 10000"/>
            </a:gdLst>
            <a:ahLst/>
            <a:cxnLst/>
            <a:rect l="T0" t="T1" r="T2" b="T3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ru-RU" sz="180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37B9D-F296-4E01-9161-A3A85B41C971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915FC-98B2-4820-B500-9785D6E41F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 noChangeArrowheads="1"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0 w 9248"/>
              <a:gd name="T1" fmla="*/ 0 h 10000"/>
              <a:gd name="T2" fmla="*/ 9248 w 9248"/>
              <a:gd name="T3" fmla="*/ 10000 h 10000"/>
            </a:gdLst>
            <a:ahLst/>
            <a:cxnLst/>
            <a:rect l="T0" t="T1" r="T2" b="T3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ru-RU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5006A-667B-461C-9F8A-E2EF20392551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BA22D-5481-4C02-A9C9-61FB32EBD2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 noChangeArrowheads="1"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0 w 9248"/>
              <a:gd name="T1" fmla="*/ 0 h 10000"/>
              <a:gd name="T2" fmla="*/ 9248 w 9248"/>
              <a:gd name="T3" fmla="*/ 10000 h 10000"/>
            </a:gdLst>
            <a:ahLst/>
            <a:cxnLst/>
            <a:rect l="T0" t="T1" r="T2" b="T3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ru-RU" sz="180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00098-94C0-4B53-8627-3033673206AD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AD5C7-DB5D-4612-B6E2-7083BE4A8E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0 w 9248"/>
              <a:gd name="T1" fmla="*/ 0 h 10000"/>
              <a:gd name="T2" fmla="*/ 9248 w 9248"/>
              <a:gd name="T3" fmla="*/ 10000 h 10000"/>
            </a:gdLst>
            <a:ahLst/>
            <a:cxnLst/>
            <a:rect l="T0" t="T1" r="T2" b="T3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ru-RU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E15F5-0A70-4988-A5E0-764BB063B7F5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68699-9FBE-45E3-85F2-1A68A17C0B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>
              <a:gd name="T0" fmla="*/ 0 w 9248"/>
              <a:gd name="T1" fmla="*/ 0 h 10000"/>
              <a:gd name="T2" fmla="*/ 9248 w 9248"/>
              <a:gd name="T3" fmla="*/ 10000 h 10000"/>
            </a:gdLst>
            <a:ahLst/>
            <a:cxnLst/>
            <a:rect l="T0" t="T1" r="T2" b="T3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ru-RU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B261F-3FF9-4514-852B-BF16F1E38534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FBBA28-DAB3-4AD5-B27D-A4E17B3495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2"/>
          <p:cNvGrpSpPr>
            <a:grpSpLocks/>
          </p:cNvGrpSpPr>
          <p:nvPr/>
        </p:nvGrpSpPr>
        <p:grpSpPr bwMode="auto">
          <a:xfrm>
            <a:off x="0" y="228600"/>
            <a:ext cx="2851150" cy="6638925"/>
            <a:chOff x="2487613" y="285750"/>
            <a:chExt cx="2428875" cy="5654676"/>
          </a:xfrm>
        </p:grpSpPr>
        <p:sp>
          <p:nvSpPr>
            <p:cNvPr id="1046" name="Freeform 11"/>
            <p:cNvSpPr>
              <a:spLocks noChangeArrowheads="1"/>
            </p:cNvSpPr>
            <p:nvPr/>
          </p:nvSpPr>
          <p:spPr bwMode="auto">
            <a:xfrm>
              <a:off x="2487613" y="2284222"/>
              <a:ext cx="85200" cy="534098"/>
            </a:xfrm>
            <a:custGeom>
              <a:avLst/>
              <a:gdLst>
                <a:gd name="T0" fmla="*/ 0 w 22"/>
                <a:gd name="T1" fmla="*/ 0 h 136"/>
                <a:gd name="T2" fmla="*/ 22 w 22"/>
                <a:gd name="T3" fmla="*/ 136 h 136"/>
              </a:gdLst>
              <a:ahLst/>
              <a:cxnLst/>
              <a:rect l="T0" t="T1" r="T2" b="T3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/>
            </a:p>
          </p:txBody>
        </p:sp>
        <p:sp>
          <p:nvSpPr>
            <p:cNvPr id="1047" name="Freeform 12"/>
            <p:cNvSpPr>
              <a:spLocks noChangeArrowheads="1"/>
            </p:cNvSpPr>
            <p:nvPr/>
          </p:nvSpPr>
          <p:spPr bwMode="auto">
            <a:xfrm>
              <a:off x="2597156" y="2779108"/>
              <a:ext cx="550418" cy="1978191"/>
            </a:xfrm>
            <a:custGeom>
              <a:avLst/>
              <a:gdLst>
                <a:gd name="T0" fmla="*/ 0 w 140"/>
                <a:gd name="T1" fmla="*/ 0 h 504"/>
                <a:gd name="T2" fmla="*/ 140 w 140"/>
                <a:gd name="T3" fmla="*/ 504 h 504"/>
              </a:gdLst>
              <a:ahLst/>
              <a:cxnLst/>
              <a:rect l="T0" t="T1" r="T2" b="T3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/>
            </a:p>
          </p:txBody>
        </p:sp>
        <p:sp>
          <p:nvSpPr>
            <p:cNvPr id="1048" name="Freeform 13"/>
            <p:cNvSpPr>
              <a:spLocks noChangeArrowheads="1"/>
            </p:cNvSpPr>
            <p:nvPr/>
          </p:nvSpPr>
          <p:spPr bwMode="auto">
            <a:xfrm>
              <a:off x="3174622" y="4730255"/>
              <a:ext cx="519314" cy="1210171"/>
            </a:xfrm>
            <a:custGeom>
              <a:avLst/>
              <a:gdLst>
                <a:gd name="T0" fmla="*/ 0 w 132"/>
                <a:gd name="T1" fmla="*/ 0 h 308"/>
                <a:gd name="T2" fmla="*/ 132 w 132"/>
                <a:gd name="T3" fmla="*/ 308 h 308"/>
              </a:gdLst>
              <a:ahLst/>
              <a:cxnLst/>
              <a:rect l="T0" t="T1" r="T2" b="T3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/>
            </a:p>
          </p:txBody>
        </p:sp>
        <p:sp>
          <p:nvSpPr>
            <p:cNvPr id="1049" name="Freeform 14"/>
            <p:cNvSpPr>
              <a:spLocks noChangeArrowheads="1"/>
            </p:cNvSpPr>
            <p:nvPr/>
          </p:nvSpPr>
          <p:spPr bwMode="auto">
            <a:xfrm>
              <a:off x="3305804" y="5630785"/>
              <a:ext cx="146057" cy="309641"/>
            </a:xfrm>
            <a:custGeom>
              <a:avLst/>
              <a:gdLst>
                <a:gd name="T0" fmla="*/ 0 w 37"/>
                <a:gd name="T1" fmla="*/ 0 h 79"/>
                <a:gd name="T2" fmla="*/ 37 w 37"/>
                <a:gd name="T3" fmla="*/ 79 h 79"/>
              </a:gdLst>
              <a:ahLst/>
              <a:cxnLst/>
              <a:rect l="T0" t="T1" r="T2" b="T3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/>
            </a:p>
          </p:txBody>
        </p:sp>
        <p:sp>
          <p:nvSpPr>
            <p:cNvPr id="1050" name="Freeform 15"/>
            <p:cNvSpPr>
              <a:spLocks noChangeArrowheads="1"/>
            </p:cNvSpPr>
            <p:nvPr/>
          </p:nvSpPr>
          <p:spPr bwMode="auto">
            <a:xfrm>
              <a:off x="2572813" y="2818321"/>
              <a:ext cx="700533" cy="2834099"/>
            </a:xfrm>
            <a:custGeom>
              <a:avLst/>
              <a:gdLst>
                <a:gd name="T0" fmla="*/ 0 w 178"/>
                <a:gd name="T1" fmla="*/ 0 h 722"/>
                <a:gd name="T2" fmla="*/ 178 w 178"/>
                <a:gd name="T3" fmla="*/ 722 h 722"/>
              </a:gdLst>
              <a:ahLst/>
              <a:cxnLst/>
              <a:rect l="T0" t="T1" r="T2" b="T3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/>
            </a:p>
          </p:txBody>
        </p:sp>
        <p:sp>
          <p:nvSpPr>
            <p:cNvPr id="1051" name="Freeform 16"/>
            <p:cNvSpPr>
              <a:spLocks noChangeArrowheads="1"/>
            </p:cNvSpPr>
            <p:nvPr/>
          </p:nvSpPr>
          <p:spPr bwMode="auto">
            <a:xfrm>
              <a:off x="2506546" y="285750"/>
              <a:ext cx="90610" cy="2493358"/>
            </a:xfrm>
            <a:custGeom>
              <a:avLst/>
              <a:gdLst>
                <a:gd name="T0" fmla="*/ 0 w 23"/>
                <a:gd name="T1" fmla="*/ 0 h 635"/>
                <a:gd name="T2" fmla="*/ 23 w 23"/>
                <a:gd name="T3" fmla="*/ 635 h 635"/>
              </a:gdLst>
              <a:ahLst/>
              <a:cxnLst/>
              <a:rect l="T0" t="T1" r="T2" b="T3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/>
            </a:p>
          </p:txBody>
        </p:sp>
        <p:sp>
          <p:nvSpPr>
            <p:cNvPr id="1052" name="Freeform 17"/>
            <p:cNvSpPr>
              <a:spLocks noChangeArrowheads="1"/>
            </p:cNvSpPr>
            <p:nvPr/>
          </p:nvSpPr>
          <p:spPr bwMode="auto">
            <a:xfrm>
              <a:off x="2553880" y="2599273"/>
              <a:ext cx="67619" cy="420517"/>
            </a:xfrm>
            <a:custGeom>
              <a:avLst/>
              <a:gdLst>
                <a:gd name="T0" fmla="*/ 0 w 17"/>
                <a:gd name="T1" fmla="*/ 0 h 107"/>
                <a:gd name="T2" fmla="*/ 17 w 17"/>
                <a:gd name="T3" fmla="*/ 107 h 107"/>
              </a:gdLst>
              <a:ahLst/>
              <a:cxnLst/>
              <a:rect l="T0" t="T1" r="T2" b="T3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/>
            </a:p>
          </p:txBody>
        </p:sp>
        <p:sp>
          <p:nvSpPr>
            <p:cNvPr id="1053" name="Freeform 18"/>
            <p:cNvSpPr>
              <a:spLocks noChangeArrowheads="1"/>
            </p:cNvSpPr>
            <p:nvPr/>
          </p:nvSpPr>
          <p:spPr bwMode="auto">
            <a:xfrm>
              <a:off x="3143518" y="4757298"/>
              <a:ext cx="162286" cy="873487"/>
            </a:xfrm>
            <a:custGeom>
              <a:avLst/>
              <a:gdLst>
                <a:gd name="T0" fmla="*/ 0 w 41"/>
                <a:gd name="T1" fmla="*/ 0 h 222"/>
                <a:gd name="T2" fmla="*/ 41 w 41"/>
                <a:gd name="T3" fmla="*/ 222 h 222"/>
              </a:gdLst>
              <a:ahLst/>
              <a:cxnLst/>
              <a:rect l="T0" t="T1" r="T2" b="T3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/>
            </a:p>
          </p:txBody>
        </p:sp>
        <p:sp>
          <p:nvSpPr>
            <p:cNvPr id="1054" name="Freeform 19"/>
            <p:cNvSpPr>
              <a:spLocks noChangeArrowheads="1"/>
            </p:cNvSpPr>
            <p:nvPr/>
          </p:nvSpPr>
          <p:spPr bwMode="auto">
            <a:xfrm>
              <a:off x="3147575" y="1282282"/>
              <a:ext cx="1768913" cy="3447973"/>
            </a:xfrm>
            <a:custGeom>
              <a:avLst/>
              <a:gdLst>
                <a:gd name="T0" fmla="*/ 0 w 450"/>
                <a:gd name="T1" fmla="*/ 0 h 878"/>
                <a:gd name="T2" fmla="*/ 450 w 450"/>
                <a:gd name="T3" fmla="*/ 878 h 878"/>
              </a:gdLst>
              <a:ahLst/>
              <a:cxnLst/>
              <a:rect l="T0" t="T1" r="T2" b="T3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/>
            </a:p>
          </p:txBody>
        </p:sp>
        <p:sp>
          <p:nvSpPr>
            <p:cNvPr id="1055" name="Freeform 20"/>
            <p:cNvSpPr>
              <a:spLocks noChangeArrowheads="1"/>
            </p:cNvSpPr>
            <p:nvPr/>
          </p:nvSpPr>
          <p:spPr bwMode="auto">
            <a:xfrm>
              <a:off x="3273346" y="5652419"/>
              <a:ext cx="137943" cy="288007"/>
            </a:xfrm>
            <a:custGeom>
              <a:avLst/>
              <a:gdLst>
                <a:gd name="T0" fmla="*/ 0 w 35"/>
                <a:gd name="T1" fmla="*/ 0 h 73"/>
                <a:gd name="T2" fmla="*/ 35 w 35"/>
                <a:gd name="T3" fmla="*/ 73 h 73"/>
              </a:gdLst>
              <a:ahLst/>
              <a:cxnLst/>
              <a:rect l="T0" t="T1" r="T2" b="T3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/>
            </a:p>
          </p:txBody>
        </p:sp>
        <p:sp>
          <p:nvSpPr>
            <p:cNvPr id="1056" name="Freeform 21"/>
            <p:cNvSpPr>
              <a:spLocks noChangeArrowheads="1"/>
            </p:cNvSpPr>
            <p:nvPr/>
          </p:nvSpPr>
          <p:spPr bwMode="auto">
            <a:xfrm>
              <a:off x="3143518" y="4655887"/>
              <a:ext cx="31104" cy="189300"/>
            </a:xfrm>
            <a:custGeom>
              <a:avLst/>
              <a:gdLst>
                <a:gd name="T0" fmla="*/ 0 w 8"/>
                <a:gd name="T1" fmla="*/ 0 h 48"/>
                <a:gd name="T2" fmla="*/ 8 w 8"/>
                <a:gd name="T3" fmla="*/ 48 h 48"/>
              </a:gdLst>
              <a:ahLst/>
              <a:cxnLst/>
              <a:rect l="T0" t="T1" r="T2" b="T3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/>
            </a:p>
          </p:txBody>
        </p:sp>
        <p:sp>
          <p:nvSpPr>
            <p:cNvPr id="1057" name="Freeform 22"/>
            <p:cNvSpPr>
              <a:spLocks noChangeArrowheads="1"/>
            </p:cNvSpPr>
            <p:nvPr/>
          </p:nvSpPr>
          <p:spPr bwMode="auto">
            <a:xfrm>
              <a:off x="3211137" y="5410385"/>
              <a:ext cx="204209" cy="530041"/>
            </a:xfrm>
            <a:custGeom>
              <a:avLst/>
              <a:gdLst>
                <a:gd name="T0" fmla="*/ 0 w 52"/>
                <a:gd name="T1" fmla="*/ 0 h 135"/>
                <a:gd name="T2" fmla="*/ 52 w 52"/>
                <a:gd name="T3" fmla="*/ 135 h 135"/>
              </a:gdLst>
              <a:ahLst/>
              <a:cxnLst/>
              <a:rect l="T0" t="T1" r="T2" b="T3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/>
            </a:p>
          </p:txBody>
        </p:sp>
      </p:grpSp>
      <p:grpSp>
        <p:nvGrpSpPr>
          <p:cNvPr id="1027" name="Group 9"/>
          <p:cNvGrpSpPr>
            <a:grpSpLocks/>
          </p:cNvGrpSpPr>
          <p:nvPr/>
        </p:nvGrpSpPr>
        <p:grpSpPr bwMode="auto">
          <a:xfrm>
            <a:off x="26988" y="0"/>
            <a:ext cx="2357437" cy="6853238"/>
            <a:chOff x="6627813" y="195610"/>
            <a:chExt cx="1952625" cy="5678141"/>
          </a:xfrm>
        </p:grpSpPr>
        <p:sp>
          <p:nvSpPr>
            <p:cNvPr id="1034" name="Freeform 27"/>
            <p:cNvSpPr>
              <a:spLocks noChangeArrowheads="1"/>
            </p:cNvSpPr>
            <p:nvPr/>
          </p:nvSpPr>
          <p:spPr bwMode="auto">
            <a:xfrm>
              <a:off x="6627813" y="195610"/>
              <a:ext cx="408933" cy="3646005"/>
            </a:xfrm>
            <a:custGeom>
              <a:avLst/>
              <a:gdLst>
                <a:gd name="T0" fmla="*/ 0 w 103"/>
                <a:gd name="T1" fmla="*/ 0 h 920"/>
                <a:gd name="T2" fmla="*/ 103 w 103"/>
                <a:gd name="T3" fmla="*/ 920 h 920"/>
              </a:gdLst>
              <a:ahLst/>
              <a:cxnLst/>
              <a:rect l="T0" t="T1" r="T2" b="T3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/>
            </a:p>
          </p:txBody>
        </p:sp>
        <p:sp>
          <p:nvSpPr>
            <p:cNvPr id="1035" name="Freeform 28"/>
            <p:cNvSpPr>
              <a:spLocks noChangeArrowheads="1"/>
            </p:cNvSpPr>
            <p:nvPr/>
          </p:nvSpPr>
          <p:spPr bwMode="auto">
            <a:xfrm>
              <a:off x="7061730" y="3771905"/>
              <a:ext cx="349763" cy="1310037"/>
            </a:xfrm>
            <a:custGeom>
              <a:avLst/>
              <a:gdLst>
                <a:gd name="T0" fmla="*/ 0 w 88"/>
                <a:gd name="T1" fmla="*/ 0 h 330"/>
                <a:gd name="T2" fmla="*/ 88 w 88"/>
                <a:gd name="T3" fmla="*/ 330 h 330"/>
              </a:gdLst>
              <a:ahLst/>
              <a:cxnLst/>
              <a:rect l="T0" t="T1" r="T2" b="T3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/>
            </a:p>
          </p:txBody>
        </p:sp>
        <p:sp>
          <p:nvSpPr>
            <p:cNvPr id="1036" name="Freeform 29"/>
            <p:cNvSpPr>
              <a:spLocks noChangeArrowheads="1"/>
            </p:cNvSpPr>
            <p:nvPr/>
          </p:nvSpPr>
          <p:spPr bwMode="auto">
            <a:xfrm>
              <a:off x="7439105" y="5053005"/>
              <a:ext cx="357653" cy="820746"/>
            </a:xfrm>
            <a:custGeom>
              <a:avLst/>
              <a:gdLst>
                <a:gd name="T0" fmla="*/ 0 w 90"/>
                <a:gd name="T1" fmla="*/ 0 h 207"/>
                <a:gd name="T2" fmla="*/ 90 w 90"/>
                <a:gd name="T3" fmla="*/ 207 h 207"/>
              </a:gdLst>
              <a:ahLst/>
              <a:cxnLst/>
              <a:rect l="T0" t="T1" r="T2" b="T3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/>
            </a:p>
          </p:txBody>
        </p:sp>
        <p:sp>
          <p:nvSpPr>
            <p:cNvPr id="1037" name="Freeform 30"/>
            <p:cNvSpPr>
              <a:spLocks noChangeArrowheads="1"/>
            </p:cNvSpPr>
            <p:nvPr/>
          </p:nvSpPr>
          <p:spPr bwMode="auto">
            <a:xfrm>
              <a:off x="7036746" y="3811364"/>
              <a:ext cx="457585" cy="1853254"/>
            </a:xfrm>
            <a:custGeom>
              <a:avLst/>
              <a:gdLst>
                <a:gd name="T0" fmla="*/ 0 w 115"/>
                <a:gd name="T1" fmla="*/ 0 h 467"/>
                <a:gd name="T2" fmla="*/ 115 w 115"/>
                <a:gd name="T3" fmla="*/ 467 h 467"/>
              </a:gdLst>
              <a:ahLst/>
              <a:cxnLst/>
              <a:rect l="T0" t="T1" r="T2" b="T3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/>
            </a:p>
          </p:txBody>
        </p:sp>
        <p:sp>
          <p:nvSpPr>
            <p:cNvPr id="1038" name="Freeform 31"/>
            <p:cNvSpPr>
              <a:spLocks noChangeArrowheads="1"/>
            </p:cNvSpPr>
            <p:nvPr/>
          </p:nvSpPr>
          <p:spPr bwMode="auto">
            <a:xfrm>
              <a:off x="6993355" y="1263632"/>
              <a:ext cx="144639" cy="2508273"/>
            </a:xfrm>
            <a:custGeom>
              <a:avLst/>
              <a:gdLst>
                <a:gd name="T0" fmla="*/ 0 w 36"/>
                <a:gd name="T1" fmla="*/ 0 h 633"/>
                <a:gd name="T2" fmla="*/ 36 w 36"/>
                <a:gd name="T3" fmla="*/ 633 h 633"/>
              </a:gdLst>
              <a:ahLst/>
              <a:cxnLst/>
              <a:rect l="T0" t="T1" r="T2" b="T3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/>
            </a:p>
          </p:txBody>
        </p:sp>
        <p:sp>
          <p:nvSpPr>
            <p:cNvPr id="1039" name="Freeform 32"/>
            <p:cNvSpPr>
              <a:spLocks noChangeArrowheads="1"/>
            </p:cNvSpPr>
            <p:nvPr/>
          </p:nvSpPr>
          <p:spPr bwMode="auto">
            <a:xfrm>
              <a:off x="7525889" y="5640943"/>
              <a:ext cx="111767" cy="232808"/>
            </a:xfrm>
            <a:custGeom>
              <a:avLst/>
              <a:gdLst>
                <a:gd name="T0" fmla="*/ 0 w 28"/>
                <a:gd name="T1" fmla="*/ 0 h 59"/>
                <a:gd name="T2" fmla="*/ 28 w 28"/>
                <a:gd name="T3" fmla="*/ 59 h 59"/>
              </a:gdLst>
              <a:ahLst/>
              <a:cxnLst/>
              <a:rect l="T0" t="T1" r="T2" b="T3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/>
            </a:p>
          </p:txBody>
        </p:sp>
        <p:sp>
          <p:nvSpPr>
            <p:cNvPr id="1040" name="Freeform 33"/>
            <p:cNvSpPr>
              <a:spLocks noChangeArrowheads="1"/>
            </p:cNvSpPr>
            <p:nvPr/>
          </p:nvSpPr>
          <p:spPr bwMode="auto">
            <a:xfrm>
              <a:off x="7020967" y="3598286"/>
              <a:ext cx="68375" cy="424841"/>
            </a:xfrm>
            <a:custGeom>
              <a:avLst/>
              <a:gdLst>
                <a:gd name="T0" fmla="*/ 0 w 17"/>
                <a:gd name="T1" fmla="*/ 0 h 107"/>
                <a:gd name="T2" fmla="*/ 17 w 17"/>
                <a:gd name="T3" fmla="*/ 107 h 107"/>
              </a:gdLst>
              <a:ahLst/>
              <a:cxnLst/>
              <a:rect l="T0" t="T1" r="T2" b="T3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/>
            </a:p>
          </p:txBody>
        </p:sp>
        <p:sp>
          <p:nvSpPr>
            <p:cNvPr id="1041" name="Freeform 34"/>
            <p:cNvSpPr>
              <a:spLocks noChangeArrowheads="1"/>
            </p:cNvSpPr>
            <p:nvPr/>
          </p:nvSpPr>
          <p:spPr bwMode="auto">
            <a:xfrm>
              <a:off x="7411493" y="2802530"/>
              <a:ext cx="1168945" cy="2250475"/>
            </a:xfrm>
            <a:custGeom>
              <a:avLst/>
              <a:gdLst>
                <a:gd name="T0" fmla="*/ 0 w 294"/>
                <a:gd name="T1" fmla="*/ 0 h 568"/>
                <a:gd name="T2" fmla="*/ 294 w 294"/>
                <a:gd name="T3" fmla="*/ 568 h 568"/>
              </a:gdLst>
              <a:ahLst/>
              <a:cxnLst/>
              <a:rect l="T0" t="T1" r="T2" b="T3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/>
            </a:p>
          </p:txBody>
        </p:sp>
        <p:sp>
          <p:nvSpPr>
            <p:cNvPr id="1042" name="Freeform 35"/>
            <p:cNvSpPr>
              <a:spLocks noChangeArrowheads="1"/>
            </p:cNvSpPr>
            <p:nvPr/>
          </p:nvSpPr>
          <p:spPr bwMode="auto">
            <a:xfrm>
              <a:off x="7494331" y="5664618"/>
              <a:ext cx="99932" cy="209133"/>
            </a:xfrm>
            <a:custGeom>
              <a:avLst/>
              <a:gdLst>
                <a:gd name="T0" fmla="*/ 0 w 25"/>
                <a:gd name="T1" fmla="*/ 0 h 53"/>
                <a:gd name="T2" fmla="*/ 25 w 25"/>
                <a:gd name="T3" fmla="*/ 53 h 53"/>
              </a:gdLst>
              <a:ahLst/>
              <a:cxnLst/>
              <a:rect l="T0" t="T1" r="T2" b="T3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/>
            </a:p>
          </p:txBody>
        </p:sp>
        <p:sp>
          <p:nvSpPr>
            <p:cNvPr id="1043" name="Freeform 36"/>
            <p:cNvSpPr>
              <a:spLocks noChangeArrowheads="1"/>
            </p:cNvSpPr>
            <p:nvPr/>
          </p:nvSpPr>
          <p:spPr bwMode="auto">
            <a:xfrm>
              <a:off x="7411493" y="5081942"/>
              <a:ext cx="114396" cy="559001"/>
            </a:xfrm>
            <a:custGeom>
              <a:avLst/>
              <a:gdLst>
                <a:gd name="T0" fmla="*/ 0 w 29"/>
                <a:gd name="T1" fmla="*/ 0 h 141"/>
                <a:gd name="T2" fmla="*/ 29 w 29"/>
                <a:gd name="T3" fmla="*/ 141 h 141"/>
              </a:gdLst>
              <a:ahLst/>
              <a:cxnLst/>
              <a:rect l="T0" t="T1" r="T2" b="T3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/>
            </a:p>
          </p:txBody>
        </p:sp>
        <p:sp>
          <p:nvSpPr>
            <p:cNvPr id="1044" name="Freeform 37"/>
            <p:cNvSpPr>
              <a:spLocks noChangeArrowheads="1"/>
            </p:cNvSpPr>
            <p:nvPr/>
          </p:nvSpPr>
          <p:spPr bwMode="auto">
            <a:xfrm>
              <a:off x="7411493" y="4978033"/>
              <a:ext cx="32872" cy="189403"/>
            </a:xfrm>
            <a:custGeom>
              <a:avLst/>
              <a:gdLst>
                <a:gd name="T0" fmla="*/ 0 w 8"/>
                <a:gd name="T1" fmla="*/ 0 h 48"/>
                <a:gd name="T2" fmla="*/ 8 w 8"/>
                <a:gd name="T3" fmla="*/ 48 h 48"/>
              </a:gdLst>
              <a:ahLst/>
              <a:cxnLst/>
              <a:rect l="T0" t="T1" r="T2" b="T3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/>
            </a:p>
          </p:txBody>
        </p:sp>
        <p:sp>
          <p:nvSpPr>
            <p:cNvPr id="1045" name="Freeform 38"/>
            <p:cNvSpPr>
              <a:spLocks noChangeArrowheads="1"/>
            </p:cNvSpPr>
            <p:nvPr/>
          </p:nvSpPr>
          <p:spPr bwMode="auto">
            <a:xfrm>
              <a:off x="7439105" y="5434442"/>
              <a:ext cx="174882" cy="439309"/>
            </a:xfrm>
            <a:custGeom>
              <a:avLst/>
              <a:gdLst>
                <a:gd name="T0" fmla="*/ 0 w 44"/>
                <a:gd name="T1" fmla="*/ 0 h 111"/>
                <a:gd name="T2" fmla="*/ 44 w 44"/>
                <a:gd name="T3" fmla="*/ 111 h 111"/>
              </a:gdLst>
              <a:ahLst/>
              <a:cxnLst/>
              <a:rect l="T0" t="T1" r="T2" b="T3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sz="1800"/>
            </a:p>
          </p:txBody>
        </p:sp>
      </p:grpSp>
      <p:sp>
        <p:nvSpPr>
          <p:cNvPr id="7" name="Rectangle 6"/>
          <p:cNvSpPr/>
          <p:nvPr/>
        </p:nvSpPr>
        <p:spPr>
          <a:xfrm>
            <a:off x="0" y="0"/>
            <a:ext cx="182563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2592388" y="623888"/>
            <a:ext cx="8912225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589213" y="2133600"/>
            <a:ext cx="8915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3" y="6130925"/>
            <a:ext cx="1146175" cy="369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AE7E6C9-7E03-4F21-B363-6F9FDCBC1178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3" y="6135688"/>
            <a:ext cx="76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3" y="787400"/>
            <a:ext cx="779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2000">
                <a:solidFill>
                  <a:srgbClr val="FE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98F4DC-79B6-4844-87D8-1CAEEE68B7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  <p:sldLayoutId id="2147483753" r:id="rId13"/>
    <p:sldLayoutId id="2147483754" r:id="rId14"/>
    <p:sldLayoutId id="2147483755" r:id="rId15"/>
    <p:sldLayoutId id="2147483756" r:id="rId16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B95B22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B95B22"/>
          </a:solidFill>
          <a:latin typeface="Century Gothic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B95B22"/>
          </a:solidFill>
          <a:latin typeface="Century Gothic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B95B22"/>
          </a:solidFill>
          <a:latin typeface="Century Gothic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B95B22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vseoshokolade.ru/o-shokolade/shokoladnoe-derevo.html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4"/>
          <p:cNvSpPr>
            <a:spLocks noGrp="1"/>
          </p:cNvSpPr>
          <p:nvPr>
            <p:ph type="ctrTitle" idx="4294967295"/>
          </p:nvPr>
        </p:nvSpPr>
        <p:spPr>
          <a:xfrm>
            <a:off x="1544638" y="523875"/>
            <a:ext cx="10363200" cy="1470025"/>
          </a:xfrm>
        </p:spPr>
        <p:txBody>
          <a:bodyPr/>
          <a:lstStyle/>
          <a:p>
            <a:pPr eaLnBrk="1" hangingPunct="1"/>
            <a:r>
              <a:rPr lang="ru-RU" sz="3200" dirty="0">
                <a:latin typeface="Times New Roman" pitchFamily="18" charset="0"/>
              </a:rPr>
              <a:t>Проект «экономика родного края»</a:t>
            </a:r>
            <a:br>
              <a:rPr lang="ru-RU" sz="3200" dirty="0">
                <a:latin typeface="Times New Roman" pitchFamily="18" charset="0"/>
              </a:rPr>
            </a:br>
            <a:r>
              <a:rPr lang="ru-RU" sz="3200">
                <a:latin typeface="Times New Roman" pitchFamily="18" charset="0"/>
              </a:rPr>
              <a:t>Пищевая промышленность</a:t>
            </a:r>
            <a:br>
              <a:rPr lang="ru-RU" sz="3200">
                <a:latin typeface="Times New Roman" pitchFamily="18" charset="0"/>
              </a:rPr>
            </a:br>
            <a:endParaRPr lang="ru-RU" sz="3200">
              <a:latin typeface="Times New Roman" pitchFamily="18" charset="0"/>
            </a:endParaRPr>
          </a:p>
        </p:txBody>
      </p:sp>
      <p:sp>
        <p:nvSpPr>
          <p:cNvPr id="19458" name="Rectangle 5"/>
          <p:cNvSpPr>
            <a:spLocks noGrp="1"/>
          </p:cNvSpPr>
          <p:nvPr>
            <p:ph type="subTitle" idx="4294967295"/>
          </p:nvPr>
        </p:nvSpPr>
        <p:spPr>
          <a:xfrm>
            <a:off x="3284538" y="3636963"/>
            <a:ext cx="8534400" cy="1752600"/>
          </a:xfrm>
        </p:spPr>
        <p:txBody>
          <a:bodyPr/>
          <a:lstStyle/>
          <a:p>
            <a:pPr marL="0" indent="0" algn="r" eaLnBrk="1" hangingPunct="1">
              <a:lnSpc>
                <a:spcPct val="90000"/>
              </a:lnSpc>
              <a:buFont typeface="Wingdings 3" pitchFamily="18" charset="2"/>
              <a:buNone/>
            </a:pPr>
            <a:r>
              <a:rPr lang="ru-RU" sz="1600" dirty="0">
                <a:latin typeface="Times New Roman" pitchFamily="18" charset="0"/>
              </a:rPr>
              <a:t>Выполнили ученики 3 «А» :Малинин Даниил</a:t>
            </a:r>
          </a:p>
          <a:p>
            <a:pPr marL="0" indent="0" algn="r" eaLnBrk="1" hangingPunct="1">
              <a:lnSpc>
                <a:spcPct val="90000"/>
              </a:lnSpc>
              <a:buFont typeface="Wingdings 3" pitchFamily="18" charset="2"/>
              <a:buNone/>
            </a:pPr>
            <a:r>
              <a:rPr lang="ru-RU" sz="1600" dirty="0">
                <a:latin typeface="Times New Roman" pitchFamily="18" charset="0"/>
              </a:rPr>
              <a:t>                                              Морошкин Борис</a:t>
            </a:r>
          </a:p>
          <a:p>
            <a:pPr marL="0" indent="0" algn="r" eaLnBrk="1" hangingPunct="1">
              <a:lnSpc>
                <a:spcPct val="90000"/>
              </a:lnSpc>
              <a:buFont typeface="Wingdings 3" pitchFamily="18" charset="2"/>
              <a:buNone/>
            </a:pPr>
            <a:r>
              <a:rPr lang="ru-RU" sz="1600" dirty="0">
                <a:latin typeface="Times New Roman" pitchFamily="18" charset="0"/>
              </a:rPr>
              <a:t>          </a:t>
            </a:r>
            <a:r>
              <a:rPr lang="ru-RU" sz="1600" dirty="0" err="1">
                <a:latin typeface="Times New Roman" pitchFamily="18" charset="0"/>
              </a:rPr>
              <a:t>Самбикина</a:t>
            </a:r>
            <a:r>
              <a:rPr lang="ru-RU" sz="1600" dirty="0">
                <a:latin typeface="Times New Roman" pitchFamily="18" charset="0"/>
              </a:rPr>
              <a:t> Наталья</a:t>
            </a:r>
          </a:p>
          <a:p>
            <a:pPr marL="0" indent="0" algn="r" eaLnBrk="1" hangingPunct="1">
              <a:lnSpc>
                <a:spcPct val="90000"/>
              </a:lnSpc>
              <a:buFont typeface="Wingdings 3" pitchFamily="18" charset="2"/>
              <a:buNone/>
            </a:pPr>
            <a:r>
              <a:rPr lang="ru-RU" sz="1600" dirty="0" err="1">
                <a:latin typeface="Times New Roman" pitchFamily="18" charset="0"/>
              </a:rPr>
              <a:t>Баянова</a:t>
            </a:r>
            <a:r>
              <a:rPr lang="ru-RU" sz="1600" dirty="0">
                <a:latin typeface="Times New Roman" pitchFamily="18" charset="0"/>
              </a:rPr>
              <a:t> Арина</a:t>
            </a:r>
          </a:p>
          <a:p>
            <a:pPr marL="0" indent="0" algn="r" eaLnBrk="1" hangingPunct="1">
              <a:lnSpc>
                <a:spcPct val="90000"/>
              </a:lnSpc>
              <a:buFont typeface="Wingdings 3" pitchFamily="18" charset="2"/>
              <a:buNone/>
            </a:pPr>
            <a:r>
              <a:rPr lang="ru-RU" sz="1600">
                <a:latin typeface="Times New Roman" pitchFamily="18" charset="0"/>
              </a:rPr>
              <a:t>Александров Егор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4"/>
          <p:cNvSpPr>
            <a:spLocks noChangeArrowheads="1"/>
          </p:cNvSpPr>
          <p:nvPr/>
        </p:nvSpPr>
        <p:spPr bwMode="auto">
          <a:xfrm>
            <a:off x="568325" y="133350"/>
            <a:ext cx="7904163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 algn="ctr"/>
            <a:r>
              <a:rPr lang="ru-RU" b="1"/>
              <a:t>Из чего производят продукцию фабрики имени Крупской</a:t>
            </a:r>
            <a:endParaRPr lang="ru-RU"/>
          </a:p>
          <a:p>
            <a:pPr indent="449263" algn="ctr"/>
            <a:r>
              <a:rPr lang="ru-RU"/>
              <a:t>Шоколад можно назвать самой популярной сладостью как среди детей, так и среди взрослых.</a:t>
            </a:r>
          </a:p>
          <a:p>
            <a:pPr indent="449263" algn="ctr"/>
            <a:r>
              <a:rPr lang="ru-RU"/>
              <a:t>Он содержит вещества, которые влияют на чувство радости. </a:t>
            </a:r>
          </a:p>
          <a:p>
            <a:pPr indent="449263" algn="ctr"/>
            <a:r>
              <a:rPr lang="ru-RU"/>
              <a:t>Шоколад - это кондитерское изделие, которое готовится на основе какао-бобов, а если быть</a:t>
            </a:r>
            <a:r>
              <a:rPr lang="en-US"/>
              <a:t> </a:t>
            </a:r>
          </a:p>
          <a:p>
            <a:pPr indent="449263" algn="ctr"/>
            <a:r>
              <a:rPr lang="ru-RU"/>
              <a:t> точнее</a:t>
            </a:r>
            <a:r>
              <a:rPr lang="en-US"/>
              <a:t> </a:t>
            </a:r>
            <a:r>
              <a:rPr lang="ru-RU"/>
              <a:t>— их масла.</a:t>
            </a:r>
          </a:p>
          <a:p>
            <a:pPr indent="449263" algn="ctr"/>
            <a:r>
              <a:rPr lang="ru-RU"/>
              <a:t>Его добывают путем переработки бобов </a:t>
            </a:r>
            <a:r>
              <a:rPr lang="ru-RU">
                <a:hlinkClick r:id="rId2"/>
              </a:rPr>
              <a:t>шоколадного дерева</a:t>
            </a:r>
            <a:r>
              <a:rPr lang="ru-RU"/>
              <a:t>. </a:t>
            </a:r>
          </a:p>
        </p:txBody>
      </p:sp>
      <p:pic>
        <p:nvPicPr>
          <p:cNvPr id="29698" name="Рисунок 2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40763" y="1366838"/>
            <a:ext cx="3425825" cy="214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Рисунок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8838" y="4519613"/>
            <a:ext cx="3459162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Рисунок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9625" y="4475163"/>
            <a:ext cx="3452813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4"/>
          <p:cNvSpPr>
            <a:spLocks noChangeArrowheads="1"/>
          </p:cNvSpPr>
          <p:nvPr/>
        </p:nvSpPr>
        <p:spPr bwMode="auto">
          <a:xfrm>
            <a:off x="815975" y="1416050"/>
            <a:ext cx="11376025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8600" algn="ctr"/>
            <a:r>
              <a:rPr lang="ru-RU"/>
              <a:t>Их очищают от кожуры и обжаривают, в результате чего плоды приобретает темно-коричневый цвет. Из них получаются три основных компонента:</a:t>
            </a:r>
          </a:p>
          <a:p>
            <a:pPr indent="228600" algn="ctr"/>
            <a:r>
              <a:rPr lang="ru-RU"/>
              <a:t>- тертое какао, </a:t>
            </a:r>
          </a:p>
          <a:p>
            <a:pPr indent="228600" algn="ctr"/>
            <a:r>
              <a:rPr lang="ru-RU"/>
              <a:t>- масло</a:t>
            </a:r>
          </a:p>
          <a:p>
            <a:pPr indent="228600" algn="ctr"/>
            <a:r>
              <a:rPr lang="ru-RU"/>
              <a:t>- жмых. </a:t>
            </a:r>
          </a:p>
          <a:p>
            <a:pPr indent="228600" algn="ctr"/>
            <a:r>
              <a:rPr lang="ru-RU"/>
              <a:t>Из сочетания сахарной пудры, тертого какао и масла делаются шоколадные изделия. Также для придания различных вкусов в шоколадную массу добавляют разные ароматизаторы и наполнители, а из жмыха готовят какао-порошок. </a:t>
            </a:r>
          </a:p>
        </p:txBody>
      </p:sp>
      <p:sp>
        <p:nvSpPr>
          <p:cNvPr id="30722" name="Rectangle 6"/>
          <p:cNvSpPr>
            <a:spLocks noChangeArrowheads="1"/>
          </p:cNvSpPr>
          <p:nvPr/>
        </p:nvSpPr>
        <p:spPr bwMode="auto">
          <a:xfrm flipH="1">
            <a:off x="3348038" y="4984750"/>
            <a:ext cx="46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4"/>
          <p:cNvSpPr>
            <a:spLocks noChangeArrowheads="1"/>
          </p:cNvSpPr>
          <p:nvPr/>
        </p:nvSpPr>
        <p:spPr bwMode="auto">
          <a:xfrm>
            <a:off x="1701800" y="3408363"/>
            <a:ext cx="99409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Молочный десертный шоколад</a:t>
            </a:r>
          </a:p>
          <a:p>
            <a:r>
              <a:rPr lang="ru-RU"/>
              <a:t>Содержание какао продуктов не менее 33%.</a:t>
            </a:r>
            <a:br>
              <a:rPr lang="ru-RU"/>
            </a:br>
            <a:r>
              <a:rPr lang="ru-RU"/>
              <a:t>Изготовлен из какао-масла, какао тертого, сахара, сухого молока и сухих сливок.</a:t>
            </a:r>
          </a:p>
        </p:txBody>
      </p:sp>
      <p:pic>
        <p:nvPicPr>
          <p:cNvPr id="31746" name="Рисунок 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94250" y="1554163"/>
            <a:ext cx="3019425" cy="167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Rectangle 6"/>
          <p:cNvSpPr>
            <a:spLocks noChangeArrowheads="1"/>
          </p:cNvSpPr>
          <p:nvPr/>
        </p:nvSpPr>
        <p:spPr bwMode="auto">
          <a:xfrm>
            <a:off x="1538288" y="1531938"/>
            <a:ext cx="17129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/>
              <a:t>Например:</a:t>
            </a:r>
          </a:p>
        </p:txBody>
      </p:sp>
      <p:sp>
        <p:nvSpPr>
          <p:cNvPr id="31748" name="Rectangle 7"/>
          <p:cNvSpPr>
            <a:spLocks noChangeArrowheads="1"/>
          </p:cNvSpPr>
          <p:nvPr/>
        </p:nvSpPr>
        <p:spPr bwMode="auto">
          <a:xfrm>
            <a:off x="815975" y="392113"/>
            <a:ext cx="95646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/>
              <a:t>На сегодняшний день фабрика им. Крупской  предлагает широкий ассортимент такого продукта.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5"/>
          <p:cNvSpPr>
            <a:spLocks noChangeArrowheads="1"/>
          </p:cNvSpPr>
          <p:nvPr/>
        </p:nvSpPr>
        <p:spPr bwMode="auto">
          <a:xfrm>
            <a:off x="3756025" y="3159125"/>
            <a:ext cx="4679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/>
              <a:t>Молочный десертный шоколад </a:t>
            </a:r>
          </a:p>
        </p:txBody>
      </p:sp>
      <p:sp>
        <p:nvSpPr>
          <p:cNvPr id="32770" name="Rectangle 6"/>
          <p:cNvSpPr>
            <a:spLocks noChangeArrowheads="1"/>
          </p:cNvSpPr>
          <p:nvPr/>
        </p:nvSpPr>
        <p:spPr bwMode="auto">
          <a:xfrm>
            <a:off x="1268413" y="4032250"/>
            <a:ext cx="9809162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/>
              <a:t>Содержание какао продуктов не менее 33%.</a:t>
            </a:r>
            <a:br>
              <a:rPr lang="ru-RU"/>
            </a:br>
            <a:r>
              <a:rPr lang="ru-RU"/>
              <a:t>Изготовлен из какао-масла, какао тертого, сахара, сухого молока и сухих сливок.</a:t>
            </a:r>
          </a:p>
        </p:txBody>
      </p:sp>
      <p:pic>
        <p:nvPicPr>
          <p:cNvPr id="32771" name="Рисунок 2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0138" y="390525"/>
            <a:ext cx="1985962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Рисунок 2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5" y="150813"/>
            <a:ext cx="2286000" cy="253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Rectangle 5"/>
          <p:cNvSpPr>
            <a:spLocks noChangeArrowheads="1"/>
          </p:cNvSpPr>
          <p:nvPr/>
        </p:nvSpPr>
        <p:spPr bwMode="auto">
          <a:xfrm>
            <a:off x="4932363" y="3200400"/>
            <a:ext cx="2328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/>
              <a:t>Какао-порошок</a:t>
            </a:r>
          </a:p>
        </p:txBody>
      </p:sp>
      <p:sp>
        <p:nvSpPr>
          <p:cNvPr id="33795" name="Rectangle 6"/>
          <p:cNvSpPr>
            <a:spLocks noChangeArrowheads="1"/>
          </p:cNvSpPr>
          <p:nvPr/>
        </p:nvSpPr>
        <p:spPr bwMode="auto">
          <a:xfrm>
            <a:off x="3230563" y="3884613"/>
            <a:ext cx="4489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/>
              <a:t>Натуральный какао в порошок</a:t>
            </a:r>
          </a:p>
        </p:txBody>
      </p:sp>
      <p:sp>
        <p:nvSpPr>
          <p:cNvPr id="33796" name="Rectangle 7"/>
          <p:cNvSpPr>
            <a:spLocks noChangeArrowheads="1"/>
          </p:cNvSpPr>
          <p:nvPr/>
        </p:nvSpPr>
        <p:spPr bwMode="auto">
          <a:xfrm>
            <a:off x="966788" y="4868863"/>
            <a:ext cx="107219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/>
              <a:t>Вся продукция производства петербургской фабрики имени Крупской, имеет особенный вкус и неизменное качество отечественного шоколада. 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Прямоугольник 2"/>
          <p:cNvSpPr>
            <a:spLocks noChangeArrowheads="1"/>
          </p:cNvSpPr>
          <p:nvPr/>
        </p:nvSpPr>
        <p:spPr bwMode="auto">
          <a:xfrm>
            <a:off x="573088" y="161925"/>
            <a:ext cx="10780712" cy="629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t"/>
            <a:endParaRPr lang="ru-RU">
              <a:cs typeface="Times New Roman" pitchFamily="18" charset="0"/>
            </a:endParaRPr>
          </a:p>
          <a:p>
            <a:pPr algn="ctr" fontAlgn="t"/>
            <a:endParaRPr lang="ru-RU">
              <a:cs typeface="Times New Roman" pitchFamily="18" charset="0"/>
            </a:endParaRPr>
          </a:p>
          <a:p>
            <a:pPr algn="ctr" fontAlgn="t"/>
            <a:r>
              <a:rPr lang="ru-RU"/>
              <a:t>Ежегодно фабрика разрабатывает и выпускает новые изделия. Как и прежде, главный приоритет фабрики - бережное отношение к многолетним традициям кондитеров, и соответствие новым требованиям современной жизни. </a:t>
            </a:r>
            <a:endParaRPr lang="ru-RU">
              <a:cs typeface="Times New Roman" pitchFamily="18" charset="0"/>
            </a:endParaRPr>
          </a:p>
          <a:p>
            <a:pPr algn="ctr" fontAlgn="t"/>
            <a:endParaRPr lang="ru-RU">
              <a:cs typeface="Times New Roman" pitchFamily="18" charset="0"/>
            </a:endParaRPr>
          </a:p>
          <a:p>
            <a:pPr algn="ctr" fontAlgn="t"/>
            <a:endParaRPr lang="ru-RU">
              <a:cs typeface="Times New Roman" pitchFamily="18" charset="0"/>
            </a:endParaRPr>
          </a:p>
          <a:p>
            <a:pPr algn="ctr" fontAlgn="t"/>
            <a:endParaRPr lang="ru-RU">
              <a:cs typeface="Times New Roman" pitchFamily="18" charset="0"/>
            </a:endParaRPr>
          </a:p>
          <a:p>
            <a:pPr algn="ctr" fontAlgn="t"/>
            <a:endParaRPr lang="ru-RU">
              <a:cs typeface="Times New Roman" pitchFamily="18" charset="0"/>
            </a:endParaRPr>
          </a:p>
          <a:p>
            <a:pPr algn="ctr" fontAlgn="t"/>
            <a:endParaRPr lang="ru-RU">
              <a:cs typeface="Times New Roman" pitchFamily="18" charset="0"/>
            </a:endParaRPr>
          </a:p>
          <a:p>
            <a:pPr algn="ctr" fontAlgn="t"/>
            <a:endParaRPr lang="ru-RU">
              <a:cs typeface="Times New Roman" pitchFamily="18" charset="0"/>
            </a:endParaRPr>
          </a:p>
          <a:p>
            <a:pPr algn="ctr" fontAlgn="t"/>
            <a:endParaRPr lang="ru-RU">
              <a:cs typeface="Times New Roman" pitchFamily="18" charset="0"/>
            </a:endParaRPr>
          </a:p>
          <a:p>
            <a:pPr algn="ctr" fontAlgn="t"/>
            <a:r>
              <a:rPr lang="ru-RU"/>
              <a:t>Знаменитые наборы конфет фабрики с видом петербургских мостов или Медного всадника стали визитной карточкой Петербурга и лучшим подарком.</a:t>
            </a:r>
            <a:endParaRPr lang="ru-RU">
              <a:cs typeface="Times New Roman" pitchFamily="18" charset="0"/>
            </a:endParaRPr>
          </a:p>
          <a:p>
            <a:pPr algn="ctr" fontAlgn="t"/>
            <a:endParaRPr lang="ru-RU">
              <a:solidFill>
                <a:srgbClr val="000000"/>
              </a:solidFill>
              <a:cs typeface="Times New Roman" pitchFamily="18" charset="0"/>
            </a:endParaRPr>
          </a:p>
        </p:txBody>
      </p:sp>
      <p:pic>
        <p:nvPicPr>
          <p:cNvPr id="34818" name="Picture 8" descr="https://sfera.fm/assets/media/images-news/10441/4321133d76b6576746d64ab5a7836a92654d7d9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6650" y="2459038"/>
            <a:ext cx="3663950" cy="243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Заголовок 1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313" y="220663"/>
            <a:ext cx="7461250" cy="117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2" name="Rectangle 5"/>
          <p:cNvSpPr>
            <a:spLocks noChangeArrowheads="1"/>
          </p:cNvSpPr>
          <p:nvPr/>
        </p:nvSpPr>
        <p:spPr bwMode="auto">
          <a:xfrm>
            <a:off x="2427288" y="1498600"/>
            <a:ext cx="75946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</a:pPr>
            <a:r>
              <a:rPr lang="ru-RU"/>
              <a:t>С 1967 года и до начала XXI века предприятие сотрудничало с ведущими художниками-специалистами в области графического дизайна — И. Е. Омининым, Д. Б. Грушевским, П. Я. Лубковским, Т. В. Лукьяновой, Г. Г. Ольхович, которые создали запоминающийся образ выпускаемой на предприятии продукции.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4"/>
          <p:cNvSpPr>
            <a:spLocks noChangeArrowheads="1"/>
          </p:cNvSpPr>
          <p:nvPr/>
        </p:nvSpPr>
        <p:spPr bwMode="auto">
          <a:xfrm>
            <a:off x="941388" y="1047750"/>
            <a:ext cx="112061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/>
              <a:t>Художник Лукьянова Т.В. разработала большие шоколадные серии, такие как</a:t>
            </a:r>
          </a:p>
        </p:txBody>
      </p:sp>
      <p:sp>
        <p:nvSpPr>
          <p:cNvPr id="36866" name="Rectangle 5"/>
          <p:cNvSpPr>
            <a:spLocks noChangeArrowheads="1"/>
          </p:cNvSpPr>
          <p:nvPr/>
        </p:nvSpPr>
        <p:spPr bwMode="auto">
          <a:xfrm>
            <a:off x="592138" y="1689100"/>
            <a:ext cx="3148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>
                <a:latin typeface="Arial" charset="0"/>
              </a:rPr>
              <a:t>«Мишка на Севере»,</a:t>
            </a:r>
          </a:p>
        </p:txBody>
      </p:sp>
      <p:sp>
        <p:nvSpPr>
          <p:cNvPr id="36867" name="Rectangle 6"/>
          <p:cNvSpPr>
            <a:spLocks noChangeArrowheads="1"/>
          </p:cNvSpPr>
          <p:nvPr/>
        </p:nvSpPr>
        <p:spPr bwMode="auto">
          <a:xfrm>
            <a:off x="420688" y="16351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ru-RU" sz="1800">
              <a:latin typeface="Arial" charset="0"/>
            </a:endParaRPr>
          </a:p>
        </p:txBody>
      </p:sp>
      <p:pic>
        <p:nvPicPr>
          <p:cNvPr id="36868" name="Рисунок 3" descr="мишк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14788" y="1744663"/>
            <a:ext cx="1930400" cy="126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9" name="Rectangle 8"/>
          <p:cNvSpPr>
            <a:spLocks noChangeArrowheads="1"/>
          </p:cNvSpPr>
          <p:nvPr/>
        </p:nvSpPr>
        <p:spPr bwMode="auto">
          <a:xfrm>
            <a:off x="7369175" y="2647950"/>
            <a:ext cx="1563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/>
              <a:t>«Тройка»,</a:t>
            </a:r>
          </a:p>
        </p:txBody>
      </p:sp>
      <p:sp>
        <p:nvSpPr>
          <p:cNvPr id="36870" name="Rectangle 9"/>
          <p:cNvSpPr>
            <a:spLocks noChangeArrowheads="1"/>
          </p:cNvSpPr>
          <p:nvPr/>
        </p:nvSpPr>
        <p:spPr bwMode="auto">
          <a:xfrm>
            <a:off x="300038" y="16954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ru-RU" sz="1800">
              <a:latin typeface="Arial" charset="0"/>
            </a:endParaRPr>
          </a:p>
        </p:txBody>
      </p:sp>
      <p:pic>
        <p:nvPicPr>
          <p:cNvPr id="36871" name="Рисунок 4" descr="тройка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74138" y="1835150"/>
            <a:ext cx="2197100" cy="175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2" name="Rectangle 12"/>
          <p:cNvSpPr>
            <a:spLocks noChangeArrowheads="1"/>
          </p:cNvSpPr>
          <p:nvPr/>
        </p:nvSpPr>
        <p:spPr bwMode="auto">
          <a:xfrm>
            <a:off x="1389063" y="3435350"/>
            <a:ext cx="1971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/>
              <a:t>«Вернисаж»,</a:t>
            </a:r>
          </a:p>
        </p:txBody>
      </p:sp>
      <p:pic>
        <p:nvPicPr>
          <p:cNvPr id="36873" name="Рисунок 5" descr="вернисаж.jpe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3963" y="3200400"/>
            <a:ext cx="985837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4" name="Rectangle 14"/>
          <p:cNvSpPr>
            <a:spLocks noChangeArrowheads="1"/>
          </p:cNvSpPr>
          <p:nvPr/>
        </p:nvSpPr>
        <p:spPr bwMode="auto">
          <a:xfrm>
            <a:off x="941388" y="4740275"/>
            <a:ext cx="8853487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None/>
            </a:pPr>
            <a:r>
              <a:rPr lang="ru-RU"/>
              <a:t>а также подарочные конфетные коробки «Санкт-Петербург».</a:t>
            </a:r>
            <a:r>
              <a:rPr lang="ru-RU" sz="1800">
                <a:latin typeface="Arial" charset="0"/>
              </a:rPr>
              <a:t> </a:t>
            </a:r>
          </a:p>
        </p:txBody>
      </p:sp>
      <p:pic>
        <p:nvPicPr>
          <p:cNvPr id="36875" name="Рисунок 6" descr="питер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1188" y="5214938"/>
            <a:ext cx="2870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6" name="Заголовок 1"/>
          <p:cNvPicPr>
            <a:picLocks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500" y="-452438"/>
            <a:ext cx="7493000" cy="115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4"/>
          <p:cNvSpPr>
            <a:spLocks noChangeArrowheads="1"/>
          </p:cNvSpPr>
          <p:nvPr/>
        </p:nvSpPr>
        <p:spPr bwMode="auto">
          <a:xfrm>
            <a:off x="277813" y="111125"/>
            <a:ext cx="97377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Arial" charset="0"/>
              </a:rPr>
              <a:t>«Летний сад», «Космические», «Красные купола», «Невский проспект», «Золотая Нива», «Русские сезоны», «Ленинград», «Адмиралтейские» и другие.</a:t>
            </a:r>
          </a:p>
        </p:txBody>
      </p:sp>
      <p:pic>
        <p:nvPicPr>
          <p:cNvPr id="37890" name="Рисунок 4" descr="ням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4300" y="1062038"/>
            <a:ext cx="1677988" cy="167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Рисунок 3" descr="конфетки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2288" y="1220788"/>
            <a:ext cx="1582737" cy="158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Рисунок 5" descr="конфетка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8138" y="1509713"/>
            <a:ext cx="14890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Рисунок 2" descr="летний сад.jpe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2413" y="1241425"/>
            <a:ext cx="1771650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4" name="Rectangle 9"/>
          <p:cNvSpPr>
            <a:spLocks noChangeArrowheads="1"/>
          </p:cNvSpPr>
          <p:nvPr/>
        </p:nvSpPr>
        <p:spPr bwMode="auto">
          <a:xfrm>
            <a:off x="1658938" y="3176588"/>
            <a:ext cx="626745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Arial" charset="0"/>
              </a:rPr>
              <a:t>Как знак особого качества с середины 1980-х годов на каждой упаковке шоколада и кондитерских изделий, созданных автором, производители стали добавлять подпись — «Художник Т. В. Лукьянова».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4"/>
          <p:cNvSpPr>
            <a:spLocks noChangeArrowheads="1"/>
          </p:cNvSpPr>
          <p:nvPr/>
        </p:nvSpPr>
        <p:spPr bwMode="auto">
          <a:xfrm>
            <a:off x="509588" y="2187575"/>
            <a:ext cx="9166225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Конфетные коробки Кондитерской фабрики имени Н. К. Крупской, стали престижным сувениром и предметом коллекционирования. </a:t>
            </a:r>
          </a:p>
          <a:p>
            <a:pPr algn="ctr"/>
            <a:r>
              <a:rPr lang="ru-RU"/>
              <a:t>Многие работы, созданные художником Т. В. Лукьяновой, которая также разработала и товарный знак предприятия, получили многочисленные награды и дипломы российских и международных выставок», призы специализированных экспозиций. Эти произведения промышленной графики хранятся в Государственном Русском музее, Государственном Музее истории Санкт-Петербурга и частных коллекциях.</a:t>
            </a:r>
          </a:p>
        </p:txBody>
      </p:sp>
      <p:pic>
        <p:nvPicPr>
          <p:cNvPr id="38914" name="Заголовок 1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260350"/>
            <a:ext cx="6724650" cy="117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zuykov.com/static/trademark-image/210141461/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1282699" y="773112"/>
            <a:ext cx="9471975" cy="556895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isometricOffAxis1Right"/>
            <a:lightRig rig="threePt" dir="t"/>
          </a:scene3d>
          <a:ex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5" descr="fabrika_krupskojj_0x0_e6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571500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5" descr="vorsq0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888" y="568325"/>
            <a:ext cx="4865687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2" name="Picture 7" descr="ÑÐ°Ð±ÑÐ¸ÐºÐ° ÐºÑÑÐ¿ÑÐºÐ¾Ð¹ Ð¼Ð°Ð³Ð°Ð·Ð¸Ð½Ñ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4513" y="3937000"/>
            <a:ext cx="4267200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3" name="Rectangle 9"/>
          <p:cNvSpPr>
            <a:spLocks noChangeArrowheads="1"/>
          </p:cNvSpPr>
          <p:nvPr/>
        </p:nvSpPr>
        <p:spPr bwMode="auto">
          <a:xfrm>
            <a:off x="6100763" y="301625"/>
            <a:ext cx="5807075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b="1"/>
              <a:t>У «Кондитерской фабрики им. Н.К. Крупской, есть  сеть фирменных магазинов», через которую реализуется продукция</a:t>
            </a:r>
            <a:r>
              <a:rPr lang="ru-RU"/>
              <a:t>, 27 адресов на карте Санкт-Петербурга. Есть магазины и в центре города, есть на севере города, есть и на юге города. Также реализация происходит через различные сети супермаркетов</a:t>
            </a:r>
            <a:r>
              <a:rPr lang="en-US"/>
              <a:t>.</a:t>
            </a:r>
            <a:endParaRPr lang="ru-R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4"/>
          <p:cNvSpPr>
            <a:spLocks noChangeArrowheads="1"/>
          </p:cNvSpPr>
          <p:nvPr/>
        </p:nvSpPr>
        <p:spPr bwMode="auto">
          <a:xfrm>
            <a:off x="492125" y="492125"/>
            <a:ext cx="10831513" cy="55689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/>
              <a:t>Продукцию можно приобрести и через интернет магазины. Попробовать продукцию старейшей и уважаемой фабрики в России наверняка хочется многим. Фабрика Крупской, магазины которой работают в режиме онлайн, дает возможность каждому заказать сладости по доступной цене из любого уголка страны. Официальный сайт компании предоставляет подробную информацию о любом продукте фабрики. Элитные конфетные наборы ручного производства идеально подойдут для подарка как маленьким, так и взрослым любителям сладостей. Шедевры кондитерского искусства украсят праздничный стол, оригинальная упаковка расскажет об историческом прошлом Санкт-Петербурга. В Северной столице купить сладкие сувениры не составит труда. Магазины фабрики Крупской находятся в непосредственной близости от многих станций метро и мест скопления туристов. В фирменных магазинах можно найти не только шоколадные изделия, но и мармелад, зефир, бисквиты, мини-тортики и диетические кондитерские изделия.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4"/>
          <p:cNvSpPr>
            <a:spLocks noChangeArrowheads="1"/>
          </p:cNvSpPr>
          <p:nvPr/>
        </p:nvSpPr>
        <p:spPr bwMode="auto">
          <a:xfrm>
            <a:off x="2008188" y="679450"/>
            <a:ext cx="8543925" cy="15525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/>
              <a:t>Попробовав шоколад "Крупской", Санкт-Петербург можно запомнить не только как культурную столицу, но и как город, в котором зарождалась история кондитерского искусства.</a:t>
            </a:r>
          </a:p>
        </p:txBody>
      </p:sp>
      <p:pic>
        <p:nvPicPr>
          <p:cNvPr id="43010" name="Picture 6" descr="8d75ddfb-a196-420c-a962-56983dd4b57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59125" y="2789238"/>
            <a:ext cx="5545138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5"/>
          <p:cNvSpPr>
            <a:spLocks noChangeArrowheads="1"/>
          </p:cNvSpPr>
          <p:nvPr/>
        </p:nvSpPr>
        <p:spPr bwMode="auto">
          <a:xfrm>
            <a:off x="1457325" y="838200"/>
            <a:ext cx="998855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/>
              <a:t>История кондитерской фабрики имени Н.К. Крупской ведет свое начало с 1938 года.</a:t>
            </a:r>
          </a:p>
          <a:p>
            <a:pPr algn="ctr"/>
            <a:r>
              <a:rPr lang="ru-RU"/>
              <a:t>С 1938 по 1940, несмотря на то, что многие производственные процессы осуществлялись вручную, объем выпускаемой продукции предприятия возрос с 636 до 3053 тонн. </a:t>
            </a:r>
          </a:p>
          <a:p>
            <a:pPr algn="ctr"/>
            <a:br>
              <a:rPr lang="ru-RU"/>
            </a:br>
            <a:r>
              <a:rPr lang="ru-RU"/>
              <a:t>В годы Великой Отечественной войны фабрика ни на один день не прекращала работу, вырабатывая кондитерские изделия на различных заменителях. За самоотверженный труд в годы войны фабрика была занесена в городскую Книгу Почета. </a:t>
            </a:r>
          </a:p>
        </p:txBody>
      </p:sp>
      <p:pic>
        <p:nvPicPr>
          <p:cNvPr id="21506" name="Picture 7" descr="photo_48-496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46350" y="4605338"/>
            <a:ext cx="2781300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9" descr="rf-history3-b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42175" y="4624388"/>
            <a:ext cx="257810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/>
          <p:cNvSpPr>
            <a:spLocks noChangeArrowheads="1"/>
          </p:cNvSpPr>
          <p:nvPr/>
        </p:nvSpPr>
        <p:spPr bwMode="auto">
          <a:xfrm>
            <a:off x="1541463" y="604838"/>
            <a:ext cx="10091737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/>
              <a:t>В послевоенные годы предприятие развивалось быстрыми темпами: проводилась реконструкция, выпускались новые виды изделий. В 1956 году фабрике присвоено звание "Предприятие отличного качества", в 1961 году - "Предприятие высокой культуры производства". </a:t>
            </a:r>
          </a:p>
          <a:p>
            <a:pPr algn="ctr"/>
            <a:r>
              <a:rPr lang="ru-RU"/>
              <a:t>Совместно с голландской и немецкой фирмой впервые в России на предприятии пищевой промышленности была освоена уникальная технология приготовления помадных двухслойных конфет - знаменитой "музыкальной серии". </a:t>
            </a:r>
          </a:p>
        </p:txBody>
      </p:sp>
      <p:pic>
        <p:nvPicPr>
          <p:cNvPr id="22530" name="Picture 6" descr="e59686342a11acf011d1d52542fec67a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10025" y="3983038"/>
            <a:ext cx="3916363" cy="267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4"/>
          <p:cNvSpPr>
            <a:spLocks noChangeArrowheads="1"/>
          </p:cNvSpPr>
          <p:nvPr/>
        </p:nvSpPr>
        <p:spPr bwMode="auto">
          <a:xfrm>
            <a:off x="1571625" y="530225"/>
            <a:ext cx="10080625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/>
              <a:t>В шоколадном цехе была установлена новейшая линия швейцарской фирмы по производству шоколадных масс, что позволило поднять качество шоколада до мировых стандартов. </a:t>
            </a:r>
          </a:p>
          <a:p>
            <a:pPr algn="ctr"/>
            <a:r>
              <a:rPr lang="ru-RU"/>
              <a:t>В 2006 году фабрика имени Крупской была приобретена норвежским концерном, который является ведущим поставщиком товаров широкого потребления известных торговых марок на продовольственном рынке Норвегии и занимает прочные позиции в Центральной и Восточной Европе и в России. </a:t>
            </a:r>
          </a:p>
        </p:txBody>
      </p:sp>
      <p:pic>
        <p:nvPicPr>
          <p:cNvPr id="23554" name="Picture 6" descr="pekar_203a_480_3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97275" y="3681413"/>
            <a:ext cx="4572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4"/>
          <p:cNvSpPr>
            <a:spLocks noChangeArrowheads="1"/>
          </p:cNvSpPr>
          <p:nvPr/>
        </p:nvSpPr>
        <p:spPr bwMode="auto">
          <a:xfrm>
            <a:off x="1071563" y="774700"/>
            <a:ext cx="9993312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/>
          </a:p>
          <a:p>
            <a:pPr algn="ctr"/>
            <a:r>
              <a:rPr lang="ru-RU"/>
              <a:t>На сегодняшний день фабрика представляет собой современный производственный комплекс мощностью более 20 тысяч тонн продукции в год. </a:t>
            </a:r>
          </a:p>
          <a:p>
            <a:pPr algn="ctr"/>
            <a:r>
              <a:rPr lang="ru-RU"/>
              <a:t>На предприятии применяется как новое высокопроизводительное оборудование, так и традиционное ручное для изготовления элитных шоколадных изделий. </a:t>
            </a:r>
          </a:p>
          <a:p>
            <a:pPr algn="ctr"/>
            <a:br>
              <a:rPr lang="ru-RU"/>
            </a:br>
            <a:r>
              <a:rPr lang="ru-RU"/>
              <a:t> В 2008 году ОАО "Кондитерская фабрика имени Н.К.Крупской" отмечала свой семидесятилетний юбилей. Как и прежде, главным приоритетом фабрики имени Н.К.Крупской остается сохранение традиционного вкуса и качества, а это означает не только бережное отношение к многолетним традициям кондитеров, но и готовность отвечать новым требованиям современной жизни. 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1"/>
          <p:cNvSpPr txBox="1">
            <a:spLocks noChangeArrowheads="1"/>
          </p:cNvSpPr>
          <p:nvPr/>
        </p:nvSpPr>
        <p:spPr bwMode="auto">
          <a:xfrm>
            <a:off x="706438" y="1662113"/>
            <a:ext cx="4492625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 На продукции этой фабрики выросло несколько поколений. Здесь не переставали работать даже в годы войны. Одно из самых известных в России предприятий - кондитерская фабрика им. Н.К. Крупской.</a:t>
            </a:r>
          </a:p>
        </p:txBody>
      </p:sp>
      <p:pic>
        <p:nvPicPr>
          <p:cNvPr id="2050" name="Picture 2" descr="https://images.aif.ru/004/940/15e6b9e4ce2f97124f537fe8d1e39f01.jpg"/>
          <p:cNvPicPr>
            <a:picLocks noChangeAspect="1" noChangeArrowheads="1"/>
          </p:cNvPicPr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5482046" y="1150412"/>
            <a:ext cx="6462782" cy="4624614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Прямоугольник 1"/>
          <p:cNvSpPr>
            <a:spLocks noChangeArrowheads="1"/>
          </p:cNvSpPr>
          <p:nvPr/>
        </p:nvSpPr>
        <p:spPr bwMode="auto">
          <a:xfrm>
            <a:off x="6718300" y="1692275"/>
            <a:ext cx="5016500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t"/>
            <a:r>
              <a:rPr lang="ru-RU"/>
              <a:t>Помимо кондитерских изделий фабрика выпускала необходимые для жизни ленинградцев лекарства и витамины. Также появились некоторые сорта шоколада, содержащие витамины. Невероятно, но во время войны технологи создавали новые сорта конфет, которые быстро стали популярными у ленинградцев.</a:t>
            </a:r>
          </a:p>
        </p:txBody>
      </p:sp>
      <p:pic>
        <p:nvPicPr>
          <p:cNvPr id="27650" name="Picture 2" descr="http://static1.repo.aif.ru/1/5a/280554/5867b68f168e3362958729440e82313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5" y="1420813"/>
            <a:ext cx="5854700" cy="477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Прямоугольник 3"/>
          <p:cNvSpPr>
            <a:spLocks noChangeArrowheads="1"/>
          </p:cNvSpPr>
          <p:nvPr/>
        </p:nvSpPr>
        <p:spPr bwMode="auto">
          <a:xfrm>
            <a:off x="342900" y="355600"/>
            <a:ext cx="118491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t"/>
            <a:r>
              <a:rPr lang="ru-RU"/>
              <a:t>Сегодня это многофункциональное производство, на котором применяется  высокотехнологичное, традиционное (ручное) оборудование для создания элитных шоколадных изделий. Компания выпускает около 20 наименований кондитерских изделий, известных еще с советских времен. Среди них - шоколад «Тройка», «Особый», наборы конфет «Жар-Птица», «Руслан и Людмила» и серия «Русский музей», «Вернисаж».</a:t>
            </a:r>
          </a:p>
        </p:txBody>
      </p:sp>
      <p:pic>
        <p:nvPicPr>
          <p:cNvPr id="3101" name="Picture 29" descr="http://www.lakomkaspb.ru/admin/photo/f755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685572">
            <a:off x="531377" y="3267270"/>
            <a:ext cx="4279900" cy="200660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3105" name="Picture 33" descr="http://korzinka.com/upload/iblock/dbe/dbea49e5faede75c98d5ce678087bd3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65844">
            <a:off x="7677150" y="3299969"/>
            <a:ext cx="4464050" cy="2232025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3109" name="Picture 37" descr="http://www.lakomkaspb.ru/admin/photo/f735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726280">
            <a:off x="4787031" y="2763664"/>
            <a:ext cx="3022600" cy="377190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918</TotalTime>
  <Words>909</Words>
  <Application>Microsoft Office PowerPoint</Application>
  <PresentationFormat>Широкоэкранный</PresentationFormat>
  <Paragraphs>65</Paragraphs>
  <Slides>23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0" baseType="lpstr">
      <vt:lpstr>Arial</vt:lpstr>
      <vt:lpstr>Calibri</vt:lpstr>
      <vt:lpstr>Century Gothic</vt:lpstr>
      <vt:lpstr>Times New Roman</vt:lpstr>
      <vt:lpstr>Wingdings 2</vt:lpstr>
      <vt:lpstr>Wingdings 3</vt:lpstr>
      <vt:lpstr>Легкий дым</vt:lpstr>
      <vt:lpstr>Проект «экономика родного края» Пищевая промышленность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XXX</dc:creator>
  <cp:lastModifiedBy>work</cp:lastModifiedBy>
  <cp:revision>14</cp:revision>
  <dcterms:created xsi:type="dcterms:W3CDTF">2019-03-27T11:37:58Z</dcterms:created>
  <dcterms:modified xsi:type="dcterms:W3CDTF">2019-10-20T14:30:41Z</dcterms:modified>
</cp:coreProperties>
</file>