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4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8.1565500020664275E-2"/>
          <c:y val="3.4165417437625606E-2"/>
          <c:w val="0.91843449997933557"/>
          <c:h val="0.931669165124748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16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</c:v>
                </c:pt>
                <c:pt idx="1">
                  <c:v>12</c:v>
                </c:pt>
                <c:pt idx="2">
                  <c:v>14</c:v>
                </c:pt>
              </c:numCache>
            </c:numRef>
          </c:val>
        </c:ser>
        <c:shape val="cylinder"/>
        <c:axId val="63087360"/>
        <c:axId val="66821120"/>
        <c:axId val="0"/>
      </c:bar3DChart>
      <c:catAx>
        <c:axId val="63087360"/>
        <c:scaling>
          <c:orientation val="minMax"/>
        </c:scaling>
        <c:delete val="1"/>
        <c:axPos val="b"/>
        <c:tickLblPos val="none"/>
        <c:crossAx val="66821120"/>
        <c:crosses val="autoZero"/>
        <c:auto val="1"/>
        <c:lblAlgn val="ctr"/>
        <c:lblOffset val="100"/>
      </c:catAx>
      <c:valAx>
        <c:axId val="66821120"/>
        <c:scaling>
          <c:orientation val="minMax"/>
        </c:scaling>
        <c:axPos val="l"/>
        <c:majorGridlines/>
        <c:numFmt formatCode="General" sourceLinked="1"/>
        <c:tickLblPos val="nextTo"/>
        <c:crossAx val="630873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</cdr:x>
      <cdr:y>0.07273</cdr:y>
    </cdr:from>
    <cdr:to>
      <cdr:x>0.30476</cdr:x>
      <cdr:y>0.16364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00198" y="285752"/>
          <a:ext cx="78581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1 вопрос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0.47619</cdr:x>
      <cdr:y>0.12727</cdr:y>
    </cdr:from>
    <cdr:to>
      <cdr:x>0.59048</cdr:x>
      <cdr:y>0.2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71900" y="500066"/>
          <a:ext cx="857256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 вопрос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0.78095</cdr:x>
      <cdr:y>0.01818</cdr:y>
    </cdr:from>
    <cdr:to>
      <cdr:x>0.94286</cdr:x>
      <cdr:y>0.07273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857916" y="71438"/>
          <a:ext cx="1214446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 вопрос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76C8-C332-46B1-A580-A49545874B9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3F6EC-00AB-4A42-A519-142A1A1DCC2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3F6EC-00AB-4A42-A519-142A1A1DCC2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фото\Новая папка (4)\i_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428736"/>
            <a:ext cx="5357850" cy="3135994"/>
          </a:xfrm>
          <a:prstGeom prst="rect">
            <a:avLst/>
          </a:prstGeom>
          <a:noFill/>
          <a:effectLst>
            <a:softEdge rad="127000"/>
          </a:effectLst>
          <a:scene3d>
            <a:camera prst="obliqueTopLeft"/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1285852" y="714356"/>
            <a:ext cx="7435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Comic Sans MS" pitchFamily="66" charset="0"/>
              </a:rPr>
              <a:t>III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Comic Sans MS" pitchFamily="66" charset="0"/>
              </a:rPr>
              <a:t> .Танк Т34-85 в боях Великой Отечественной Войны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4714884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В 1944г.  участвовал в боях за освобождение Украины и Белоруссии.  Принимал участие и в Берлинской операции.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фото\Новая папка (4)\t-34-85-v-izrail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3071809" cy="2035585"/>
          </a:xfrm>
          <a:prstGeom prst="roundRect">
            <a:avLst/>
          </a:prstGeom>
          <a:noFill/>
          <a:ln>
            <a:solidFill>
              <a:schemeClr val="tx2">
                <a:lumMod val="25000"/>
              </a:schemeClr>
            </a:solidFill>
          </a:ln>
        </p:spPr>
      </p:pic>
      <p:pic>
        <p:nvPicPr>
          <p:cNvPr id="1027" name="Picture 3" descr="C:\Users\дом\Desktop\фото\Новая папка (4)\tanki-t-34-v-yugoslav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214686"/>
            <a:ext cx="3832506" cy="2372271"/>
          </a:xfrm>
          <a:prstGeom prst="roundRect">
            <a:avLst/>
          </a:prstGeom>
          <a:noFill/>
          <a:ln>
            <a:solidFill>
              <a:schemeClr val="tx2">
                <a:lumMod val="2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643042" y="428604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IV.  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Танк Т34-85 после 1945г.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1285860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Принимал участие во многих военных компаниях и конфликтах послевоенного времени.</a:t>
            </a:r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     Война за независимость Израиля.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3428992" y="2714620"/>
            <a:ext cx="785818" cy="285752"/>
          </a:xfrm>
          <a:prstGeom prst="leftArrow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6" y="4071942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Во время Гражданской войны в Югославии зафиксировано последнее боевое применение Т34-85.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000496" y="4500570"/>
            <a:ext cx="928694" cy="285752"/>
          </a:xfrm>
          <a:prstGeom prst="rightArrow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564357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Изучая  историю создания и особенности танка  т34-85 я подтвердил гипотезу, что танк Т34-85 лучшая модификация танка Т34.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642918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Анкетирование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  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00034" y="2357430"/>
          <a:ext cx="742955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ятиугольник 9"/>
          <p:cNvSpPr/>
          <p:nvPr/>
        </p:nvSpPr>
        <p:spPr>
          <a:xfrm>
            <a:off x="1071538" y="1000108"/>
            <a:ext cx="857256" cy="41319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иугольник 11"/>
          <p:cNvSpPr/>
          <p:nvPr/>
        </p:nvSpPr>
        <p:spPr>
          <a:xfrm>
            <a:off x="1071538" y="1714488"/>
            <a:ext cx="785818" cy="413194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285984" y="114298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Comic Sans MS" pitchFamily="66" charset="0"/>
              </a:rPr>
              <a:t>Ответы людей в возрасте 20-65 лет.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178592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Ответы детей в возрасте 9-10 лет.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5214950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1 вопрос.   «Танк –победитель» времен ВОВ?</a:t>
            </a:r>
          </a:p>
          <a:p>
            <a:r>
              <a:rPr lang="ru-RU" dirty="0" smtClean="0">
                <a:latin typeface="Comic Sans MS" pitchFamily="66" charset="0"/>
              </a:rPr>
              <a:t>2 вопрос . Памятник какому танку стоит в г. Петрозаводске?</a:t>
            </a:r>
          </a:p>
          <a:p>
            <a:r>
              <a:rPr lang="ru-RU" dirty="0" smtClean="0">
                <a:latin typeface="Comic Sans MS" pitchFamily="66" charset="0"/>
              </a:rPr>
              <a:t>3 вопрос. Как называется худ. фильм    2018г. о танке?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3"/>
            <a:ext cx="54543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Вывод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 ходе проекта я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1)Проанализировал  </a:t>
            </a:r>
            <a:r>
              <a:rPr lang="ru-RU" sz="2000" dirty="0" smtClean="0">
                <a:latin typeface="Comic Sans MS" pitchFamily="66" charset="0"/>
              </a:rPr>
              <a:t>энциклопедический материал по теме исследования;</a:t>
            </a:r>
          </a:p>
          <a:p>
            <a:r>
              <a:rPr lang="ru-RU" sz="2000" dirty="0" smtClean="0">
                <a:latin typeface="Comic Sans MS" pitchFamily="66" charset="0"/>
              </a:rPr>
              <a:t>2)Узнал </a:t>
            </a:r>
            <a:r>
              <a:rPr lang="ru-RU" sz="2000" dirty="0" smtClean="0">
                <a:latin typeface="Comic Sans MS" pitchFamily="66" charset="0"/>
              </a:rPr>
              <a:t>историю создания танка Т-34 и </a:t>
            </a:r>
            <a:r>
              <a:rPr lang="ru-RU" sz="2000" dirty="0" smtClean="0">
                <a:latin typeface="Comic Sans MS" pitchFamily="66" charset="0"/>
              </a:rPr>
              <a:t>Т 34-85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 3</a:t>
            </a:r>
            <a:r>
              <a:rPr lang="ru-RU" sz="2000" smtClean="0">
                <a:latin typeface="Comic Sans MS" pitchFamily="66" charset="0"/>
              </a:rPr>
              <a:t>) </a:t>
            </a:r>
            <a:r>
              <a:rPr lang="ru-RU" sz="2000" smtClean="0">
                <a:latin typeface="Comic Sans MS" pitchFamily="66" charset="0"/>
              </a:rPr>
              <a:t>Изучил  </a:t>
            </a:r>
            <a:r>
              <a:rPr lang="ru-RU" sz="2000" dirty="0" smtClean="0">
                <a:latin typeface="Comic Sans MS" pitchFamily="66" charset="0"/>
              </a:rPr>
              <a:t>технические особенности </a:t>
            </a:r>
            <a:r>
              <a:rPr lang="ru-RU" sz="2000" dirty="0" smtClean="0">
                <a:latin typeface="Comic Sans MS" pitchFamily="66" charset="0"/>
              </a:rPr>
              <a:t>Т 34-85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4)Узнал </a:t>
            </a:r>
            <a:r>
              <a:rPr lang="ru-RU" sz="2000" dirty="0" smtClean="0">
                <a:latin typeface="Comic Sans MS" pitchFamily="66" charset="0"/>
              </a:rPr>
              <a:t>в каких странах состоял на вооружении Т34-85 после ВОВ.</a:t>
            </a:r>
          </a:p>
          <a:p>
            <a:r>
              <a:rPr lang="ru-RU" sz="2000" dirty="0" smtClean="0">
                <a:latin typeface="Comic Sans MS" pitchFamily="66" charset="0"/>
              </a:rPr>
              <a:t>5) </a:t>
            </a:r>
            <a:r>
              <a:rPr lang="ru-RU" sz="2000" dirty="0" smtClean="0">
                <a:latin typeface="Comic Sans MS" pitchFamily="66" charset="0"/>
              </a:rPr>
              <a:t>Провел </a:t>
            </a:r>
            <a:r>
              <a:rPr lang="ru-RU" sz="2000" dirty="0" smtClean="0">
                <a:latin typeface="Comic Sans MS" pitchFamily="66" charset="0"/>
              </a:rPr>
              <a:t>анкетирование детей и взрослых.</a:t>
            </a:r>
          </a:p>
          <a:p>
            <a:r>
              <a:rPr lang="ru-RU" sz="2000" dirty="0" smtClean="0">
                <a:latin typeface="Comic Sans MS" pitchFamily="66" charset="0"/>
              </a:rPr>
              <a:t>6)Собрал  модель Т34-85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4797152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latin typeface="Comic Sans MS" pitchFamily="66" charset="0"/>
              </a:rPr>
              <a:t>Гипотеза:</a:t>
            </a:r>
          </a:p>
          <a:p>
            <a:r>
              <a:rPr lang="ru-RU" b="1" dirty="0" smtClean="0">
                <a:latin typeface="Comic Sans MS" pitchFamily="66" charset="0"/>
              </a:rPr>
              <a:t>Танк Т34-85 самая лучшая модификация  танкаТ34.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928670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                                        Литература.</a:t>
            </a:r>
          </a:p>
          <a:p>
            <a:r>
              <a:rPr lang="ru-RU" dirty="0" smtClean="0">
                <a:latin typeface="Comic Sans MS" pitchFamily="66" charset="0"/>
              </a:rPr>
              <a:t>1.Энциклопедия вооружений. «Средний танк Т34-85. Второе рождение машины». </a:t>
            </a:r>
            <a:r>
              <a:rPr lang="ru-RU" dirty="0" err="1" smtClean="0">
                <a:latin typeface="Comic Sans MS" pitchFamily="66" charset="0"/>
              </a:rPr>
              <a:t>Мощанский</a:t>
            </a:r>
            <a:r>
              <a:rPr lang="ru-RU" dirty="0" smtClean="0">
                <a:latin typeface="Comic Sans MS" pitchFamily="66" charset="0"/>
              </a:rPr>
              <a:t> И.Б.</a:t>
            </a:r>
          </a:p>
          <a:p>
            <a:r>
              <a:rPr lang="ru-RU" dirty="0" smtClean="0">
                <a:latin typeface="Comic Sans MS" pitchFamily="66" charset="0"/>
              </a:rPr>
              <a:t>2.Барятинский М.Б. Бронетанковая техника СССР 1939-1945г.</a:t>
            </a:r>
          </a:p>
          <a:p>
            <a:r>
              <a:rPr lang="ru-RU" dirty="0" smtClean="0">
                <a:latin typeface="Comic Sans MS" pitchFamily="66" charset="0"/>
              </a:rPr>
              <a:t>(«</a:t>
            </a:r>
            <a:r>
              <a:rPr lang="ru-RU" dirty="0" err="1" smtClean="0">
                <a:latin typeface="Comic Sans MS" pitchFamily="66" charset="0"/>
              </a:rPr>
              <a:t>Бронеколлекция</a:t>
            </a:r>
            <a:r>
              <a:rPr lang="ru-RU" dirty="0" smtClean="0">
                <a:latin typeface="Comic Sans MS" pitchFamily="66" charset="0"/>
              </a:rPr>
              <a:t>», 1998г. №1, 3,4.</a:t>
            </a:r>
          </a:p>
          <a:p>
            <a:r>
              <a:rPr lang="ru-RU" dirty="0" smtClean="0">
                <a:latin typeface="Comic Sans MS" pitchFamily="66" charset="0"/>
              </a:rPr>
              <a:t>3. Руководство по материальной части и эксплуатации танка Т34-85.- М., Воениздат, 1963.</a:t>
            </a:r>
          </a:p>
          <a:p>
            <a:r>
              <a:rPr lang="ru-RU" dirty="0" smtClean="0">
                <a:latin typeface="Comic Sans MS" pitchFamily="66" charset="0"/>
              </a:rPr>
              <a:t>4. Т34-85 – </a:t>
            </a:r>
            <a:r>
              <a:rPr lang="ru-RU" dirty="0" err="1" smtClean="0">
                <a:latin typeface="Comic Sans MS" pitchFamily="66" charset="0"/>
              </a:rPr>
              <a:t>Википедия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r>
              <a:rPr lang="ru-RU" dirty="0" smtClean="0">
                <a:latin typeface="Comic Sans MS" pitchFamily="66" charset="0"/>
              </a:rPr>
              <a:t>5. Статьи в интернете.</a:t>
            </a:r>
          </a:p>
          <a:p>
            <a:r>
              <a:rPr lang="ru-RU" dirty="0" smtClean="0">
                <a:latin typeface="Comic Sans MS" pitchFamily="66" charset="0"/>
              </a:rPr>
              <a:t>6. Фотографии из семейного архива.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фото\Новая папка (4)\image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500858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785794"/>
            <a:ext cx="7786742" cy="707886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omic Sans MS" pitchFamily="66" charset="0"/>
              </a:rPr>
              <a:t>Спасибо за внимание!</a:t>
            </a:r>
            <a:endParaRPr lang="ru-RU" sz="4000" dirty="0">
              <a:solidFill>
                <a:schemeClr val="bg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2" name="Picture 6" descr="http://4.bp.blogspot.com/-cDhc-zD019Y/TeN5rp4c2jI/AAAAAAAAAoM/7fVd1GuaeG4/s1600/memorial_day_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643998" cy="6475747"/>
          </a:xfrm>
          <a:prstGeom prst="round2DiagRect">
            <a:avLst>
              <a:gd name="adj1" fmla="val 16667"/>
              <a:gd name="adj2" fmla="val 294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5786" y="428604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На осенних каникулах я отдыхал у бабушки.  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Я рассматривал семейные фотографии и увидел своего дедушку на танке. Я узнал, что мой дедушка, Королев Владимир Павлович, проходил срочную службу в Германии в 1972-1974 годах.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      Я давно интересуюсь военной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      техникой. 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 На фотографии я узнал танк Т 34-85.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Я очень удивился, как танк 1943 года</a:t>
            </a: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был на  вооружении и в 1972 году. </a:t>
            </a:r>
          </a:p>
          <a:p>
            <a:endParaRPr lang="ru-RU" sz="2400" dirty="0" smtClean="0">
              <a:solidFill>
                <a:schemeClr val="bg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7826" y="4572009"/>
            <a:ext cx="2938300" cy="180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1026" name="Picture 2" descr="C:\Users\дом\Desktop\фото\File69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2643182"/>
            <a:ext cx="1643074" cy="250033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2" name="Picture 6" descr="http://4.bp.blogspot.com/-cDhc-zD019Y/TeN5rp4c2jI/AAAAAAAAAoM/7fVd1GuaeG4/s1600/memorial_day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75747"/>
          </a:xfrm>
          <a:prstGeom prst="round2DiagRect">
            <a:avLst>
              <a:gd name="adj1" fmla="val 16667"/>
              <a:gd name="adj2" fmla="val 294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807249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Цель :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   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исследование танка Т34-85.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Задачи: 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1)Проанализировать энциклопедический материал по теме исследования;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2)Узнать историю создания танка Т-34 и Т34-85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3) Изучить  технические особенности Т34-85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4)Узнать в каких странах состоял на вооружении Т34-85 после ВОВ.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5) Провести анкетирование детей и взрослых.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6)Собрать модель Т34-85.</a:t>
            </a:r>
          </a:p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                        Гипотеза: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Танк Т34-85 самая лучшая модификация  танкаТ34</a:t>
            </a:r>
            <a:r>
              <a:rPr lang="ru-RU" sz="2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chemeClr val="bg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414964"/>
            <a:ext cx="2355300" cy="144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  <a:scene3d>
            <a:camera prst="perspectiveRelaxedModerately"/>
            <a:lightRig rig="threePt" dir="t"/>
          </a:scene3d>
        </p:spPr>
      </p:pic>
      <p:pic>
        <p:nvPicPr>
          <p:cNvPr id="2" name="Picture 2" descr="C:\Users\дом\Desktop\фото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0438"/>
            <a:ext cx="5299882" cy="33575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4.bp.blogspot.com/-cDhc-zD019Y/TeN5rp4c2jI/AAAAAAAAAoM/7fVd1GuaeG4/s1600/memorial_day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75747"/>
          </a:xfrm>
          <a:prstGeom prst="round2DiagRect">
            <a:avLst>
              <a:gd name="adj1" fmla="val 16667"/>
              <a:gd name="adj2" fmla="val 294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714744" y="3429000"/>
            <a:ext cx="52149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endParaRPr lang="ru-RU" sz="2000" dirty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дом\Desktop\фото\Новая папка (4)\1486308131112197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14620"/>
            <a:ext cx="8358246" cy="4000528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857356" y="428604"/>
            <a:ext cx="571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I</a:t>
            </a:r>
            <a:r>
              <a:rPr lang="ru-RU" sz="20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. История создания Т34-85.</a:t>
            </a:r>
            <a:endParaRPr lang="ru-RU" sz="2000" u="sng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928670"/>
            <a:ext cx="75724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Comic Sans MS" pitchFamily="66" charset="0"/>
              </a:rPr>
              <a:t>Создан на базе Т 34 (1939 г. )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Comic Sans MS" pitchFamily="66" charset="0"/>
              </a:rPr>
              <a:t> Русский Т34 превосходил все, что имела на то время фашистская Германия. Если бы Гитлер знал о мощи русских  бронетанковых машин, то никогда  не начал войну.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29322" y="428604"/>
            <a:ext cx="2714644" cy="2554545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Широкие гусеницы.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Толстая броня.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Эффективная пушка.</a:t>
            </a:r>
          </a:p>
          <a:p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Хорошая скорость.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857628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sz="2400" dirty="0" smtClean="0">
                <a:latin typeface="Comic Sans MS" pitchFamily="66" charset="0"/>
              </a:rPr>
              <a:t>Недостатки танка Т-34.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Теснота и неудобство боевого отделения, приборы наблюдения и прицелы танка были низкого качества и неудобно расположены</a:t>
            </a:r>
            <a:r>
              <a:rPr lang="ru-RU" dirty="0" smtClean="0">
                <a:latin typeface="Comic Sans MS" pitchFamily="66" charset="0"/>
              </a:rPr>
              <a:t>.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1" name="Picture 3" descr="C:\Users\дом\Desktop\фото\Новая папка (4)\untitled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5500725" cy="307183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63" t="30524" r="54687" b="29198"/>
          <a:stretch>
            <a:fillRect/>
          </a:stretch>
        </p:blipFill>
        <p:spPr bwMode="auto">
          <a:xfrm>
            <a:off x="500034" y="1000108"/>
            <a:ext cx="4000528" cy="2071702"/>
          </a:xfrm>
          <a:prstGeom prst="rect">
            <a:avLst/>
          </a:prstGeom>
          <a:ln>
            <a:noFill/>
          </a:ln>
          <a:effectLst>
            <a:softEdge rad="127000"/>
          </a:effectLst>
          <a:scene3d>
            <a:camera prst="perspectiveRight"/>
            <a:lightRig rig="threePt" dir="t"/>
          </a:scene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3889" t="31913" r="1580" b="27809"/>
          <a:stretch>
            <a:fillRect/>
          </a:stretch>
        </p:blipFill>
        <p:spPr bwMode="auto">
          <a:xfrm>
            <a:off x="4170251" y="3967740"/>
            <a:ext cx="4545153" cy="2461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  <a:scene3d>
            <a:camera prst="perspectiveHeroicExtremeLeftFacing"/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4286248" y="500042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 smtClean="0">
                <a:latin typeface="Comic Sans MS" pitchFamily="66" charset="0"/>
              </a:rPr>
              <a:t>В1943 г Германия стала серийно       выпускать средние и тяжелые танки 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3857628"/>
            <a:ext cx="47863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Советские танки должны были приблизиться на минимальное расстояние к немецким машинам и только в этом случае пушка «тридцатьчетверки» имела шанс пробить броню «пантеры» или «тигра». 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Т -34 срочно нуждался в модернизации.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421481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Пантера»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57148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«Тигр»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2357430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Они имели серьезное бронирование, значительную огневую мощь и во многом превосходили советский танк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              </a:t>
            </a: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II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</a:rPr>
              <a:t>.  Модернизация Т34-85.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дом\Desktop\фото\Новая папка (4)\slide-8.jpg"/>
          <p:cNvPicPr>
            <a:picLocks noChangeAspect="1" noChangeArrowheads="1"/>
          </p:cNvPicPr>
          <p:nvPr/>
        </p:nvPicPr>
        <p:blipFill>
          <a:blip r:embed="rId2" cstate="print"/>
          <a:srcRect l="7655" t="13394" r="7655" b="36250"/>
          <a:stretch>
            <a:fillRect/>
          </a:stretch>
        </p:blipFill>
        <p:spPr bwMode="auto">
          <a:xfrm>
            <a:off x="1625724" y="1785925"/>
            <a:ext cx="5518044" cy="2460749"/>
          </a:xfrm>
          <a:prstGeom prst="roundRect">
            <a:avLst/>
          </a:prstGeom>
          <a:solidFill>
            <a:schemeClr val="tx1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1071538" y="100010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Новая большая башня позволила увеличить экипаж на одного человека.</a:t>
            </a:r>
          </a:p>
          <a:p>
            <a:r>
              <a:rPr lang="ru-RU" dirty="0" smtClean="0">
                <a:latin typeface="Comic Sans MS" pitchFamily="66" charset="0"/>
              </a:rPr>
              <a:t>                    Он стал наводчиком.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221455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Механик – водитель.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1" y="300037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пулеметчик- радист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142976" y="4242850"/>
            <a:ext cx="707236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omic Sans MS" pitchFamily="66" charset="0"/>
                <a:ea typeface="Times New Roman" pitchFamily="18" charset="0"/>
                <a:cs typeface="Calibri" pitchFamily="34" charset="0"/>
              </a:rPr>
              <a:t>На Т34-85 появились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alibri" pitchFamily="34" charset="0"/>
              </a:rPr>
              <a:t>мощные вентиляторы. Стрелянные гильзы наполняли внутренность танка токсичными газами, от которых угорали многие танкисты. Вентиляторы</a:t>
            </a:r>
            <a:r>
              <a:rPr lang="ru-RU" sz="2000" dirty="0" smtClean="0"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Calibri" pitchFamily="34" charset="0"/>
              </a:rPr>
              <a:t> позволили эффективно бороться с концентрацией вредных газов.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\Desktop\фото\Новая папка (4)\0_17d8c9_b8bd5846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714908" cy="3137067"/>
          </a:xfrm>
          <a:prstGeom prst="round2Same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5572132" y="285728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Пушка С53 калибр 85 мм.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4572000" y="285728"/>
            <a:ext cx="1000132" cy="428628"/>
          </a:xfrm>
          <a:prstGeom prst="leftArrow">
            <a:avLst/>
          </a:prstGeom>
          <a:solidFill>
            <a:schemeClr val="bg1">
              <a:lumMod val="75000"/>
              <a:lumOff val="25000"/>
            </a:schemeClr>
          </a:solidFill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дом\Desktop\фото\Новая папка (4)\29230dff8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143380"/>
            <a:ext cx="3761120" cy="2413955"/>
          </a:xfrm>
          <a:prstGeom prst="round2DiagRect">
            <a:avLst/>
          </a:prstGeom>
          <a:noFill/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5214942" y="2000240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бронебойный снаряд массой    9,2 кг с расстояния 500 и 1000 метров пробивал  111-мм и 102-мм броню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572264" y="3286124"/>
            <a:ext cx="484632" cy="978408"/>
          </a:xfrm>
          <a:prstGeom prst="downArrow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3286124"/>
            <a:ext cx="464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Усиленное бронирование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 </a:t>
            </a:r>
          </a:p>
          <a:p>
            <a:r>
              <a:rPr lang="ru-RU" dirty="0" smtClean="0">
                <a:latin typeface="Comic Sans MS" pitchFamily="66" charset="0"/>
              </a:rPr>
              <a:t>  дополнительные топливные баки.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0" name="Стрелка вверх 9"/>
          <p:cNvSpPr/>
          <p:nvPr/>
        </p:nvSpPr>
        <p:spPr>
          <a:xfrm>
            <a:off x="3357554" y="2357430"/>
            <a:ext cx="357190" cy="1978540"/>
          </a:xfrm>
          <a:prstGeom prst="upArrow">
            <a:avLst>
              <a:gd name="adj1" fmla="val 50000"/>
              <a:gd name="adj2" fmla="val 61611"/>
            </a:avLst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4" t="12472" r="47521" b="42528"/>
          <a:stretch>
            <a:fillRect/>
          </a:stretch>
        </p:blipFill>
        <p:spPr bwMode="auto">
          <a:xfrm>
            <a:off x="714348" y="357166"/>
            <a:ext cx="3786214" cy="2524143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bliqueBottomLeft"/>
            <a:lightRig rig="threePt" dir="t"/>
          </a:scene3d>
        </p:spPr>
      </p:pic>
      <p:pic>
        <p:nvPicPr>
          <p:cNvPr id="2" name="Picture 2" descr="C:\Users\дом\Desktop\фото\Новая папка (4)\img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286256"/>
            <a:ext cx="3886200" cy="211455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Right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4572000" y="428604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Т34-85 прозвали «русской балериной»за его маневренность и </a:t>
            </a:r>
          </a:p>
          <a:p>
            <a:r>
              <a:rPr lang="ru-RU" sz="2000" dirty="0" smtClean="0">
                <a:latin typeface="Comic Sans MS" pitchFamily="66" charset="0"/>
              </a:rPr>
              <a:t>скорость.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3643314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Немецкие танки называли -зверем. 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429000"/>
            <a:ext cx="371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Про Т34-85 солдаты говорили – «балерина против зверя идет».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791</TotalTime>
  <Words>691</Words>
  <Application>Microsoft Office PowerPoint</Application>
  <PresentationFormat>Экран (4:3)</PresentationFormat>
  <Paragraphs>93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98</cp:revision>
  <dcterms:created xsi:type="dcterms:W3CDTF">2018-11-22T16:29:52Z</dcterms:created>
  <dcterms:modified xsi:type="dcterms:W3CDTF">2019-04-20T07:06:29Z</dcterms:modified>
</cp:coreProperties>
</file>