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5" r:id="rId4"/>
    <p:sldId id="266" r:id="rId5"/>
    <p:sldId id="267" r:id="rId6"/>
    <p:sldId id="268" r:id="rId7"/>
    <p:sldId id="300" r:id="rId8"/>
    <p:sldId id="298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9" r:id="rId17"/>
    <p:sldId id="29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1B40152E-1606-4654-A345-CD3468A1F229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E32E-2200-4C3C-81F1-5FB1DF2190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152E-1606-4654-A345-CD3468A1F229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E32E-2200-4C3C-81F1-5FB1DF2190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152E-1606-4654-A345-CD3468A1F229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E32E-2200-4C3C-81F1-5FB1DF2190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152E-1606-4654-A345-CD3468A1F229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E32E-2200-4C3C-81F1-5FB1DF21901E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152E-1606-4654-A345-CD3468A1F229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E32E-2200-4C3C-81F1-5FB1DF21901E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152E-1606-4654-A345-CD3468A1F229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E32E-2200-4C3C-81F1-5FB1DF21901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152E-1606-4654-A345-CD3468A1F229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E32E-2200-4C3C-81F1-5FB1DF2190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152E-1606-4654-A345-CD3468A1F229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E32E-2200-4C3C-81F1-5FB1DF21901E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152E-1606-4654-A345-CD3468A1F229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E32E-2200-4C3C-81F1-5FB1DF2190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152E-1606-4654-A345-CD3468A1F229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E32E-2200-4C3C-81F1-5FB1DF21901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152E-1606-4654-A345-CD3468A1F229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E32E-2200-4C3C-81F1-5FB1DF2190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B40152E-1606-4654-A345-CD3468A1F229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B98E32E-2200-4C3C-81F1-5FB1DF21901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3" Type="http://schemas.openxmlformats.org/officeDocument/2006/relationships/image" Target="../media/image12.png"/><Relationship Id="rId21" Type="http://schemas.openxmlformats.org/officeDocument/2006/relationships/image" Target="../media/image30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19" Type="http://schemas.openxmlformats.org/officeDocument/2006/relationships/image" Target="../media/image28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710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268760"/>
            <a:ext cx="7772400" cy="1470025"/>
          </a:xfrm>
        </p:spPr>
        <p:txBody>
          <a:bodyPr/>
          <a:lstStyle/>
          <a:p>
            <a:r>
              <a:rPr lang="ru-RU" b="1" dirty="0" smtClean="0"/>
              <a:t>Урок – игра </a:t>
            </a:r>
            <a:br>
              <a:rPr lang="ru-RU" b="1" dirty="0" smtClean="0"/>
            </a:br>
            <a:r>
              <a:rPr lang="ru-RU" b="1" dirty="0" smtClean="0"/>
              <a:t>«Её </a:t>
            </a:r>
            <a:r>
              <a:rPr lang="ru-RU" b="1" dirty="0"/>
              <a:t>величество - Дробь»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860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минус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1124744"/>
            <a:ext cx="4176464" cy="1877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856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вычитание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196752"/>
            <a:ext cx="5904656" cy="1872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3994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005064"/>
            <a:ext cx="6248400" cy="1456373"/>
          </a:xfrm>
        </p:spPr>
        <p:txBody>
          <a:bodyPr/>
          <a:lstStyle/>
          <a:p>
            <a:r>
              <a:rPr lang="ru-RU" dirty="0" smtClean="0"/>
              <a:t>Смешанные числа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868680"/>
            <a:ext cx="7128792" cy="2704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635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дробь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908720"/>
            <a:ext cx="7056784" cy="21602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34508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812" y="3861048"/>
            <a:ext cx="6248400" cy="1456373"/>
          </a:xfrm>
        </p:spPr>
        <p:txBody>
          <a:bodyPr/>
          <a:lstStyle/>
          <a:p>
            <a:r>
              <a:rPr lang="ru-RU" dirty="0" smtClean="0"/>
              <a:t>число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764704"/>
            <a:ext cx="6840760" cy="2808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2572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331640" y="908720"/>
            <a:ext cx="6400800" cy="1295400"/>
          </a:xfrm>
        </p:spPr>
        <p:txBody>
          <a:bodyPr/>
          <a:lstStyle/>
          <a:p>
            <a:r>
              <a:rPr lang="ru-RU" b="1" dirty="0" smtClean="0"/>
              <a:t>Шуточная задача</a:t>
            </a:r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одзаголовок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899592" y="2420888"/>
                <a:ext cx="7272808" cy="3096344"/>
              </a:xfrm>
            </p:spPr>
            <p:txBody>
              <a:bodyPr>
                <a:normAutofit/>
              </a:bodyPr>
              <a:lstStyle/>
              <a:p>
                <a:r>
                  <a:rPr lang="ru-RU" sz="2400" b="1" i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Клоун, чтобы посмешить публику сказал, что рост у него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𝟗</m:t>
                        </m:r>
                      </m:num>
                      <m:den>
                        <m:r>
                          <a:rPr lang="ru-RU" sz="24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𝟓𝟎𝟎𝟎</m:t>
                        </m:r>
                      </m:den>
                    </m:f>
                  </m:oMath>
                </a14:m>
                <a:r>
                  <a:rPr lang="ru-RU" sz="2400" b="1" i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b="1" i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км, а </a:t>
                </a:r>
                <a:r>
                  <a:rPr lang="ru-RU" sz="2400" b="1" i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</a:t>
                </a:r>
                <a:r>
                  <a:rPr lang="ru-RU" sz="2400" b="1" i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  <a:r>
                  <a:rPr lang="ru-RU" sz="2400" b="1" i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2400" b="1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𝟐𝟓</m:t>
                        </m:r>
                      </m:den>
                    </m:f>
                  </m:oMath>
                </a14:m>
                <a:r>
                  <a:rPr lang="ru-RU" sz="2400" b="1" i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2400" b="1" i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т. Публика смеялась: всем было ясно, что клоун выбрал неподходящие единицы длины и массы. Скажите, каков рост клоуна в см и каков его вес в кг?</a:t>
                </a:r>
              </a:p>
            </p:txBody>
          </p:sp>
        </mc:Choice>
        <mc:Fallback xmlns="">
          <p:sp>
            <p:nvSpPr>
              <p:cNvPr id="5" name="Подзаголовок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899592" y="2420888"/>
                <a:ext cx="7272808" cy="3096344"/>
              </a:xfrm>
              <a:blipFill rotWithShape="1">
                <a:blip r:embed="rId2"/>
                <a:stretch>
                  <a:fillRect l="-838" r="-1676" b="-19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996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548680"/>
            <a:ext cx="4612060" cy="461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11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196752"/>
            <a:ext cx="4896544" cy="4320480"/>
          </a:xfrm>
        </p:spPr>
        <p:txBody>
          <a:bodyPr>
            <a:normAutofit/>
          </a:bodyPr>
          <a:lstStyle/>
          <a:p>
            <a:r>
              <a:rPr lang="ru-RU" sz="2800" b="1" i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Спасибо, Вам , за ваши знания, за то что помогли победить злого Вируса и осветить наше королевство!</a:t>
            </a:r>
            <a:endParaRPr lang="ru-RU" sz="2800" i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6198" y="1916832"/>
            <a:ext cx="3417801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072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196752"/>
            <a:ext cx="4896544" cy="4320480"/>
          </a:xfrm>
        </p:spPr>
        <p:txBody>
          <a:bodyPr>
            <a:normAutofit/>
          </a:bodyPr>
          <a:lstStyle/>
          <a:p>
            <a:r>
              <a:rPr lang="ru-RU" sz="2800" b="1" i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Её </a:t>
            </a:r>
            <a:r>
              <a:rPr lang="ru-RU" sz="28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Величество </a:t>
            </a:r>
            <a:r>
              <a:rPr lang="en-US" sz="28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800" b="1" i="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Правильнобыкновенная</a:t>
            </a:r>
            <a:r>
              <a:rPr lang="ru-RU" sz="28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числительнознаменательная</a:t>
            </a:r>
            <a:r>
              <a:rPr lang="ru-RU" sz="28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8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дробия</a:t>
            </a:r>
            <a:r>
              <a:rPr lang="ru-RU" sz="28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Половинкина</a:t>
            </a:r>
            <a:r>
              <a:rPr lang="en-US" sz="28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2800" i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6198" y="1916832"/>
            <a:ext cx="3417801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92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7109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04664"/>
            <a:ext cx="3417801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301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2636912"/>
            <a:ext cx="6400800" cy="162954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Игра «Кто скорее, кто вернее»</a:t>
            </a:r>
            <a:endParaRPr lang="ru-RU" b="1" dirty="0"/>
          </a:p>
        </p:txBody>
      </p:sp>
      <p:pic>
        <p:nvPicPr>
          <p:cNvPr id="9" name="Рисунок 8" descr="2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5680" y="4869160"/>
            <a:ext cx="1598319" cy="198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7719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4516" y="91440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Сравнить</a:t>
            </a:r>
            <a:endParaRPr lang="ru-RU" sz="4000" b="1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99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1524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</a:t>
            </a:r>
            <a:r>
              <a:rPr kumimoji="0" lang="ru-RU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60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6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55178" y="1524000"/>
                <a:ext cx="1080120" cy="616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ru-RU" b="1" i="1">
                              <a:latin typeface="Cambria Math"/>
                            </a:rPr>
                            <m:t>𝟕</m:t>
                          </m:r>
                        </m:den>
                      </m:f>
                      <m:r>
                        <a:rPr lang="ru-RU" b="1" i="1">
                          <a:latin typeface="Cambria Math"/>
                        </a:rPr>
                        <m:t> и </m:t>
                      </m:r>
                      <m:f>
                        <m:fPr>
                          <m:ctrlPr>
                            <a:rPr lang="ru-RU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ru-RU" b="1" i="1"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178" y="1524000"/>
                <a:ext cx="1080120" cy="6169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511072" y="1531069"/>
                <a:ext cx="1008112" cy="616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ru-RU" b="1" i="1">
                              <a:latin typeface="Cambria Math"/>
                            </a:rPr>
                            <m:t>𝟕</m:t>
                          </m:r>
                        </m:den>
                      </m:f>
                      <m:r>
                        <a:rPr lang="ru-RU" i="1">
                          <a:latin typeface="Cambria Math"/>
                          <a:ea typeface="Cambria Math"/>
                        </a:rPr>
                        <m:t>&gt;</m:t>
                      </m:r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b="1" i="1">
                              <a:latin typeface="Cambria Math"/>
                              <a:ea typeface="Cambria Math"/>
                            </a:rPr>
                            <m:t>𝟐</m:t>
                          </m:r>
                        </m:num>
                        <m:den>
                          <m:r>
                            <a:rPr lang="ru-RU" b="1" i="1">
                              <a:latin typeface="Cambria Math"/>
                              <a:ea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1072" y="1531069"/>
                <a:ext cx="1008112" cy="6169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93703" y="2245534"/>
                <a:ext cx="1296144" cy="6117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15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 и </m:t>
                      </m:r>
                      <m:f>
                        <m:f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15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703" y="2245534"/>
                <a:ext cx="1296144" cy="61177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827584" y="2936881"/>
                <a:ext cx="1368152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9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 и </m:t>
                      </m:r>
                      <m:f>
                        <m:f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13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2936881"/>
                <a:ext cx="1368152" cy="63478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411760" y="2213807"/>
                <a:ext cx="1080120" cy="6117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15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 </m:t>
                      </m:r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&lt;</m:t>
                      </m:r>
                      <m:f>
                        <m:fPr>
                          <m:ctrlPr>
                            <a:rPr lang="ru-RU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15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2213807"/>
                <a:ext cx="1080120" cy="61177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211311" y="2938845"/>
                <a:ext cx="1080120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9</m:t>
                          </m:r>
                        </m:den>
                      </m:f>
                      <m:r>
                        <a:rPr lang="ru-RU" i="1" smtClean="0">
                          <a:latin typeface="Cambria Math"/>
                          <a:ea typeface="Cambria Math"/>
                        </a:rPr>
                        <m:t>&gt;</m:t>
                      </m:r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13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1311" y="2938845"/>
                <a:ext cx="1080120" cy="63478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857759" y="3599438"/>
                <a:ext cx="1296144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25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 и </m:t>
                      </m:r>
                      <m:f>
                        <m:f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30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759" y="3599438"/>
                <a:ext cx="1296144" cy="61093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336264" y="3601998"/>
                <a:ext cx="1152128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25</m:t>
                          </m:r>
                        </m:den>
                      </m:f>
                      <m:r>
                        <a:rPr lang="ru-RU" i="1" smtClean="0">
                          <a:latin typeface="Cambria Math"/>
                          <a:ea typeface="Cambria Math"/>
                        </a:rPr>
                        <m:t>&gt;</m:t>
                      </m:r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30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6264" y="3601998"/>
                <a:ext cx="1152128" cy="61093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748970" y="4437112"/>
                <a:ext cx="1332148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6 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 и 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970" y="4437112"/>
                <a:ext cx="1332148" cy="634789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411760" y="4420211"/>
                <a:ext cx="953503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ru-RU" i="1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4420211"/>
                <a:ext cx="953503" cy="63478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784486" y="5301208"/>
                <a:ext cx="1224136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9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 и 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486" y="5301208"/>
                <a:ext cx="1224136" cy="634789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284086" y="5292997"/>
                <a:ext cx="1169527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9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  <m:r>
                        <a:rPr lang="ru-RU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4086" y="5292997"/>
                <a:ext cx="1169527" cy="634789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139952" y="1628800"/>
                <a:ext cx="1368152" cy="6090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72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72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 и 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1628800"/>
                <a:ext cx="1368152" cy="609077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724128" y="1628800"/>
                <a:ext cx="1512168" cy="6090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72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72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1628800"/>
                <a:ext cx="1512168" cy="609077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139952" y="2551419"/>
                <a:ext cx="1368152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19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19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 и </m:t>
                      </m:r>
                      <m:f>
                        <m:f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49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49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2551419"/>
                <a:ext cx="1368152" cy="634789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868144" y="2551419"/>
                <a:ext cx="1368152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19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19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49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49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2551419"/>
                <a:ext cx="1368152" cy="634789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923928" y="3717032"/>
                <a:ext cx="1584176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11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12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 и </m:t>
                      </m:r>
                      <m:f>
                        <m:f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12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11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3717032"/>
                <a:ext cx="1584176" cy="634789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5724128" y="3717032"/>
                <a:ext cx="1224136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11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12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 </m:t>
                      </m:r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&lt;</m:t>
                      </m:r>
                      <m:f>
                        <m:fPr>
                          <m:ctrlPr>
                            <a:rPr lang="ru-RU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12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11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3717032"/>
                <a:ext cx="1224136" cy="634789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3923928" y="4869160"/>
                <a:ext cx="1440160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38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39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 и </m:t>
                      </m:r>
                      <m:f>
                        <m:f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4869160"/>
                <a:ext cx="1440160" cy="634789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5724128" y="4869160"/>
                <a:ext cx="1224136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38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39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 </m:t>
                      </m:r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&lt;</m:t>
                      </m:r>
                      <m:f>
                        <m:fPr>
                          <m:ctrlPr>
                            <a:rPr lang="ru-RU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4869160"/>
                <a:ext cx="1224136" cy="634789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251472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29132386"/>
                  </p:ext>
                </p:extLst>
              </p:nvPr>
            </p:nvGraphicFramePr>
            <p:xfrm>
              <a:off x="1691680" y="1124744"/>
              <a:ext cx="5364703" cy="430593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766697"/>
                    <a:gridCol w="765609"/>
                    <a:gridCol w="766697"/>
                    <a:gridCol w="766697"/>
                    <a:gridCol w="765609"/>
                    <a:gridCol w="766697"/>
                    <a:gridCol w="766697"/>
                  </a:tblGrid>
                  <a:tr h="576063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11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20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11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31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50405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17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11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24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24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25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25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26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4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9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50405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100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101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20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6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7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7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8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9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9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466598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10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10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11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11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55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66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7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483873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15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17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4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9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11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6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9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501148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10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15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225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51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122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518423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6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9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100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100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21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6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15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751722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6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7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8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9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10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ru-RU" sz="1400" i="1"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29132386"/>
                  </p:ext>
                </p:extLst>
              </p:nvPr>
            </p:nvGraphicFramePr>
            <p:xfrm>
              <a:off x="1691680" y="1124744"/>
              <a:ext cx="5364703" cy="430593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766697"/>
                    <a:gridCol w="765609"/>
                    <a:gridCol w="766697"/>
                    <a:gridCol w="766697"/>
                    <a:gridCol w="765609"/>
                    <a:gridCol w="766697"/>
                    <a:gridCol w="766697"/>
                  </a:tblGrid>
                  <a:tr h="57606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794" t="-1064" r="-598413" b="-6510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1600" t="-1064" r="-503200" b="-6510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00000" t="-1064" r="-399206" b="-6510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00000" t="-1064" r="-299206" b="-6510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03200" t="-1064" r="-201600" b="-6510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99206" t="-1064" r="-100000" b="-6510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99206" t="-1064" b="-651064"/>
                          </a:stretch>
                        </a:blipFill>
                      </a:tcPr>
                    </a:tc>
                  </a:tr>
                  <a:tr h="50405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794" t="-114458" r="-598413" b="-6373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1600" t="-114458" r="-503200" b="-6373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00000" t="-114458" r="-399206" b="-6373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00000" t="-114458" r="-299206" b="-6373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03200" t="-114458" r="-201600" b="-6373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99206" t="-114458" r="-100000" b="-6373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99206" t="-114458" b="-637349"/>
                          </a:stretch>
                        </a:blipFill>
                      </a:tcPr>
                    </a:tc>
                  </a:tr>
                  <a:tr h="50405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794" t="-214458" r="-598413" b="-5373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1600" t="-214458" r="-503200" b="-5373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00000" t="-214458" r="-399206" b="-5373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00000" t="-214458" r="-299206" b="-5373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03200" t="-214458" r="-201600" b="-5373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99206" t="-214458" r="-100000" b="-5373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99206" t="-214458" b="-537349"/>
                          </a:stretch>
                        </a:blipFill>
                      </a:tcPr>
                    </a:tc>
                  </a:tr>
                  <a:tr h="46659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794" t="-343421" r="-598413" b="-4868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1600" t="-343421" r="-503200" b="-4868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00000" t="-343421" r="-399206" b="-4868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00000" t="-343421" r="-299206" b="-4868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03200" t="-343421" r="-201600" b="-4868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99206" t="-343421" r="-100000" b="-4868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99206" t="-343421" b="-486842"/>
                          </a:stretch>
                        </a:blipFill>
                      </a:tcPr>
                    </a:tc>
                  </a:tr>
                  <a:tr h="48387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794" t="-421250" r="-598413" b="-36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1600" t="-421250" r="-503200" b="-36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00000" t="-421250" r="-399206" b="-36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00000" t="-421250" r="-299206" b="-36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03200" t="-421250" r="-201600" b="-36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99206" t="-421250" r="-100000" b="-36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99206" t="-421250" b="-362500"/>
                          </a:stretch>
                        </a:blipFill>
                      </a:tcPr>
                    </a:tc>
                  </a:tr>
                  <a:tr h="50114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794" t="-508537" r="-598413" b="-2536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1600" t="-508537" r="-503200" b="-2536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00000" t="-508537" r="-399206" b="-2536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00000" t="-508537" r="-299206" b="-2536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03200" t="-508537" r="-201600" b="-2536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99206" t="-508537" r="-100000" b="-2536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99206" t="-508537" b="-253659"/>
                          </a:stretch>
                        </a:blipFill>
                      </a:tcPr>
                    </a:tc>
                  </a:tr>
                  <a:tr h="51842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794" t="-587059" r="-598413" b="-1447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1600" t="-587059" r="-503200" b="-1447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00000" t="-587059" r="-399206" b="-1447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00000" t="-587059" r="-299206" b="-1447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03200" t="-587059" r="-201600" b="-1447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99206" t="-587059" r="-100000" b="-1447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99206" t="-587059" b="-144706"/>
                          </a:stretch>
                        </a:blipFill>
                      </a:tcPr>
                    </a:tc>
                  </a:tr>
                  <a:tr h="7517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794" t="-474797" r="-5984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01600" t="-474797" r="-5032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00000" t="-474797" r="-3992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00000" t="-474797" r="-2992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03200" t="-474797" r="-2016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99206" t="-474797" r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99206" t="-47479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6327409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980728"/>
            <a:ext cx="6400800" cy="685800"/>
          </a:xfrm>
        </p:spPr>
        <p:txBody>
          <a:bodyPr/>
          <a:lstStyle/>
          <a:p>
            <a:r>
              <a:rPr lang="ru-RU" b="1" dirty="0" smtClean="0"/>
              <a:t>Домик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71800" y="1556792"/>
            <a:ext cx="5588164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142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980728"/>
            <a:ext cx="6400800" cy="1125488"/>
          </a:xfrm>
        </p:spPr>
        <p:txBody>
          <a:bodyPr/>
          <a:lstStyle/>
          <a:p>
            <a:r>
              <a:rPr lang="ru-RU" b="1" dirty="0" smtClean="0"/>
              <a:t>ребусы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5515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Знаменатель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268760"/>
            <a:ext cx="6192688" cy="1958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447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853</TotalTime>
  <Words>62</Words>
  <Application>Microsoft Office PowerPoint</Application>
  <PresentationFormat>Экран (4:3)</PresentationFormat>
  <Paragraphs>94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Calibri</vt:lpstr>
      <vt:lpstr>Cambria Math</vt:lpstr>
      <vt:lpstr>Constantia</vt:lpstr>
      <vt:lpstr>Garamond</vt:lpstr>
      <vt:lpstr>Times New Roman</vt:lpstr>
      <vt:lpstr>Wingdings</vt:lpstr>
      <vt:lpstr>Кутюр</vt:lpstr>
      <vt:lpstr>Урок – игра  «Её величество - Дробь»</vt:lpstr>
      <vt:lpstr>Презентация PowerPoint</vt:lpstr>
      <vt:lpstr>Презентация PowerPoint</vt:lpstr>
      <vt:lpstr>Игра «Кто скорее, кто вернее»</vt:lpstr>
      <vt:lpstr>Сравнить</vt:lpstr>
      <vt:lpstr>Презентация PowerPoint</vt:lpstr>
      <vt:lpstr>Домик</vt:lpstr>
      <vt:lpstr>ребусы</vt:lpstr>
      <vt:lpstr>Знаменатель</vt:lpstr>
      <vt:lpstr>минус</vt:lpstr>
      <vt:lpstr>вычитание</vt:lpstr>
      <vt:lpstr>Смешанные числа</vt:lpstr>
      <vt:lpstr>дробь</vt:lpstr>
      <vt:lpstr>число</vt:lpstr>
      <vt:lpstr>Шуточная задача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– игра  «Её величество - Дробь»</dc:title>
  <dc:creator>HP</dc:creator>
  <cp:lastModifiedBy>Windows User</cp:lastModifiedBy>
  <cp:revision>34</cp:revision>
  <dcterms:created xsi:type="dcterms:W3CDTF">2021-02-18T09:24:15Z</dcterms:created>
  <dcterms:modified xsi:type="dcterms:W3CDTF">2021-10-23T15:10:05Z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2166692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