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4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1B02D-4F09-4A8E-AE8C-03582C0AA751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86FF3-3E54-427C-AEB7-C321BA956C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6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E100C32-07A7-470B-9837-3C93E67ACD95}" type="datetimeFigureOut">
              <a:rPr lang="ru-RU" smtClean="0"/>
              <a:pPr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05CF1C5-5886-4D12-820C-1FAD879D9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346187" y="3173889"/>
            <a:ext cx="4847038" cy="1599722"/>
          </a:xfrm>
        </p:spPr>
        <p:txBody>
          <a:bodyPr/>
          <a:lstStyle/>
          <a:p>
            <a:r>
              <a:rPr lang="ru-RU" dirty="0" smtClean="0"/>
              <a:t>Второстепенные члены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3245000" y="4903059"/>
            <a:ext cx="4836456" cy="1040845"/>
          </a:xfrm>
        </p:spPr>
        <p:txBody>
          <a:bodyPr/>
          <a:lstStyle/>
          <a:p>
            <a:r>
              <a:rPr lang="ru-RU" dirty="0" smtClean="0"/>
              <a:t>Определение. Обстоятельство. </a:t>
            </a:r>
            <a:r>
              <a:rPr lang="ru-RU" dirty="0" smtClean="0"/>
              <a:t>Дополнение.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87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Обстоятельство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Обстоятельство</a:t>
            </a:r>
            <a:r>
              <a:rPr lang="ru-RU" dirty="0"/>
              <a:t> – это второстепенный член предложения, обозначающий признак действия или другой признак. Обычно обстоятельство зависит от сказуемого.</a:t>
            </a:r>
          </a:p>
          <a:p>
            <a:endParaRPr lang="ru-RU" dirty="0"/>
          </a:p>
        </p:txBody>
      </p:sp>
      <p:pic>
        <p:nvPicPr>
          <p:cNvPr id="6147" name="Picture 3" descr="C:\Users\user\AppData\Local\Microsoft\Windows\Temporary Internet Files\Content.IE5\4NUY47RD\MM900283635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558" y="4365104"/>
            <a:ext cx="1949067" cy="159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61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6840760" cy="1442674"/>
          </a:xfrm>
        </p:spPr>
        <p:txBody>
          <a:bodyPr/>
          <a:lstStyle/>
          <a:p>
            <a:r>
              <a:rPr lang="ru-RU" sz="3600" b="1" dirty="0"/>
              <a:t>Обстоятельства выражаются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наречиями:</a:t>
            </a:r>
            <a:r>
              <a:rPr lang="ru-RU" i="1" dirty="0"/>
              <a:t> </a:t>
            </a:r>
            <a:r>
              <a:rPr lang="ru-RU" sz="3500" dirty="0">
                <a:solidFill>
                  <a:schemeClr val="accent5"/>
                </a:solidFill>
                <a:latin typeface="Mistral" pitchFamily="66" charset="0"/>
              </a:rPr>
              <a:t>быстро, громко, весело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2) существительными в форме косвенных падежей с предлогом и без предлога: 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в лесу, ко вторнику, неделю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3) местоимениями:</a:t>
            </a:r>
            <a:r>
              <a:rPr lang="ru-RU" i="1" dirty="0"/>
              <a:t> 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в нём, над ним, под ним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4) деепричастиями и деепричастными оборотами: 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лёжа на печи, удачи не встретишь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5) неопределённой формой глагола: </a:t>
            </a:r>
            <a:r>
              <a:rPr lang="ru-RU" sz="4600" dirty="0">
                <a:solidFill>
                  <a:schemeClr val="accent5"/>
                </a:solidFill>
                <a:latin typeface="Mistral" pitchFamily="66" charset="0"/>
              </a:rPr>
              <a:t>я пришёл поговорить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6) фразеологическим оборотом: </a:t>
            </a:r>
            <a:r>
              <a:rPr lang="ru-RU" sz="4600" dirty="0">
                <a:solidFill>
                  <a:schemeClr val="accent5"/>
                </a:solidFill>
                <a:latin typeface="Mistral" pitchFamily="66" charset="0"/>
              </a:rPr>
              <a:t>он работал спустя рукава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7) обстоятельства образа действия выражаются сравнительными оборотами: 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Кварцевый песок сверкал, как февральский снег на солнце.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170" name="Picture 2" descr="C:\Users\user\Desktop\36_2_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31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– ка!</a:t>
            </a:r>
            <a:endParaRPr lang="ru-RU" dirty="0"/>
          </a:p>
        </p:txBody>
      </p:sp>
      <p:pic>
        <p:nvPicPr>
          <p:cNvPr id="11266" name="Picture 2" descr="C:\Users\user\Desktop\36_2_5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61595"/>
            <a:ext cx="1628378" cy="131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2276872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/>
                </a:solidFill>
                <a:latin typeface="Mistral" pitchFamily="66" charset="0"/>
              </a:rPr>
              <a:t>Мини-тест</a:t>
            </a:r>
            <a:endParaRPr lang="ru-RU" sz="4400" dirty="0">
              <a:solidFill>
                <a:schemeClr val="accent5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9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03648" y="980728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/>
              <a:t>Входят ли второстепенные члены предложения в грамматическую основу предложения?</a:t>
            </a:r>
            <a:endParaRPr lang="ru-RU" sz="2400" dirty="0"/>
          </a:p>
          <a:p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443711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Да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444553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Нет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290" name="Picture 2" descr="C:\Users\user\Desktop\36_2_2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150" y="4981655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36_2_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59" y="4981655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35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367046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07565" y="367046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836712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/>
              <a:t>Какие второстепенные члены предложения есть в русском языке?</a:t>
            </a:r>
            <a:endParaRPr lang="ru-RU" sz="2400" dirty="0"/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60542" y="5229200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09328" y="386935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сказуемое и обстоятельство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3656" y="3699141"/>
            <a:ext cx="20882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lvl="1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обстоятельство, определение и подлежащее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39" y="5301208"/>
            <a:ext cx="2907601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lvl="1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дополнение, определение и обстоятельство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3314" name="Picture 2" descr="C:\Users\user\Desktop\36_2_3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5614988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037" y="4181450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25" y="4158567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52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4351" y="977243"/>
            <a:ext cx="60486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/>
              <a:t>Может ли дополнение быть выражено числительным?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447630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Да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4507487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ет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4338" name="Picture 2" descr="C:\Users\user\Desktop\36_2_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4705325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8" y="4575948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24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692696"/>
            <a:ext cx="55446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/>
              <a:t>Как называется определение, для которого тип синтаксической связи между главным и зависимым словом - согласование?</a:t>
            </a:r>
            <a:endParaRPr lang="ru-RU" sz="24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436510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lvl="1" algn="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согласованное определение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06516" y="4365104"/>
            <a:ext cx="272186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lvl="1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несогласованное </a:t>
            </a: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определение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5362" name="Picture 2" descr="C:\Users\user\Desktop\36_2_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84" y="4640429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75" y="4684569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83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877493"/>
            <a:ext cx="59766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/>
              <a:t>Каким является определение в предложении: Это куртка папы.?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612" y="438397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согласованное определение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71002" y="4383976"/>
            <a:ext cx="272186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lvl="1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несогласованное определение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6386" name="Picture 2" descr="C:\Users\user\Desktop\36_2_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59" y="4663272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user\Desktop\36_2_2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42" y="4663272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38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07029" y="792577"/>
            <a:ext cx="59766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/>
              <a:t>Верно ли, что приложение - это определение, выраженное существительным, согласованным с определяемым словом в падеже?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45224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Да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45224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Нет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7410" name="Picture 2" descr="C:\Users\user\Desktop\36_2_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80" y="4522476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4560888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53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93501" y="4185084"/>
            <a:ext cx="3078899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692696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/>
              <a:t>Верно ли, что в предложении: </a:t>
            </a:r>
            <a:r>
              <a:rPr lang="ru-RU" sz="2400" b="1" i="1" dirty="0"/>
              <a:t>Я пришёл поговорить с вами,- </a:t>
            </a:r>
            <a:r>
              <a:rPr lang="ru-RU" sz="2400" b="1" dirty="0"/>
              <a:t>обстоятельство выражено глаголом</a:t>
            </a:r>
            <a:r>
              <a:rPr lang="ru-RU" b="1" dirty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452247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Да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2175" y="45224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Нет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8434" name="Picture 2" descr="C:\Users\user\Desktop\36_2_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4522476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user\Desktop\36_2_2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4522476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38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9060" y="121572"/>
            <a:ext cx="8041440" cy="1442674"/>
          </a:xfrm>
        </p:spPr>
        <p:txBody>
          <a:bodyPr/>
          <a:lstStyle/>
          <a:p>
            <a:r>
              <a:rPr lang="ru-RU" dirty="0" smtClean="0"/>
              <a:t>Общие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340768"/>
            <a:ext cx="7467600" cy="3951337"/>
          </a:xfrm>
        </p:spPr>
        <p:txBody>
          <a:bodyPr/>
          <a:lstStyle/>
          <a:p>
            <a:r>
              <a:rPr lang="ru-RU" dirty="0"/>
              <a:t>Второстепенные члены предложения </a:t>
            </a:r>
            <a:r>
              <a:rPr lang="ru-RU" u="sng" dirty="0">
                <a:solidFill>
                  <a:schemeClr val="accent1"/>
                </a:solidFill>
              </a:rPr>
              <a:t>не</a:t>
            </a:r>
            <a:r>
              <a:rPr lang="ru-RU" u="sng" dirty="0"/>
              <a:t> входят </a:t>
            </a:r>
            <a:r>
              <a:rPr lang="ru-RU" dirty="0"/>
              <a:t>в грамматическую основу. Они распространяют главные и другие второстепенные члены, содержат компоненты смысла, нужные для более детальной передачи информации.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473" y="3663280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istral" pitchFamily="66" charset="0"/>
              </a:rPr>
              <a:t>Мальчик ест.</a:t>
            </a:r>
          </a:p>
          <a:p>
            <a:endParaRPr lang="ru-RU" sz="3600" dirty="0" smtClean="0">
              <a:solidFill>
                <a:srgbClr val="002060"/>
              </a:solidFill>
              <a:latin typeface="Mistral" pitchFamily="66" charset="0"/>
            </a:endParaRPr>
          </a:p>
          <a:p>
            <a:r>
              <a:rPr lang="ru-RU" sz="3600" dirty="0">
                <a:solidFill>
                  <a:srgbClr val="002060"/>
                </a:solidFill>
                <a:latin typeface="Mistral" pitchFamily="66" charset="0"/>
              </a:rPr>
              <a:t>Маленький мальчик медленно ест суп</a:t>
            </a:r>
            <a:r>
              <a:rPr lang="ru-RU" dirty="0">
                <a:solidFill>
                  <a:srgbClr val="002060"/>
                </a:solidFill>
              </a:rPr>
              <a:t>.</a:t>
            </a:r>
            <a:r>
              <a:rPr lang="ru-RU" dirty="0"/>
              <a:t> </a:t>
            </a:r>
          </a:p>
        </p:txBody>
      </p:sp>
      <p:pic>
        <p:nvPicPr>
          <p:cNvPr id="9218" name="Picture 2" descr="C:\Users\user\AppData\Local\Microsoft\Windows\Temporary Internet Files\Content.IE5\VZZE4Q8K\MM90035449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32656"/>
            <a:ext cx="1368152" cy="104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93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53798" y="4254912"/>
            <a:ext cx="3492388" cy="11903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7684" y="638688"/>
            <a:ext cx="554461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/>
                </a:solidFill>
              </a:rPr>
              <a:t>Сколько слов в данном предложении выполняют функцию определения? </a:t>
            </a:r>
            <a:r>
              <a:rPr lang="ru-RU" sz="2000" i="1" dirty="0" smtClean="0"/>
              <a:t>Могучие</a:t>
            </a:r>
            <a:r>
              <a:rPr lang="ru-RU" sz="2000" dirty="0" smtClean="0"/>
              <a:t> </a:t>
            </a:r>
            <a:r>
              <a:rPr lang="ru-RU" sz="2000" i="1" dirty="0" smtClean="0"/>
              <a:t>древние 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Ганнибаловы</a:t>
            </a:r>
            <a:r>
              <a:rPr lang="ru-RU" sz="2000" i="1" dirty="0" smtClean="0"/>
              <a:t> </a:t>
            </a:r>
            <a:r>
              <a:rPr lang="ru-RU" sz="2000" dirty="0" smtClean="0"/>
              <a:t> </a:t>
            </a:r>
            <a:r>
              <a:rPr lang="ru-RU" sz="2000" i="1" dirty="0" smtClean="0"/>
              <a:t>ели — добрые</a:t>
            </a:r>
            <a:r>
              <a:rPr lang="ru-RU" sz="2000" dirty="0" smtClean="0"/>
              <a:t> </a:t>
            </a:r>
            <a:r>
              <a:rPr lang="ru-RU" sz="2000" i="1" dirty="0" smtClean="0"/>
              <a:t>знакомые </a:t>
            </a:r>
            <a:r>
              <a:rPr lang="ru-RU" sz="2000" dirty="0" smtClean="0"/>
              <a:t>и </a:t>
            </a:r>
            <a:r>
              <a:rPr lang="ru-RU" sz="2000" i="1" dirty="0" smtClean="0"/>
              <a:t>милые друзья </a:t>
            </a:r>
            <a:r>
              <a:rPr lang="ru-RU" sz="2000" dirty="0" smtClean="0"/>
              <a:t> </a:t>
            </a:r>
            <a:r>
              <a:rPr lang="ru-RU" sz="2000" i="1" dirty="0" smtClean="0"/>
              <a:t>Пушкина</a:t>
            </a:r>
            <a:endParaRPr lang="ru-RU" sz="2000" i="1" dirty="0"/>
          </a:p>
          <a:p>
            <a:r>
              <a:rPr lang="ru-RU" sz="2000" dirty="0" smtClean="0"/>
              <a:t> (С. Гейченко).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450912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Ответ: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6</a:t>
            </a:r>
          </a:p>
        </p:txBody>
      </p:sp>
      <p:pic>
        <p:nvPicPr>
          <p:cNvPr id="22530" name="Picture 2" descr="C:\Users\user\Desktop\36_8_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825" y="5546213"/>
            <a:ext cx="1160326" cy="104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32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19362" y="4005064"/>
            <a:ext cx="3924436" cy="12241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2809" y="692696"/>
            <a:ext cx="63175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Сколько слова в предложениях данного отрывка выполняют функцию приложения?</a:t>
            </a:r>
            <a:endParaRPr lang="ru-RU" i="1" dirty="0" smtClean="0">
              <a:solidFill>
                <a:schemeClr val="accent5"/>
              </a:solidFill>
            </a:endParaRPr>
          </a:p>
          <a:p>
            <a:r>
              <a:rPr lang="ru-RU" i="1" dirty="0" smtClean="0"/>
              <a:t>Искусство художника-камнереза </a:t>
            </a:r>
            <a:r>
              <a:rPr lang="ru-RU" dirty="0" smtClean="0"/>
              <a:t> </a:t>
            </a:r>
            <a:r>
              <a:rPr lang="ru-RU" i="1" dirty="0" smtClean="0"/>
              <a:t>было поразительно. В витринах-столиках, расставленных вдоль стен и окон </a:t>
            </a:r>
            <a:r>
              <a:rPr lang="ru-RU" dirty="0" smtClean="0"/>
              <a:t> </a:t>
            </a:r>
            <a:r>
              <a:rPr lang="ru-RU" i="1" dirty="0" smtClean="0"/>
              <a:t>сверкала нетронутая, природная красота </a:t>
            </a:r>
            <a:r>
              <a:rPr lang="ru-RU" dirty="0" smtClean="0"/>
              <a:t>.</a:t>
            </a:r>
            <a:r>
              <a:rPr lang="ru-RU" i="1" dirty="0" smtClean="0"/>
              <a:t>Рядом послышалось шуршание шелка </a:t>
            </a:r>
            <a:r>
              <a:rPr lang="ru-RU" dirty="0" smtClean="0"/>
              <a:t>, </a:t>
            </a:r>
            <a:r>
              <a:rPr lang="ru-RU" i="1" dirty="0" smtClean="0"/>
              <a:t>повеяло духами «Грезы» </a:t>
            </a:r>
            <a:r>
              <a:rPr lang="ru-RU" dirty="0" smtClean="0"/>
              <a:t> (И. Ефремов).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67844" y="4201633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Ответ: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</a:p>
        </p:txBody>
      </p:sp>
      <p:pic>
        <p:nvPicPr>
          <p:cNvPr id="21506" name="Picture 2" descr="C:\Users\user\Desktop\36_8_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812" y="5577354"/>
            <a:ext cx="1326840" cy="119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2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9812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692696"/>
            <a:ext cx="6192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Сколько слов в данном предложении выполняют функцию дополнения?</a:t>
            </a:r>
            <a:endParaRPr lang="ru-RU" i="1" dirty="0" smtClean="0">
              <a:solidFill>
                <a:schemeClr val="accent5"/>
              </a:solidFill>
            </a:endParaRPr>
          </a:p>
          <a:p>
            <a:r>
              <a:rPr lang="ru-RU" i="1" dirty="0" smtClean="0"/>
              <a:t>Они </a:t>
            </a:r>
            <a:r>
              <a:rPr lang="ru-RU" dirty="0" smtClean="0"/>
              <a:t>(1) </a:t>
            </a:r>
            <a:r>
              <a:rPr lang="ru-RU" i="1" dirty="0" smtClean="0"/>
              <a:t>тоже слушали эту чарующую </a:t>
            </a:r>
            <a:r>
              <a:rPr lang="ru-RU" dirty="0" smtClean="0"/>
              <a:t>(2) </a:t>
            </a:r>
            <a:r>
              <a:rPr lang="ru-RU" i="1" dirty="0" smtClean="0"/>
              <a:t>тишину </a:t>
            </a:r>
            <a:r>
              <a:rPr lang="ru-RU" dirty="0" smtClean="0"/>
              <a:t>(3), </a:t>
            </a:r>
            <a:r>
              <a:rPr lang="ru-RU" i="1" dirty="0" smtClean="0"/>
              <a:t>вдыхали сладкие и горькие запахи трав </a:t>
            </a:r>
            <a:r>
              <a:rPr lang="ru-RU" dirty="0" smtClean="0"/>
              <a:t>(4), </a:t>
            </a:r>
            <a:r>
              <a:rPr lang="ru-RU" i="1" dirty="0" smtClean="0"/>
              <a:t>следили за меркнущим закатом </a:t>
            </a:r>
            <a:r>
              <a:rPr lang="ru-RU" dirty="0" smtClean="0"/>
              <a:t>(5) (Г. Гребнев).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429309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Ответ: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</a:p>
        </p:txBody>
      </p:sp>
      <p:pic>
        <p:nvPicPr>
          <p:cNvPr id="20482" name="Picture 2" descr="C:\Users\user\Desktop\36_8_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823" y="5445224"/>
            <a:ext cx="1268338" cy="114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80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344816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9812" y="4185084"/>
            <a:ext cx="3240360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C:\Users\user\AppData\Local\Microsoft\Windows\Temporary Internet Files\Content.IE5\LSFFA1N0\MM90025450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9" y="111654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692696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Сколько слов в данном предложении выполняют функции обстоятельств?</a:t>
            </a:r>
            <a:endParaRPr lang="ru-RU" i="1" dirty="0" smtClean="0">
              <a:solidFill>
                <a:schemeClr val="accent5"/>
              </a:solidFill>
            </a:endParaRPr>
          </a:p>
          <a:p>
            <a:r>
              <a:rPr lang="ru-RU" i="1" dirty="0" smtClean="0"/>
              <a:t>Я тихонько </a:t>
            </a:r>
            <a:r>
              <a:rPr lang="ru-RU" dirty="0" smtClean="0"/>
              <a:t>(1) </a:t>
            </a:r>
            <a:r>
              <a:rPr lang="ru-RU" i="1" dirty="0" smtClean="0"/>
              <a:t>выбрался </a:t>
            </a:r>
            <a:r>
              <a:rPr lang="ru-RU" dirty="0" smtClean="0"/>
              <a:t>(2) </a:t>
            </a:r>
            <a:r>
              <a:rPr lang="ru-RU" i="1" dirty="0" smtClean="0"/>
              <a:t>из шлюпки </a:t>
            </a:r>
            <a:r>
              <a:rPr lang="ru-RU" dirty="0" smtClean="0"/>
              <a:t>(3), </a:t>
            </a:r>
            <a:r>
              <a:rPr lang="ru-RU" i="1" dirty="0" smtClean="0"/>
              <a:t>оглянулся </a:t>
            </a:r>
            <a:r>
              <a:rPr lang="ru-RU" dirty="0" smtClean="0"/>
              <a:t>(4) </a:t>
            </a:r>
            <a:r>
              <a:rPr lang="ru-RU" i="1" dirty="0" smtClean="0"/>
              <a:t>и пошел </a:t>
            </a:r>
            <a:r>
              <a:rPr lang="ru-RU" dirty="0" smtClean="0"/>
              <a:t>(5) </a:t>
            </a:r>
            <a:r>
              <a:rPr lang="ru-RU" i="1" dirty="0" smtClean="0"/>
              <a:t>к лесенке </a:t>
            </a:r>
            <a:r>
              <a:rPr lang="ru-RU" dirty="0" smtClean="0"/>
              <a:t>(6),</a:t>
            </a:r>
            <a:r>
              <a:rPr lang="ru-RU" i="1" dirty="0" smtClean="0"/>
              <a:t>которая вела </a:t>
            </a:r>
            <a:r>
              <a:rPr lang="ru-RU" dirty="0" smtClean="0"/>
              <a:t>(7) </a:t>
            </a:r>
            <a:r>
              <a:rPr lang="ru-RU" i="1" dirty="0" smtClean="0"/>
              <a:t>вниз </a:t>
            </a:r>
            <a:r>
              <a:rPr lang="ru-RU" dirty="0" smtClean="0"/>
              <a:t>(8) (Н. Печерский).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4293096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Ответ: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endParaRPr lang="ru-RU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9458" name="Picture 2" descr="C:\Users\user\Desktop\36_8_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771" y="5229200"/>
            <a:ext cx="1246083" cy="112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67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Дополнение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Дополнение</a:t>
            </a:r>
            <a:r>
              <a:rPr lang="ru-RU" dirty="0"/>
              <a:t> – это второстепенный член предложения, который зависит от сказуемого (или других членов предложения) и отвечает на вопросы косвенных падежей. Например: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5"/>
                </a:solidFill>
                <a:latin typeface="Mistral" pitchFamily="66" charset="0"/>
              </a:rPr>
              <a:t>Я люблю (что?) мороженое.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C:\Users\user\Desktop\001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13261"/>
            <a:ext cx="1900875" cy="172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69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 выражается дополнение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992888" cy="436092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 Именем существительным в косвенных падежах без предлога или с предлогами: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Мы встретились с Анной на площади. Я подарил ей цветы.</a:t>
            </a:r>
          </a:p>
          <a:p>
            <a:r>
              <a:rPr lang="ru-RU" dirty="0" smtClean="0"/>
              <a:t>2. Словами </a:t>
            </a:r>
            <a:r>
              <a:rPr lang="ru-RU" dirty="0"/>
              <a:t>в функции существительного: прилагательными и причастиями, образованными переходом в другую часть речи, например</a:t>
            </a:r>
            <a:r>
              <a:rPr lang="ru-RU" dirty="0" smtClean="0"/>
              <a:t>: </a:t>
            </a:r>
            <a:r>
              <a:rPr lang="ru-RU" sz="3200" dirty="0" smtClean="0">
                <a:solidFill>
                  <a:schemeClr val="accent5"/>
                </a:solidFill>
                <a:latin typeface="Mistral" pitchFamily="66" charset="0"/>
              </a:rPr>
              <a:t>больной</a:t>
            </a:r>
            <a:r>
              <a:rPr lang="ru-RU" sz="3200" dirty="0">
                <a:solidFill>
                  <a:schemeClr val="accent5"/>
                </a:solidFill>
                <a:latin typeface="Mistral" pitchFamily="66" charset="0"/>
              </a:rPr>
              <a:t>, влюблённый, участвующие, встречающие </a:t>
            </a:r>
            <a:r>
              <a:rPr lang="ru-RU" dirty="0"/>
              <a:t>и т.п.: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Старик смотрел на молодых с улыбкой.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user\Desktop\36_2_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9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1440" cy="1442674"/>
          </a:xfrm>
        </p:spPr>
        <p:txBody>
          <a:bodyPr/>
          <a:lstStyle/>
          <a:p>
            <a:r>
              <a:rPr lang="ru-RU" b="1" dirty="0"/>
              <a:t>Как выражается дополнение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680520"/>
          </a:xfrm>
        </p:spPr>
        <p:txBody>
          <a:bodyPr/>
          <a:lstStyle/>
          <a:p>
            <a:r>
              <a:rPr lang="ru-RU" dirty="0"/>
              <a:t>3. Именем числительным: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Десять делится на два.</a:t>
            </a:r>
          </a:p>
          <a:p>
            <a:r>
              <a:rPr lang="ru-RU" dirty="0"/>
              <a:t>4. Как существительные, так и слова в функции существительных могут заменяться соответствующими местоимениями: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Старик смотрел на них с улыбкой.</a:t>
            </a:r>
          </a:p>
          <a:p>
            <a:r>
              <a:rPr lang="ru-RU" dirty="0"/>
              <a:t>5. Глаголом: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Доктор посоветовал ему много </a:t>
            </a:r>
            <a:r>
              <a:rPr lang="ru-RU" sz="3600" dirty="0" smtClean="0">
                <a:solidFill>
                  <a:schemeClr val="accent5"/>
                </a:solidFill>
                <a:latin typeface="Mistral" pitchFamily="66" charset="0"/>
              </a:rPr>
              <a:t>гулять</a:t>
            </a: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.</a:t>
            </a:r>
          </a:p>
        </p:txBody>
      </p:sp>
      <p:pic>
        <p:nvPicPr>
          <p:cNvPr id="4" name="Picture 3" descr="C:\Users\user\AppData\Local\Microsoft\Windows\Temporary Internet Files\Content.IE5\VZZE4Q8K\MM90039573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229200"/>
            <a:ext cx="15906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36_2_2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44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41440" cy="1442674"/>
          </a:xfrm>
        </p:spPr>
        <p:txBody>
          <a:bodyPr/>
          <a:lstStyle/>
          <a:p>
            <a:r>
              <a:rPr lang="ru-RU" b="1" dirty="0"/>
              <a:t>Как выражается дополнение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8136904" cy="4392488"/>
          </a:xfrm>
        </p:spPr>
        <p:txBody>
          <a:bodyPr>
            <a:normAutofit/>
          </a:bodyPr>
          <a:lstStyle/>
          <a:p>
            <a:r>
              <a:rPr lang="ru-RU" dirty="0"/>
              <a:t>6. В качестве дополнения могут выступать синтаксически неделимые словосочетания или устойчивые лексические сочетания (=фразеологизмы):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Мы прочитали несколько книг.</a:t>
            </a:r>
          </a:p>
          <a:p>
            <a:pPr marL="0" indent="0">
              <a:buNone/>
            </a:pPr>
            <a:r>
              <a:rPr lang="ru-RU" dirty="0"/>
              <a:t>(</a:t>
            </a:r>
            <a:r>
              <a:rPr lang="ru-RU" i="1" dirty="0"/>
              <a:t>несколько книг</a:t>
            </a:r>
            <a:r>
              <a:rPr lang="ru-RU" dirty="0"/>
              <a:t> – синтаксически неделимое словосочетание, нельзя сказать: </a:t>
            </a:r>
            <a:r>
              <a:rPr lang="ru-RU" i="1" dirty="0"/>
              <a:t>Мы прочитали книг</a:t>
            </a:r>
            <a:r>
              <a:rPr lang="ru-RU" dirty="0"/>
              <a:t>. Или: Мы прочитали </a:t>
            </a:r>
            <a:r>
              <a:rPr lang="ru-RU" i="1" dirty="0"/>
              <a:t>несколько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sz="3900" dirty="0">
                <a:solidFill>
                  <a:schemeClr val="accent5"/>
                </a:solidFill>
                <a:latin typeface="Mistral" pitchFamily="66" charset="0"/>
              </a:rPr>
              <a:t>Мы пуд соли вместе съели.</a:t>
            </a:r>
          </a:p>
          <a:p>
            <a:pPr marL="0" indent="0">
              <a:buNone/>
            </a:pPr>
            <a:r>
              <a:rPr lang="ru-RU" dirty="0"/>
              <a:t>(</a:t>
            </a:r>
            <a:r>
              <a:rPr lang="ru-RU" i="1" dirty="0"/>
              <a:t>пуд соли</a:t>
            </a:r>
            <a:r>
              <a:rPr lang="ru-RU" dirty="0"/>
              <a:t> – фразеологизм)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user\AppData\Local\Microsoft\Windows\Temporary Internet Files\Content.IE5\LSFFA1N0\MM90028274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4116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36_2_2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6915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46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Определение – это второстепенный член предложения, который зависит от подлежащего, дополнения или обстоятельства, определяет признак предмета и отвечает на вопросы: какой? который? чей?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user\Desktop\009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04742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76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38" y="0"/>
            <a:ext cx="8784976" cy="1442674"/>
          </a:xfrm>
        </p:spPr>
        <p:txBody>
          <a:bodyPr/>
          <a:lstStyle/>
          <a:p>
            <a:r>
              <a:rPr lang="ru-RU" sz="4000" b="1" dirty="0"/>
              <a:t>Согласованное </a:t>
            </a:r>
            <a:r>
              <a:rPr lang="ru-RU" sz="4000" b="1" dirty="0" smtClean="0"/>
              <a:t>определение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7910264" cy="493698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Согласованное определение</a:t>
            </a:r>
            <a:r>
              <a:rPr lang="ru-RU" dirty="0"/>
              <a:t> – это определение, для которого тип синтаксической связи между главным и зависимым словами – согласование. Например:</a:t>
            </a:r>
          </a:p>
          <a:p>
            <a:pPr marL="0" indent="0">
              <a:buNone/>
            </a:pPr>
            <a:r>
              <a:rPr lang="ru-RU" sz="3900" dirty="0">
                <a:solidFill>
                  <a:schemeClr val="accent5"/>
                </a:solidFill>
                <a:latin typeface="Mistral" pitchFamily="66" charset="0"/>
              </a:rPr>
              <a:t>Недовольная девочка ела шоколадное мороженое на открытой террасе.</a:t>
            </a:r>
          </a:p>
          <a:p>
            <a:r>
              <a:rPr lang="ru-RU" dirty="0"/>
              <a:t>Согласованные определения выражаются:</a:t>
            </a:r>
          </a:p>
          <a:p>
            <a:pPr marL="0" indent="0">
              <a:buNone/>
            </a:pPr>
            <a:r>
              <a:rPr lang="ru-RU" dirty="0"/>
              <a:t>1) прилагательными</a:t>
            </a:r>
            <a:r>
              <a:rPr lang="ru-RU" dirty="0" smtClean="0"/>
              <a:t>: </a:t>
            </a:r>
            <a:r>
              <a:rPr lang="ru-RU" sz="3500" dirty="0" smtClean="0">
                <a:solidFill>
                  <a:schemeClr val="accent5"/>
                </a:solidFill>
                <a:latin typeface="Mistral" pitchFamily="66" charset="0"/>
              </a:rPr>
              <a:t>дорогой </a:t>
            </a:r>
            <a:r>
              <a:rPr lang="ru-RU" sz="3500" dirty="0">
                <a:solidFill>
                  <a:schemeClr val="accent5"/>
                </a:solidFill>
                <a:latin typeface="Mistral" pitchFamily="66" charset="0"/>
              </a:rPr>
              <a:t>мамочке, любимую бабушку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2) причастиями</a:t>
            </a:r>
            <a:r>
              <a:rPr lang="ru-RU" dirty="0" smtClean="0"/>
              <a:t>: </a:t>
            </a:r>
            <a:r>
              <a:rPr lang="ru-RU" sz="3500" dirty="0" smtClean="0">
                <a:solidFill>
                  <a:schemeClr val="accent5"/>
                </a:solidFill>
                <a:latin typeface="Mistral" pitchFamily="66" charset="0"/>
              </a:rPr>
              <a:t>смеющегося </a:t>
            </a:r>
            <a:r>
              <a:rPr lang="ru-RU" sz="3500" dirty="0">
                <a:solidFill>
                  <a:schemeClr val="accent5"/>
                </a:solidFill>
                <a:latin typeface="Mistral" pitchFamily="66" charset="0"/>
              </a:rPr>
              <a:t>мальчика, скучающей девочке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3) местоимениями</a:t>
            </a:r>
            <a:r>
              <a:rPr lang="ru-RU" dirty="0" smtClean="0"/>
              <a:t>: </a:t>
            </a:r>
            <a:r>
              <a:rPr lang="ru-RU" sz="3800" dirty="0" smtClean="0">
                <a:solidFill>
                  <a:schemeClr val="accent5"/>
                </a:solidFill>
                <a:latin typeface="Mistral" pitchFamily="66" charset="0"/>
              </a:rPr>
              <a:t>мою 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книгу, этому мальчику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4) порядковыми числительными</a:t>
            </a:r>
            <a:r>
              <a:rPr lang="ru-RU" dirty="0" smtClean="0"/>
              <a:t>: </a:t>
            </a:r>
            <a:r>
              <a:rPr lang="ru-RU" sz="3800" dirty="0" smtClean="0">
                <a:solidFill>
                  <a:schemeClr val="accent5"/>
                </a:solidFill>
                <a:latin typeface="Mistral" pitchFamily="66" charset="0"/>
              </a:rPr>
              <a:t>первое </a:t>
            </a:r>
            <a:r>
              <a:rPr lang="ru-RU" sz="3800" dirty="0">
                <a:solidFill>
                  <a:schemeClr val="accent5"/>
                </a:solidFill>
                <a:latin typeface="Mistral" pitchFamily="66" charset="0"/>
              </a:rPr>
              <a:t>сентября, к восьмому марта.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3" name="Picture 3" descr="C:\Users\user\AppData\Local\Microsoft\Windows\Temporary Internet Files\Content.IE5\LSFFA1N0\MC9004343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303402"/>
            <a:ext cx="1847850" cy="13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21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856984" cy="1442674"/>
          </a:xfrm>
        </p:spPr>
        <p:txBody>
          <a:bodyPr/>
          <a:lstStyle/>
          <a:p>
            <a:r>
              <a:rPr lang="ru-RU" sz="4400" b="1" dirty="0"/>
              <a:t>Н</a:t>
            </a:r>
            <a:r>
              <a:rPr lang="ru-RU" sz="4400" b="1" dirty="0" smtClean="0"/>
              <a:t>есогласованное </a:t>
            </a:r>
            <a:r>
              <a:rPr lang="ru-RU" sz="4400" b="1" dirty="0"/>
              <a:t>определение</a:t>
            </a:r>
            <a:endParaRPr lang="ru-RU" sz="4400" dirty="0"/>
          </a:p>
        </p:txBody>
      </p:sp>
      <p:pic>
        <p:nvPicPr>
          <p:cNvPr id="5123" name="Picture 3" descr="C:\Users\user\AppData\Local\Microsoft\Windows\Temporary Internet Files\Content.IE5\4NUY47RD\MM90039571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160240" cy="178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Но определение может быть и</a:t>
            </a:r>
            <a:r>
              <a:rPr lang="ru-RU" b="1" dirty="0"/>
              <a:t> несогласованным</a:t>
            </a:r>
            <a:r>
              <a:rPr lang="ru-RU" dirty="0"/>
              <a:t>. Так называется определение, связанное с определяемым словом другими видами синтаксической связи:</a:t>
            </a:r>
          </a:p>
          <a:p>
            <a:pPr lvl="0"/>
            <a:r>
              <a:rPr lang="ru-RU" dirty="0"/>
              <a:t>управлением</a:t>
            </a:r>
          </a:p>
          <a:p>
            <a:pPr lvl="0"/>
            <a:r>
              <a:rPr lang="ru-RU" dirty="0"/>
              <a:t>примыканием</a:t>
            </a:r>
          </a:p>
          <a:p>
            <a:r>
              <a:rPr lang="ru-RU" dirty="0"/>
              <a:t>Примеры:</a:t>
            </a:r>
          </a:p>
          <a:p>
            <a:pPr marL="0" indent="0">
              <a:buNone/>
            </a:pPr>
            <a:r>
              <a:rPr lang="ru-RU" dirty="0"/>
              <a:t>Несогласованное определение на основе управления: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5"/>
                </a:solidFill>
                <a:latin typeface="Mistral" pitchFamily="66" charset="0"/>
              </a:rPr>
              <a:t>Книга мамы лежала на тумбочке.</a:t>
            </a:r>
          </a:p>
          <a:p>
            <a:endParaRPr lang="ru-RU" dirty="0"/>
          </a:p>
        </p:txBody>
      </p:sp>
      <p:pic>
        <p:nvPicPr>
          <p:cNvPr id="5125" name="Picture 5" descr="C:\Users\user\AppData\Local\Microsoft\Windows\Temporary Internet Files\Content.IE5\QIYCCBV1\MC90043439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964" y="2407501"/>
            <a:ext cx="1892300" cy="137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33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TC101790492[[fn=Тетрадь для рисования]]</Template>
  <TotalTime>135</TotalTime>
  <Words>313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Bradley Hand ITC TT-Bold</vt:lpstr>
      <vt:lpstr>Calibri</vt:lpstr>
      <vt:lpstr>Cambria</vt:lpstr>
      <vt:lpstr>Mistral</vt:lpstr>
      <vt:lpstr>Rage Italic</vt:lpstr>
      <vt:lpstr>Sketchbook</vt:lpstr>
      <vt:lpstr>Второстепенные члены предложения</vt:lpstr>
      <vt:lpstr>Общие понятия</vt:lpstr>
      <vt:lpstr>Дополнение </vt:lpstr>
      <vt:lpstr>Как выражается дополнение </vt:lpstr>
      <vt:lpstr>Как выражается дополнение</vt:lpstr>
      <vt:lpstr>Как выражается дополнение</vt:lpstr>
      <vt:lpstr>Определение</vt:lpstr>
      <vt:lpstr>Согласованное определение </vt:lpstr>
      <vt:lpstr>Несогласованное определение</vt:lpstr>
      <vt:lpstr>Обстоятельство</vt:lpstr>
      <vt:lpstr>Обстоятельства выражаются </vt:lpstr>
      <vt:lpstr>Угадай – ка!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Роман</cp:lastModifiedBy>
  <cp:revision>12</cp:revision>
  <dcterms:created xsi:type="dcterms:W3CDTF">2012-11-15T15:33:52Z</dcterms:created>
  <dcterms:modified xsi:type="dcterms:W3CDTF">2021-10-23T10:32:24Z</dcterms:modified>
</cp:coreProperties>
</file>