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77" r:id="rId3"/>
    <p:sldId id="276" r:id="rId4"/>
    <p:sldId id="257" r:id="rId5"/>
    <p:sldId id="258" r:id="rId6"/>
    <p:sldId id="260" r:id="rId7"/>
    <p:sldId id="262" r:id="rId8"/>
    <p:sldId id="278" r:id="rId9"/>
    <p:sldId id="265" r:id="rId10"/>
    <p:sldId id="267" r:id="rId11"/>
    <p:sldId id="279" r:id="rId12"/>
    <p:sldId id="268" r:id="rId13"/>
    <p:sldId id="269" r:id="rId14"/>
    <p:sldId id="270" r:id="rId15"/>
    <p:sldId id="271" r:id="rId16"/>
    <p:sldId id="272" r:id="rId17"/>
    <p:sldId id="280" r:id="rId18"/>
    <p:sldId id="273" r:id="rId19"/>
    <p:sldId id="275" r:id="rId20"/>
    <p:sldId id="27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F8BB91B-AFD7-4DC4-8006-B821EBA98231}" type="datetimeFigureOut">
              <a:rPr lang="ru-RU"/>
              <a:pPr>
                <a:defRPr/>
              </a:pPr>
              <a:t>23.12.16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400B46F-3398-4C52-93AF-B0CAA6895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241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272398-B158-4D63-8128-848597DCBC8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CF82D-D028-4755-B43C-83D434FB700D}" type="datetime1">
              <a:rPr lang="ru-RU"/>
              <a:pPr>
                <a:defRPr/>
              </a:pPr>
              <a:t>23.12.16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8221E-9F59-4F9E-BE60-1F7FCC9CDB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70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50BD4-C187-43C0-AD87-870A5129B3D6}" type="datetime1">
              <a:rPr lang="ru-RU"/>
              <a:pPr>
                <a:defRPr/>
              </a:pPr>
              <a:t>23.12.16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182EA-0A04-438E-B334-C37A9FAA19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E00A8-F83F-4F6A-990C-D77AFDB89E1A}" type="datetime1">
              <a:rPr lang="ru-RU"/>
              <a:pPr>
                <a:defRPr/>
              </a:pPr>
              <a:t>23.12.16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753A9-9444-4FE8-A804-E56EDD9833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73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E3272-82D8-4DA0-BA3A-D2511B6B7B47}" type="datetime1">
              <a:rPr lang="ru-RU"/>
              <a:pPr>
                <a:defRPr/>
              </a:pPr>
              <a:t>23.12.16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B4587-399A-4E18-9482-E1B0559A28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58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567EC-5109-4A9D-85CF-943D8788321D}" type="datetime1">
              <a:rPr lang="ru-RU"/>
              <a:pPr>
                <a:defRPr/>
              </a:pPr>
              <a:t>23.12.16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F9C19-B90B-4561-B83D-CF07B28C0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38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12026-BD9B-43CD-B79A-13BA29F5B914}" type="datetime1">
              <a:rPr lang="ru-RU"/>
              <a:pPr>
                <a:defRPr/>
              </a:pPr>
              <a:t>23.12.16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317A9-116E-4092-AAE9-663D06137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28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DEDE0-52CF-4F79-B752-71C68C6D7CE9}" type="datetime1">
              <a:rPr lang="ru-RU"/>
              <a:pPr>
                <a:defRPr/>
              </a:pPr>
              <a:t>23.12.16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BED91-DB88-4318-A753-65A905CC3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61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A5FA9-FBA3-4BF7-A71A-136ED6F380DB}" type="datetime1">
              <a:rPr lang="ru-RU"/>
              <a:pPr>
                <a:defRPr/>
              </a:pPr>
              <a:t>23.12.16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114C5-8B66-45EB-BB22-BBC16FF0AB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15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A038E-7C25-4448-A23C-4518A24C2F11}" type="datetime1">
              <a:rPr lang="ru-RU"/>
              <a:pPr>
                <a:defRPr/>
              </a:pPr>
              <a:t>23.12.16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6D77F-A610-4EAA-9BD6-4DA2E7F99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503C7-FDCE-42D3-A88B-EBB26E1D43B2}" type="datetime1">
              <a:rPr lang="ru-RU"/>
              <a:pPr>
                <a:defRPr/>
              </a:pPr>
              <a:t>23.12.16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500E5-40F1-4C26-8150-36D3DE951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09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117ED-33BE-44F9-A753-E4724A92154E}" type="datetime1">
              <a:rPr lang="ru-RU"/>
              <a:pPr>
                <a:defRPr/>
              </a:pPr>
              <a:t>23.12.16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142DF-C65C-47F8-9B2D-37181243B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48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ECA08A0-34DD-4D87-81B4-52CCAA12C743}" type="datetime1">
              <a:rPr lang="ru-RU"/>
              <a:pPr>
                <a:defRPr/>
              </a:pPr>
              <a:t>23.12.16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71C612-BEA0-47A7-AB46-36016D91EB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5715000"/>
            <a:ext cx="500063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6000750"/>
            <a:ext cx="4095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6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4929188"/>
            <a:ext cx="7429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7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929313"/>
            <a:ext cx="514350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8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0063" y="5357813"/>
            <a:ext cx="7715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-171400"/>
            <a:ext cx="8712968" cy="3096344"/>
          </a:xfr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prstTxWarp prst="textDeflate">
              <a:avLst>
                <a:gd name="adj" fmla="val 16065"/>
              </a:avLst>
            </a:prstTxWarp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Bookman Old Style" pitchFamily="18" charset="0"/>
              </a:rPr>
              <a:t>Артикуляционная гимнастика как средство развитие речи детей</a:t>
            </a:r>
            <a:endParaRPr lang="ru-RU" b="1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47667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«Парус»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281" y="1412776"/>
            <a:ext cx="36068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94776"/>
            <a:ext cx="2002688" cy="27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493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04664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«Чашечка»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1748" name="Picture 4" descr="http://paint-net.ru/img5/img52/5223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3218103" cy="24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://www.pedlib.ru/books1/2/0032/image016.jpg"/>
          <p:cNvPicPr>
            <a:picLocks noChangeAspect="1" noChangeArrowheads="1"/>
          </p:cNvPicPr>
          <p:nvPr/>
        </p:nvPicPr>
        <p:blipFill>
          <a:blip r:embed="rId3" cstate="print">
            <a:lum bright="10000" contrast="40000"/>
          </a:blip>
          <a:srcRect/>
          <a:stretch>
            <a:fillRect/>
          </a:stretch>
        </p:blipFill>
        <p:spPr bwMode="auto">
          <a:xfrm>
            <a:off x="3779912" y="2204864"/>
            <a:ext cx="5040560" cy="37444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1986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476672"/>
            <a:ext cx="849694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Динамические упражнения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Умение правильно производить движения мышцами щек, губ и языка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276891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«Часики»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0" y="2060848"/>
            <a:ext cx="3609799" cy="44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2084566" cy="27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86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«Качели»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980728"/>
            <a:ext cx="187220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" descr="8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3284984"/>
            <a:ext cx="3959225" cy="3095302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8-1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908720"/>
            <a:ext cx="2448272" cy="2664296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591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547735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«Лошадка»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889" y="1268760"/>
            <a:ext cx="3746500" cy="463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00" y="1412776"/>
            <a:ext cx="2825513" cy="27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6168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04664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«Чистим зубки»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367" y="927884"/>
            <a:ext cx="2998176" cy="37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088" y="2559303"/>
            <a:ext cx="3085056" cy="37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20761"/>
            <a:ext cx="2207969" cy="32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9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38819"/>
            <a:ext cx="2161228" cy="25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548680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«Вкусное варенье»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532" y="1670720"/>
            <a:ext cx="3191250" cy="39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105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548680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«Футбол»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6" name="Picture 7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004048" y="1556792"/>
            <a:ext cx="3455988" cy="4464050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00808"/>
            <a:ext cx="2808312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34105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476672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«Толстячки – Худышки»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114" y="2348880"/>
            <a:ext cx="5833282" cy="41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2599479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121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9512" y="404664"/>
            <a:ext cx="896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Книги, на которые следует обратить вниман</a:t>
            </a:r>
            <a:r>
              <a:rPr lang="ru-RU" sz="2800" b="1" dirty="0" smtClean="0"/>
              <a:t>ие</a:t>
            </a:r>
            <a:endParaRPr lang="ru-RU" sz="28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63055"/>
            <a:ext cx="1933200" cy="270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671" y="984119"/>
            <a:ext cx="1785435" cy="2664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038119"/>
            <a:ext cx="1709701" cy="2556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832255"/>
            <a:ext cx="1746929" cy="2844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032" y="3676255"/>
            <a:ext cx="1905000" cy="26860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079" y="3683124"/>
            <a:ext cx="2089410" cy="26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55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07288" cy="5184576"/>
          </a:xfrm>
        </p:spPr>
        <p:txBody>
          <a:bodyPr/>
          <a:lstStyle/>
          <a:p>
            <a:pPr algn="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Губы детей служат для сохранения зубов, но в большей степени связаны с образованием речи.</a:t>
            </a:r>
            <a:b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200" dirty="0" smtClean="0">
                <a:ln>
                  <a:solidFill>
                    <a:schemeClr val="tx1"/>
                  </a:solidFill>
                </a:ln>
                <a:latin typeface="Bookman Old Style" pitchFamily="18" charset="0"/>
              </a:rPr>
              <a:t>Аристотель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Воздух производит звук, голова резонирует, язык артикулирует.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3600" dirty="0" smtClean="0">
                <a:ln>
                  <a:solidFill>
                    <a:schemeClr val="tx1"/>
                  </a:solidFill>
                </a:ln>
                <a:latin typeface="Bookman Old Style" pitchFamily="18" charset="0"/>
              </a:rPr>
              <a:t>Гиппократ</a:t>
            </a:r>
            <a:endParaRPr lang="ru-RU" sz="3600" dirty="0">
              <a:ln>
                <a:solidFill>
                  <a:schemeClr val="tx1"/>
                </a:solidFill>
              </a:ln>
              <a:latin typeface="Bookman Old Style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B4587-399A-4E18-9482-E1B0559A285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8424936" cy="4708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4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Bookman Old Style" pitchFamily="18" charset="0"/>
              </a:rPr>
              <a:t>Только целенаправленная систематичная работа по развитию артикуляционного аппарата поможет ребенку научиться произносить правильно звуки русского языка.</a:t>
            </a:r>
            <a:endParaRPr lang="ru-RU" sz="3400" b="1" dirty="0">
              <a:ln>
                <a:solidFill>
                  <a:srgbClr val="FF0000"/>
                </a:solidFill>
              </a:ln>
              <a:solidFill>
                <a:srgbClr val="FFC000"/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3888" y="5013176"/>
            <a:ext cx="4896544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ЖЕЛАЮ УСПЕХОВ!</a:t>
            </a:r>
          </a:p>
          <a:p>
            <a:pPr algn="ctr"/>
            <a:endParaRPr lang="ru-RU" sz="2800" b="1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2800" b="1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831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640960" cy="5976663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Артикуляционная гимнастика – </a:t>
            </a:r>
          </a:p>
          <a:p>
            <a:pPr algn="ctr">
              <a:buNone/>
            </a:pP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совокупность специальных упражнений, направленных на укрепление мышц речевого аппарата, развитие силы, подвижности и дифференцированных движений органов, принимающих участие в речи. </a:t>
            </a:r>
            <a:endParaRPr lang="ru-RU" sz="36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B4587-399A-4E18-9482-E1B0559A285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Артикуляционная гимнастика необходима для: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4713387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altLang="ru-RU" dirty="0">
                <a:solidFill>
                  <a:srgbClr val="FF0000"/>
                </a:solidFill>
                <a:latin typeface="+mj-lt"/>
              </a:rPr>
              <a:t> </a:t>
            </a:r>
            <a:r>
              <a:rPr lang="ru-RU" altLang="ru-RU" sz="36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Подготовки артикуляционного аппарата к самостоятельному становлению звуков;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sz="36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Преодоления речевых нарушений;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sz="36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Тренировки мышц щек, губ, языка</a:t>
            </a:r>
          </a:p>
          <a:p>
            <a:pPr marL="0" indent="0">
              <a:buNone/>
            </a:pPr>
            <a:endParaRPr lang="ru-RU" altLang="ru-RU" dirty="0" smtClean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F6ED27-540C-4B78-89F4-42C55E77EE39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9644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Проведение артикуляционной гимнастики:</a:t>
            </a:r>
            <a:endParaRPr lang="ru-RU" sz="32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052736"/>
            <a:ext cx="889248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Заниматься ежедневно по 5 – 7 минут;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Bookman Old Style" pitchFamily="18" charset="0"/>
              </a:rPr>
              <a:t>Статические упражнения выполняются по 10-15 секунд </a:t>
            </a:r>
            <a: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Bookman Old Style" pitchFamily="18" charset="0"/>
              </a:rPr>
              <a:t>(удержание артикуляционной позы в одном положении).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соблюдать определенную последовательность, идти от простых упражнений к сложным.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Bookman Old Style" pitchFamily="18" charset="0"/>
              </a:rPr>
              <a:t>Артикуляционную гимнастику выполняют сидя.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Проводить занятие перед зеркалом;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Bookman Old Style" pitchFamily="18" charset="0"/>
              </a:rPr>
              <a:t>Игровая форма;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Изучение упражнения в медленном темпе.</a:t>
            </a:r>
          </a:p>
          <a:p>
            <a:pPr marL="285750" indent="-285750"/>
            <a:endParaRPr lang="ru-RU" sz="2800" dirty="0" smtClean="0"/>
          </a:p>
          <a:p>
            <a:endParaRPr lang="ru-RU" sz="3200" dirty="0" smtClean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1953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548680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548680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Статические упражнения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3975" y="1628800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«Заборчик»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2" r="8325"/>
          <a:stretch>
            <a:fillRect/>
          </a:stretch>
        </p:blipFill>
        <p:spPr bwMode="auto">
          <a:xfrm>
            <a:off x="5580112" y="2132856"/>
            <a:ext cx="3024336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 descr="http://forum.plesetzk.ru/download/file.php?id=5938&amp;sid=c102834f97022d07ba8feadecc8a396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077072"/>
            <a:ext cx="238125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xn----8sbhee6acfvbl4aa.xn--p1ai/images/stories/IMG_1376.jpg"/>
          <p:cNvPicPr>
            <a:picLocks noChangeAspect="1" noChangeArrowheads="1"/>
          </p:cNvPicPr>
          <p:nvPr/>
        </p:nvPicPr>
        <p:blipFill>
          <a:blip r:embed="rId4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755576" y="2204864"/>
            <a:ext cx="2736304" cy="2232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1537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0466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«Трубочка»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643" y="1196752"/>
            <a:ext cx="39370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67" y="1838102"/>
            <a:ext cx="3402000" cy="22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221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7544" y="47667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«Блинчик»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689" y="977088"/>
            <a:ext cx="3911600" cy="46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8" y="1772816"/>
            <a:ext cx="2904129" cy="22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00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«Иголочка»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74" y="1628800"/>
            <a:ext cx="2516369" cy="28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96752"/>
            <a:ext cx="34671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157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детский 2">
  <a:themeElements>
    <a:clrScheme name="Другая 49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2</Template>
  <TotalTime>446</TotalTime>
  <Words>214</Words>
  <Application>Microsoft Office PowerPoint</Application>
  <PresentationFormat>Экран (4:3)</PresentationFormat>
  <Paragraphs>58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Праздник детский 2</vt:lpstr>
      <vt:lpstr>Артикуляционная гимнастика как средство развитие речи детей</vt:lpstr>
      <vt:lpstr>Губы детей служат для сохранения зубов, но в большей степени связаны с образованием речи. Аристотель Воздух производит звук, голова резонирует, язык артикулирует.  Гиппократ</vt:lpstr>
      <vt:lpstr>Презентация PowerPoint</vt:lpstr>
      <vt:lpstr>Артикуляционная гимнастика необходима для: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Зачем нужна артикуляционная гимнастика?</dc:title>
  <dc:creator>Светлана</dc:creator>
  <dc:description>http://aida.ucoz.ru</dc:description>
  <cp:lastModifiedBy>User</cp:lastModifiedBy>
  <cp:revision>38</cp:revision>
  <dcterms:created xsi:type="dcterms:W3CDTF">2013-10-16T14:29:05Z</dcterms:created>
  <dcterms:modified xsi:type="dcterms:W3CDTF">2016-12-23T14:31:23Z</dcterms:modified>
  <cp:category>шаблоны к Powerpoint</cp:category>
</cp:coreProperties>
</file>