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  <p:sldMasterId id="2147483737" r:id="rId2"/>
  </p:sldMasterIdLst>
  <p:sldIdLst>
    <p:sldId id="256" r:id="rId3"/>
    <p:sldId id="257" r:id="rId4"/>
    <p:sldId id="258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2" r:id="rId17"/>
    <p:sldId id="279" r:id="rId18"/>
    <p:sldId id="284" r:id="rId19"/>
    <p:sldId id="280" r:id="rId20"/>
    <p:sldId id="285" r:id="rId21"/>
    <p:sldId id="286" r:id="rId22"/>
    <p:sldId id="287" r:id="rId23"/>
    <p:sldId id="26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3F3F"/>
    <a:srgbClr val="E58E1B"/>
    <a:srgbClr val="B7F44A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71" autoAdjust="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0684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708512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532620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369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60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5140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07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1488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6530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005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363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03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63" name="Picture 39" descr="h rtrae gd jrt ujrt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8035925" y="623728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4A9337"/>
                </a:solidFill>
              </a:rPr>
              <a:t>Page </a:t>
            </a:r>
            <a:fld id="{7B75E5B0-5887-4FF2-9FB9-DD3FDD10E0FF}" type="slidenum">
              <a:rPr lang="fr-FR" b="1">
                <a:solidFill>
                  <a:srgbClr val="4A9337"/>
                </a:solidFill>
              </a:rPr>
              <a:pPr/>
              <a:t>‹#›</a:t>
            </a:fld>
            <a:endParaRPr lang="fr-FR" b="1">
              <a:solidFill>
                <a:srgbClr val="4A933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/>
          <a:lstStyle/>
          <a:p>
            <a:r>
              <a:rPr lang="ru-RU" dirty="0" smtClean="0">
                <a:latin typeface="Georgia" panose="02040502050405020303" pitchFamily="18" charset="0"/>
              </a:rPr>
              <a:t>Применение технологии  ТРИЗ в современной деятельности педагога 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743400" y="4797152"/>
            <a:ext cx="5400600" cy="1872208"/>
          </a:xfrm>
        </p:spPr>
        <p:txBody>
          <a:bodyPr/>
          <a:lstStyle/>
          <a:p>
            <a:pPr algn="l"/>
            <a:r>
              <a:rPr lang="ru-RU" sz="2400" i="1" dirty="0" err="1" smtClean="0">
                <a:latin typeface="Georgia" panose="02040502050405020303" pitchFamily="18" charset="0"/>
              </a:rPr>
              <a:t>Чиркова</a:t>
            </a:r>
            <a:r>
              <a:rPr lang="ru-RU" sz="2400" i="1" dirty="0" smtClean="0">
                <a:latin typeface="Georgia" panose="02040502050405020303" pitchFamily="18" charset="0"/>
              </a:rPr>
              <a:t> Вероника Степановна</a:t>
            </a:r>
          </a:p>
          <a:p>
            <a:pPr algn="l"/>
            <a:r>
              <a:rPr lang="ru-RU" sz="2400" i="1" dirty="0" smtClean="0">
                <a:latin typeface="Georgia" panose="02040502050405020303" pitchFamily="18" charset="0"/>
              </a:rPr>
              <a:t>учитель начальных классов</a:t>
            </a:r>
          </a:p>
          <a:p>
            <a:pPr algn="l"/>
            <a:r>
              <a:rPr lang="ru-RU" sz="2400" i="1" dirty="0" smtClean="0">
                <a:latin typeface="Georgia" panose="02040502050405020303" pitchFamily="18" charset="0"/>
              </a:rPr>
              <a:t>МБОУ «</a:t>
            </a:r>
            <a:r>
              <a:rPr lang="ru-RU" sz="2400" i="1" dirty="0" err="1" smtClean="0">
                <a:latin typeface="Georgia" panose="02040502050405020303" pitchFamily="18" charset="0"/>
              </a:rPr>
              <a:t>Куженерская</a:t>
            </a:r>
            <a:r>
              <a:rPr lang="ru-RU" sz="2400" i="1" dirty="0" smtClean="0">
                <a:latin typeface="Georgia" panose="02040502050405020303" pitchFamily="18" charset="0"/>
              </a:rPr>
              <a:t> средняя общеобразовательная школа №2»</a:t>
            </a:r>
            <a:endParaRPr lang="ru-RU" sz="2400" i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55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Методы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14096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Формы организации деятельности учащихся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47664" y="1124744"/>
            <a:ext cx="273630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Проблемно-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 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поисковый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59632" y="2348880"/>
            <a:ext cx="273630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Игровой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4048" y="1124744"/>
            <a:ext cx="388843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Поисково-экспериментальный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80112" y="2348880"/>
            <a:ext cx="295232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Практический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9" name="Рисунок 8" descr="Векторный Клипарт Дети В Школе - Буква Т Пнг - Free Transparent PNG Clipart  Images Downloa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72816"/>
            <a:ext cx="1339974" cy="109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3347864" y="3789040"/>
            <a:ext cx="2736304" cy="7920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Фронтальные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31640" y="4653136"/>
            <a:ext cx="2736304" cy="7920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Групповые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76056" y="4725144"/>
            <a:ext cx="3384376" cy="7920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Индивидуальные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Приёмы ТРИЗ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75856" y="1124744"/>
            <a:ext cx="273630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«Да – нетка»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31840" y="1844824"/>
            <a:ext cx="3096344" cy="5760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«Раскадровка»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03848" y="2564904"/>
            <a:ext cx="3096344" cy="576064"/>
          </a:xfrm>
          <a:prstGeom prst="ellipse">
            <a:avLst/>
          </a:prstGeom>
          <a:solidFill>
            <a:srgbClr val="E58E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«Корзина идей»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83768" y="3356992"/>
            <a:ext cx="4392488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«Системный лифт»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55776" y="4149080"/>
            <a:ext cx="4464496" cy="5760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«Метод Маленьких Человечков»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83768" y="4869160"/>
            <a:ext cx="4680520" cy="576064"/>
          </a:xfrm>
          <a:prstGeom prst="ellipse">
            <a:avLst/>
          </a:prstGeom>
          <a:solidFill>
            <a:srgbClr val="F33F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«Морфологический ящик - копилка»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67744" y="5589240"/>
            <a:ext cx="5112568" cy="5760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«Алгоритм сочинения загадок»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275856" y="476672"/>
            <a:ext cx="273630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«Да – нетка»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1196752"/>
            <a:ext cx="7103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Метод сужения поиска посредством задавания вопросов, </a:t>
            </a:r>
          </a:p>
          <a:p>
            <a:r>
              <a:rPr lang="ru-RU" sz="2000" dirty="0" smtClean="0">
                <a:latin typeface="Georgia" pitchFamily="18" charset="0"/>
              </a:rPr>
              <a:t>на которые можно отвечать «да – нет»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31840" y="2204864"/>
            <a:ext cx="3096344" cy="5760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«Раскадровка»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281" y="4869160"/>
            <a:ext cx="84337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Используется для систематизации, обобщения полученных знаний; </a:t>
            </a:r>
          </a:p>
          <a:p>
            <a:r>
              <a:rPr lang="ru-RU" sz="2000" dirty="0" smtClean="0">
                <a:latin typeface="Georgia" pitchFamily="18" charset="0"/>
              </a:rPr>
              <a:t>для выделения существенных и несущественных признаков </a:t>
            </a:r>
          </a:p>
          <a:p>
            <a:r>
              <a:rPr lang="ru-RU" sz="2000" dirty="0" smtClean="0">
                <a:latin typeface="Georgia" pitchFamily="18" charset="0"/>
              </a:rPr>
              <a:t>изучаемого явления; создания краткой характеристики </a:t>
            </a:r>
          </a:p>
          <a:p>
            <a:r>
              <a:rPr lang="ru-RU" sz="2000" dirty="0" smtClean="0">
                <a:latin typeface="Georgia" pitchFamily="18" charset="0"/>
              </a:rPr>
              <a:t>изучаемого понятия, сравнения его с другими сходными понятиями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996952"/>
            <a:ext cx="76498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Используется для составления простого и развёрнутого плана</a:t>
            </a:r>
          </a:p>
          <a:p>
            <a:r>
              <a:rPr lang="ru-RU" sz="2000" dirty="0" smtClean="0">
                <a:latin typeface="Georgia" pitchFamily="18" charset="0"/>
              </a:rPr>
              <a:t>прочитанного произведения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75856" y="4005064"/>
            <a:ext cx="3096344" cy="576064"/>
          </a:xfrm>
          <a:prstGeom prst="ellipse">
            <a:avLst/>
          </a:prstGeom>
          <a:solidFill>
            <a:srgbClr val="E58E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«Корзина идей»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27784" y="332656"/>
            <a:ext cx="4392488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«Системный лифт»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71800" y="2924944"/>
            <a:ext cx="4464496" cy="5760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«Метод Маленьких Человечков»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196752"/>
            <a:ext cx="7423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Используется для рассмотрения частей изучаемого объекта </a:t>
            </a:r>
          </a:p>
          <a:p>
            <a:pPr algn="ctr"/>
            <a:r>
              <a:rPr lang="ru-RU" sz="2000" dirty="0" smtClean="0">
                <a:latin typeface="Georgia" pitchFamily="18" charset="0"/>
              </a:rPr>
              <a:t>как части другого более крупного объекта.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7" name="Picture 2" descr="F:\ТРИЗ\2036ММЧ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3861048"/>
            <a:ext cx="5228059" cy="1867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195736" y="548680"/>
            <a:ext cx="4680520" cy="576064"/>
          </a:xfrm>
          <a:prstGeom prst="ellipse">
            <a:avLst/>
          </a:prstGeom>
          <a:solidFill>
            <a:srgbClr val="F33F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«Морфологический ящик - копилка»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1412776"/>
            <a:ext cx="70823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Используется для создания информационной копилки</a:t>
            </a:r>
          </a:p>
          <a:p>
            <a:r>
              <a:rPr lang="ru-RU" sz="2000" dirty="0" smtClean="0">
                <a:latin typeface="Georgia" pitchFamily="18" charset="0"/>
              </a:rPr>
              <a:t>и последующего построения определений при изучении </a:t>
            </a:r>
          </a:p>
          <a:p>
            <a:r>
              <a:rPr lang="ru-RU" sz="2000" dirty="0" smtClean="0">
                <a:latin typeface="Georgia" pitchFamily="18" charset="0"/>
              </a:rPr>
              <a:t>лингвистических, математических понятий.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3214686"/>
            <a:ext cx="5112568" cy="5760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«Алгоритм сочинения загадок»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4071942"/>
            <a:ext cx="7108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Учит сочинять загадки. Именно такие задания получают </a:t>
            </a:r>
          </a:p>
          <a:p>
            <a:r>
              <a:rPr lang="ru-RU" sz="2000" dirty="0" smtClean="0">
                <a:latin typeface="Georgia" pitchFamily="18" charset="0"/>
              </a:rPr>
              <a:t>дети уже в первом классе. Этот приём ТРИЗ позволяет </a:t>
            </a:r>
          </a:p>
          <a:p>
            <a:r>
              <a:rPr lang="ru-RU" sz="2000" dirty="0" smtClean="0">
                <a:latin typeface="Georgia" pitchFamily="18" charset="0"/>
              </a:rPr>
              <a:t>научить каждого ребёнка.</a:t>
            </a:r>
            <a:endParaRPr lang="ru-RU" sz="20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43174" y="500042"/>
            <a:ext cx="4392488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«Системный лифт»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2214554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Планета Земля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Континент Евразия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Россия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Республика Марий Эл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Куженерский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район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П.Куженер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Ул.Школьная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Дом 5 а</a:t>
                      </a:r>
                      <a:endParaRPr lang="ru-RU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86182" y="1500174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«Адрес школы»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39752" y="908720"/>
            <a:ext cx="5112568" cy="5760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«Алгоритм сочинения загадок»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457" y="1988840"/>
            <a:ext cx="844654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Выбрать объект, записать;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Заполнить левую часть таблицы, ответив на вопрос:</a:t>
            </a:r>
          </a:p>
          <a:p>
            <a:pPr marL="457200" indent="-457200"/>
            <a:r>
              <a:rPr lang="ru-RU" sz="2400" dirty="0" smtClean="0">
                <a:latin typeface="Georgia" pitchFamily="18" charset="0"/>
              </a:rPr>
              <a:t>       на что похоже?</a:t>
            </a:r>
          </a:p>
          <a:p>
            <a:pPr marL="457200" indent="-457200"/>
            <a:r>
              <a:rPr lang="ru-RU" sz="2400" dirty="0" smtClean="0">
                <a:latin typeface="Georgia" pitchFamily="18" charset="0"/>
              </a:rPr>
              <a:t>3.    Заполнить правую часть таблицы, ответив на вопрос:</a:t>
            </a:r>
          </a:p>
          <a:p>
            <a:pPr marL="457200" indent="-457200"/>
            <a:r>
              <a:rPr lang="ru-RU" sz="2400" dirty="0" smtClean="0">
                <a:latin typeface="Georgia" pitchFamily="18" charset="0"/>
              </a:rPr>
              <a:t>       </a:t>
            </a:r>
            <a:r>
              <a:rPr lang="ru-RU" sz="2400" smtClean="0">
                <a:latin typeface="Georgia" pitchFamily="18" charset="0"/>
              </a:rPr>
              <a:t>чем отличается?</a:t>
            </a:r>
            <a:endParaRPr lang="ru-RU" sz="2400" dirty="0" smtClean="0">
              <a:latin typeface="Georgia" pitchFamily="18" charset="0"/>
            </a:endParaRPr>
          </a:p>
          <a:p>
            <a:pPr marL="457200" indent="-457200">
              <a:buAutoNum type="arabicPeriod" startAt="4"/>
            </a:pPr>
            <a:r>
              <a:rPr lang="ru-RU" sz="2400" dirty="0" smtClean="0">
                <a:latin typeface="Georgia" pitchFamily="18" charset="0"/>
              </a:rPr>
              <a:t>Вставить слова связки «как…», «…но не…»</a:t>
            </a:r>
          </a:p>
          <a:p>
            <a:pPr marL="457200" indent="-457200">
              <a:buAutoNum type="arabicPeriod" startAt="4"/>
            </a:pPr>
            <a:r>
              <a:rPr lang="ru-RU" sz="2400" dirty="0" smtClean="0">
                <a:latin typeface="Georgia" pitchFamily="18" charset="0"/>
              </a:rPr>
              <a:t>Составить загадку</a:t>
            </a:r>
          </a:p>
          <a:p>
            <a:pPr marL="457200" indent="-457200"/>
            <a:endParaRPr lang="ru-RU" sz="2000" dirty="0" smtClean="0">
              <a:latin typeface="Georgia" pitchFamily="18" charset="0"/>
            </a:endParaRPr>
          </a:p>
          <a:p>
            <a:pPr marL="457200" indent="-457200"/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39752" y="908720"/>
            <a:ext cx="5112568" cy="5760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«Алгоритм сочинения загадок»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57356" y="2643182"/>
          <a:ext cx="6096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На что похоже?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Чем отличается?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Забор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Нельзя перелезть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Пила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Не пилит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Трава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Не растёт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Зубная щётка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Не чистит зубы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86050" y="1928802"/>
            <a:ext cx="383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Придумай загадку о расчёске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5000636"/>
            <a:ext cx="57967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Что это: как забор, но нельзя перелезть, </a:t>
            </a:r>
          </a:p>
          <a:p>
            <a:r>
              <a:rPr lang="ru-RU" sz="2000" dirty="0" smtClean="0">
                <a:latin typeface="Georgia" pitchFamily="18" charset="0"/>
              </a:rPr>
              <a:t>как пила, но не пилит, как трава, но не растёт, </a:t>
            </a:r>
          </a:p>
          <a:p>
            <a:r>
              <a:rPr lang="ru-RU" sz="2000" dirty="0" smtClean="0">
                <a:latin typeface="Georgia" pitchFamily="18" charset="0"/>
              </a:rPr>
              <a:t>как зубная щётка, но не чистит зубы?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2571744"/>
          <a:ext cx="669674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835"/>
                <a:gridCol w="22669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Georgia" pitchFamily="18" charset="0"/>
                        </a:rPr>
                        <a:t>Имя</a:t>
                      </a:r>
                      <a:r>
                        <a:rPr lang="ru-RU" b="1" baseline="0" dirty="0" smtClean="0">
                          <a:solidFill>
                            <a:sysClr val="windowText" lastClr="000000"/>
                          </a:solidFill>
                          <a:latin typeface="Georgia" pitchFamily="18" charset="0"/>
                        </a:rPr>
                        <a:t> сказочного героя</a:t>
                      </a:r>
                      <a:endParaRPr lang="ru-RU" b="1" dirty="0">
                        <a:solidFill>
                          <a:sysClr val="windowText" lastClr="0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Где</a:t>
                      </a:r>
                      <a:r>
                        <a:rPr lang="ru-RU" b="1" baseline="0" dirty="0" smtClean="0">
                          <a:latin typeface="Georgia" pitchFamily="18" charset="0"/>
                        </a:rPr>
                        <a:t> живёт?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Волшебные свойства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Что умеет делать?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На кого похож?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С кем дружит?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В каких сказках встречается?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786050" y="714356"/>
            <a:ext cx="4680520" cy="576064"/>
          </a:xfrm>
          <a:prstGeom prst="ellipse">
            <a:avLst/>
          </a:prstGeom>
          <a:solidFill>
            <a:srgbClr val="F33F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«Морфологический ящик - копилка»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714488"/>
            <a:ext cx="5921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уроках литературного чтения помогает составить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портрет персонажа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2571744"/>
          <a:ext cx="6696744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27676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Georgia" pitchFamily="18" charset="0"/>
                        </a:rPr>
                        <a:t>Имя</a:t>
                      </a:r>
                      <a:r>
                        <a:rPr lang="ru-RU" b="1" baseline="0" dirty="0" smtClean="0">
                          <a:solidFill>
                            <a:sysClr val="windowText" lastClr="000000"/>
                          </a:solidFill>
                          <a:latin typeface="Georgia" pitchFamily="18" charset="0"/>
                        </a:rPr>
                        <a:t> сказочного героя</a:t>
                      </a:r>
                      <a:endParaRPr lang="ru-RU" b="1" dirty="0">
                        <a:solidFill>
                          <a:sysClr val="windowText" lastClr="0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Баба-Яга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Где</a:t>
                      </a:r>
                      <a:r>
                        <a:rPr lang="ru-RU" b="1" baseline="0" dirty="0" smtClean="0">
                          <a:latin typeface="Georgia" pitchFamily="18" charset="0"/>
                        </a:rPr>
                        <a:t> живёт?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 лесах, в избушке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Волшебные свойства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Колдовать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Что умеет делать?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Летать на метле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На кого похож?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 старушку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С кем дружит?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Леший, Кикимора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В каких сказках встречается?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Гуси-лебеди,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Царевна-лягушка,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Василиса Прекрасная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786050" y="714356"/>
            <a:ext cx="4680520" cy="576064"/>
          </a:xfrm>
          <a:prstGeom prst="ellipse">
            <a:avLst/>
          </a:prstGeom>
          <a:solidFill>
            <a:srgbClr val="F33F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«Морфологический ящик - копилка»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714488"/>
            <a:ext cx="5921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уроках литературного чтения помогает составить 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портрет персонажа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498178"/>
          </a:xfrm>
        </p:spPr>
        <p:txBody>
          <a:bodyPr/>
          <a:lstStyle/>
          <a:p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ТРИЗ </a:t>
            </a:r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>– теория решения изобретательских задач</a:t>
            </a: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Содержимое 8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916832"/>
            <a:ext cx="2088232" cy="2773433"/>
          </a:xfrm>
        </p:spPr>
      </p:pic>
      <p:pic>
        <p:nvPicPr>
          <p:cNvPr id="5" name="Рисунок 7" descr="ATO3KO0CA3QBCH7CAIZ2HYBCA1U3RRTCA0TLNYFCAYG60HFCAO2RH1DCAB4O1THCARAO5P3CANAHWAJCA3N71C7CAUCJY4YCAM4MEM7CAE050LUCAEQ9B0YCA64PBXACAQ13MXLCAU7RN1KCATNVB8LCA1YQF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988840"/>
            <a:ext cx="22145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91880" y="263691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Генрих </a:t>
            </a:r>
            <a:r>
              <a:rPr lang="ru-RU" b="1" dirty="0" err="1" smtClean="0">
                <a:latin typeface="Georgia" pitchFamily="18" charset="0"/>
              </a:rPr>
              <a:t>Саулович</a:t>
            </a:r>
            <a:endParaRPr lang="ru-RU" b="1" dirty="0" smtClean="0">
              <a:latin typeface="Georgia" pitchFamily="18" charset="0"/>
            </a:endParaRPr>
          </a:p>
          <a:p>
            <a:pPr algn="ctr"/>
            <a:r>
              <a:rPr lang="ru-RU" b="1" dirty="0" err="1" smtClean="0">
                <a:latin typeface="Georgia" pitchFamily="18" charset="0"/>
              </a:rPr>
              <a:t>Альтшуллер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5157192"/>
            <a:ext cx="7560840" cy="93610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Универсальная технология анализа и решения проблем в различных областях человеческой деятельности.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093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33F3F"/>
                </a:solidFill>
              </a:rPr>
              <a:t>Нестандартные задачи</a:t>
            </a:r>
            <a:endParaRPr lang="ru-RU" dirty="0">
              <a:solidFill>
                <a:srgbClr val="F33F3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5796" y="1428736"/>
            <a:ext cx="8258204" cy="5054617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Царица Клеопатра держала свои бриллианты в шкатулке с выдвигающейся верхней крышкой. Вместе с драгоценностями в шкатулке была маленькая змея, укус которой смертелен. Один из рабов, знавший об этом, всё же похитил несколько мелких бриллиантов, не вынимая, змеи, не прикасаясь к ней, никак на неё не воздействуя. Раб действовал голыми руками. Кража была совершена за какие-то мгновения. Каким образом раб их похитил?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Раб </a:t>
            </a:r>
            <a:r>
              <a:rPr lang="ru-RU" i="1" dirty="0" smtClean="0"/>
              <a:t>Клеопатры перевернул шкатулку вверх дном и чуть сдвинул крышку ровно настолько, чтобы из неё выкатилось несколько бриллиантов.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Приёмы </a:t>
            </a:r>
            <a:r>
              <a:rPr lang="ru-RU" sz="2800" dirty="0">
                <a:latin typeface="Georgia" panose="02040502050405020303" pitchFamily="18" charset="0"/>
              </a:rPr>
              <a:t>ТРИЗ способствуют повышению уровня коммуникативной, информационной, познавательной потребностей, что особенно актуально в условиях реализации </a:t>
            </a:r>
            <a:r>
              <a:rPr lang="ru-RU" sz="2800" dirty="0" smtClean="0">
                <a:latin typeface="Georgia" panose="02040502050405020303" pitchFamily="18" charset="0"/>
              </a:rPr>
              <a:t>ФГОС.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0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Противоречие</a:t>
            </a: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1484784"/>
            <a:ext cx="2592288" cy="24482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Обучение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 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03848" y="1556792"/>
            <a:ext cx="2592288" cy="244827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20%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Програмные</a:t>
            </a:r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» знания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72200" y="1628800"/>
            <a:ext cx="2592288" cy="24482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80%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Знания, основанные на «задавании вопросов»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 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2564904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=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68144" y="2564904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+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5013176"/>
            <a:ext cx="2736304" cy="1152128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Получают через формальное обучение в школе 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92080" y="4869160"/>
            <a:ext cx="3600400" cy="1512168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Получают в ходе практической деятельности и неформального общения с другими людьми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452320" y="4077072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29900">
            <a:off x="3101709" y="3661380"/>
            <a:ext cx="484632" cy="1400327"/>
          </a:xfrm>
          <a:prstGeom prst="downArrow">
            <a:avLst>
              <a:gd name="adj1" fmla="val 38736"/>
              <a:gd name="adj2" fmla="val 528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83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Проблема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628800"/>
            <a:ext cx="2304256" cy="4320480"/>
          </a:xfrm>
          <a:prstGeom prst="roundRect">
            <a:avLst/>
          </a:prstGeom>
          <a:solidFill>
            <a:srgbClr val="B7F44A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Georgia" pitchFamily="18" charset="0"/>
              </a:rPr>
              <a:t>Познавательная активность</a:t>
            </a:r>
            <a:r>
              <a:rPr lang="ru-RU" sz="1600" dirty="0" smtClean="0">
                <a:latin typeface="Georgia" pitchFamily="18" charset="0"/>
              </a:rPr>
              <a:t> </a:t>
            </a:r>
            <a:endParaRPr lang="ru-RU" sz="1600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1628800"/>
            <a:ext cx="2304256" cy="4320480"/>
          </a:xfrm>
          <a:prstGeom prst="roundRect">
            <a:avLst/>
          </a:prstGeom>
          <a:solidFill>
            <a:srgbClr val="E58E1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Умственные качества личности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8184" y="1628800"/>
            <a:ext cx="2304256" cy="432048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Самостоятельность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инициативность</a:t>
            </a:r>
            <a:r>
              <a:rPr lang="ru-RU" sz="1400" dirty="0" smtClean="0">
                <a:latin typeface="Georgia" pitchFamily="18" charset="0"/>
              </a:rPr>
              <a:t> </a:t>
            </a:r>
            <a:endParaRPr lang="ru-RU" sz="1400" dirty="0">
              <a:latin typeface="Georgia" pitchFamily="18" charset="0"/>
            </a:endParaRPr>
          </a:p>
        </p:txBody>
      </p:sp>
      <p:pic>
        <p:nvPicPr>
          <p:cNvPr id="9" name="Рисунок 8" descr="Дети За Партой Рисунок - Детьми Нарисованные - Free Transparent PNG Clipart  Images Downloa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2060849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ребенок за партой | Дошкольник, Рисунки, Ребено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060848"/>
            <a:ext cx="1385888" cy="89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детей для оформления (35 фото) 🔥 Прикольные картинки и юмор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060848"/>
            <a:ext cx="112814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>
            <a:off x="1187624" y="5301208"/>
            <a:ext cx="6624736" cy="48463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Концепция изменений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Georgia" pitchFamily="18" charset="0"/>
              </a:rPr>
              <a:t>Поиск сути и истины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Georgia" pitchFamily="18" charset="0"/>
              </a:rPr>
              <a:t>Поиск противоречий в самом предмете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Georgia" pitchFamily="18" charset="0"/>
              </a:rPr>
              <a:t>Ставится задача решить противоречия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Georgia" pitchFamily="18" charset="0"/>
              </a:rPr>
              <a:t>Самостоятельные действия творческого характера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Цели и задачи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1340768"/>
            <a:ext cx="6480720" cy="8640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Формулирование качеств творческой личности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852936"/>
            <a:ext cx="3456384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Развитие таких качеств, как гибкость, подвижность, системность, диалектичность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780928"/>
            <a:ext cx="3456384" cy="172819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Развитие поисковой активности, речи и творческого воображения, стремление к новизне, формированные УУД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1" name="Минус 10"/>
          <p:cNvSpPr/>
          <p:nvPr/>
        </p:nvSpPr>
        <p:spPr>
          <a:xfrm rot="16200000">
            <a:off x="3553036" y="2359732"/>
            <a:ext cx="1656184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3491880" y="3068960"/>
            <a:ext cx="1728192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5856" y="4941168"/>
            <a:ext cx="2088232" cy="1368152"/>
          </a:xfrm>
          <a:prstGeom prst="roundRect">
            <a:avLst/>
          </a:prstGeom>
          <a:solidFill>
            <a:srgbClr val="F33F3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</a:rPr>
              <a:t>Воспитывать творческую личность</a:t>
            </a:r>
            <a:r>
              <a:rPr lang="ru-RU" dirty="0" smtClean="0">
                <a:latin typeface="Georgia" pitchFamily="18" charset="0"/>
              </a:rPr>
              <a:t>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4" name="Фигура, имеющая форму буквы L 13"/>
          <p:cNvSpPr/>
          <p:nvPr/>
        </p:nvSpPr>
        <p:spPr>
          <a:xfrm>
            <a:off x="2771800" y="4221088"/>
            <a:ext cx="504056" cy="144016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16200000">
            <a:off x="5004048" y="4869160"/>
            <a:ext cx="1274440" cy="55436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Детский рисунок изображение_Фото номер 400145951_PSD Формат  изображения_ru.lovepik.co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797152"/>
            <a:ext cx="2533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Новизна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1196752"/>
            <a:ext cx="2592288" cy="125161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Адаптация методов ТРИЗ к младшему школьному возрасту</a:t>
            </a:r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2996952"/>
            <a:ext cx="3024336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Формирование УУД, чувственных образов и понятий через использование ТРИЗ технологии в начальной школе</a:t>
            </a:r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39752" y="4941168"/>
            <a:ext cx="3240360" cy="144016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</a:rPr>
              <a:t>Реализация общеинтеллектуального направления внеурочной деятельности с использованием ТРИЗ</a:t>
            </a:r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7" name="Рисунок 6" descr="Pin on ВШ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48680"/>
            <a:ext cx="28098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52120" y="2492896"/>
            <a:ext cx="30963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itchFamily="18" charset="0"/>
              </a:rPr>
              <a:t>Новизна проекта состоит в комбинации элементов известных методик, направленных на разработку новых средств и правил их применения, постановку и решение новых педагогических задач</a:t>
            </a: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5976" y="1340768"/>
            <a:ext cx="936104" cy="60354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ФГОС</a:t>
            </a:r>
            <a:endParaRPr lang="ru-RU" sz="1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2420888"/>
            <a:ext cx="2736304" cy="60354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Коммуникативность</a:t>
            </a:r>
            <a:endParaRPr lang="ru-RU" sz="1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79912" y="3645024"/>
            <a:ext cx="2160240" cy="60354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Активность</a:t>
            </a:r>
            <a:endParaRPr lang="ru-RU" sz="1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4168" y="2420888"/>
            <a:ext cx="2160240" cy="60354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Стремление к познанию</a:t>
            </a:r>
            <a:endParaRPr lang="ru-RU" sz="1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8" name="Рисунок 7" descr="Векторный Клипарт Дети В Школе - Буква Т Пнг - Free Transparent PNG Clipart  Images Downloa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132856"/>
            <a:ext cx="158417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2915816" y="5301208"/>
            <a:ext cx="6048672" cy="136815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/>
            <a:r>
              <a:rPr lang="ru-RU" sz="1400" b="1" dirty="0" smtClean="0">
                <a:solidFill>
                  <a:schemeClr val="tx1"/>
                </a:solidFill>
                <a:latin typeface="Georgia" pitchFamily="18" charset="0"/>
              </a:rPr>
              <a:t>Необходимость поиска эффективных путей и условий формирования творческого мышления, воображения, речи младших школьников</a:t>
            </a:r>
            <a:endParaRPr lang="ru-RU" sz="1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0" name="Рисунок 9" descr="Картинки глобуса Земли для детей (14 фото) 🔥 Прикольные картинки и юмо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429000"/>
            <a:ext cx="244827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Дети с нарушениями зрения в надежных руках специалистов 133 детского сад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573016"/>
            <a:ext cx="18002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Педагогические условия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6792" y="1340768"/>
            <a:ext cx="7787208" cy="4857403"/>
          </a:xfrm>
        </p:spPr>
        <p:txBody>
          <a:bodyPr/>
          <a:lstStyle/>
          <a:p>
            <a:r>
              <a:rPr lang="ru-RU" sz="2000" dirty="0" smtClean="0">
                <a:latin typeface="Georgia" pitchFamily="18" charset="0"/>
              </a:rPr>
              <a:t>Общение со взрослыми и сверстниками</a:t>
            </a:r>
          </a:p>
          <a:p>
            <a:r>
              <a:rPr lang="ru-RU" sz="2000" dirty="0" smtClean="0">
                <a:latin typeface="Georgia" pitchFamily="18" charset="0"/>
              </a:rPr>
              <a:t>Субъективная позиция ребёнка в деятельности</a:t>
            </a:r>
          </a:p>
          <a:p>
            <a:r>
              <a:rPr lang="ru-RU" sz="2000" dirty="0" smtClean="0">
                <a:latin typeface="Georgia" pitchFamily="18" charset="0"/>
              </a:rPr>
              <a:t>Создание раскрепощённой, комфортной обстановки</a:t>
            </a:r>
          </a:p>
          <a:p>
            <a:r>
              <a:rPr lang="ru-RU" sz="2000" dirty="0" smtClean="0">
                <a:latin typeface="Georgia" pitchFamily="18" charset="0"/>
              </a:rPr>
              <a:t>Введение в структуру занятий разнообразных элементов</a:t>
            </a:r>
          </a:p>
          <a:p>
            <a:r>
              <a:rPr lang="ru-RU" sz="2000" dirty="0" smtClean="0">
                <a:latin typeface="Georgia" pitchFamily="18" charset="0"/>
              </a:rPr>
              <a:t>Сочетание коллективных и индивидуальных форм работы</a:t>
            </a:r>
          </a:p>
          <a:p>
            <a:r>
              <a:rPr lang="ru-RU" sz="2000" dirty="0" smtClean="0">
                <a:latin typeface="Georgia" pitchFamily="18" charset="0"/>
              </a:rPr>
              <a:t>Воспитание у детей веры в свои силы, в свои творческие способности</a:t>
            </a:r>
          </a:p>
          <a:p>
            <a:r>
              <a:rPr lang="ru-RU" sz="2000" dirty="0" smtClean="0">
                <a:latin typeface="Georgia" pitchFamily="18" charset="0"/>
              </a:rPr>
              <a:t>Связь школы с семьёй по развитию у детей творческих способностей</a:t>
            </a:r>
          </a:p>
          <a:p>
            <a:r>
              <a:rPr lang="ru-RU" sz="2000" dirty="0" smtClean="0">
                <a:latin typeface="Georgia" pitchFamily="18" charset="0"/>
              </a:rPr>
              <a:t>Направленность деятельности на познание окружающего мира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3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663</TotalTime>
  <Words>815</Words>
  <Application>Microsoft Office PowerPoint</Application>
  <PresentationFormat>Экран (4:3)</PresentationFormat>
  <Paragraphs>159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Тема6</vt:lpstr>
      <vt:lpstr>Тема3</vt:lpstr>
      <vt:lpstr>Применение технологии  ТРИЗ в современной деятельности педагога </vt:lpstr>
      <vt:lpstr> ТРИЗ – теория решения изобретательских задач</vt:lpstr>
      <vt:lpstr>Противоречие</vt:lpstr>
      <vt:lpstr>Проблема</vt:lpstr>
      <vt:lpstr>Концепция изменений</vt:lpstr>
      <vt:lpstr>Цели и задачи</vt:lpstr>
      <vt:lpstr>Новизна</vt:lpstr>
      <vt:lpstr>Актуальность</vt:lpstr>
      <vt:lpstr>Педагогические условия</vt:lpstr>
      <vt:lpstr>Методы</vt:lpstr>
      <vt:lpstr>Приёмы ТРИЗ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Нестандартные задачи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Учитель</cp:lastModifiedBy>
  <cp:revision>72</cp:revision>
  <dcterms:created xsi:type="dcterms:W3CDTF">2017-02-01T12:08:03Z</dcterms:created>
  <dcterms:modified xsi:type="dcterms:W3CDTF">2020-11-24T07:08:48Z</dcterms:modified>
</cp:coreProperties>
</file>