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3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19C8974A-9D18-40A5-9C90-DFFA01618035}">
          <p14:sldIdLst>
            <p14:sldId id="256"/>
            <p14:sldId id="257"/>
            <p14:sldId id="258"/>
          </p14:sldIdLst>
        </p14:section>
        <p14:section name="Раздел без заголовка" id="{A351E78A-9CEA-4961-9D20-1B373C9D2F67}">
          <p14:sldIdLst>
            <p14:sldId id="259"/>
            <p14:sldId id="261"/>
            <p14:sldId id="260"/>
            <p14:sldId id="263"/>
            <p14:sldId id="262"/>
            <p14:sldId id="264"/>
            <p14:sldId id="265"/>
            <p14:sldId id="266"/>
            <p14:sldId id="267"/>
            <p14:sldId id="268"/>
            <p14:sldId id="269"/>
            <p14:sldId id="270"/>
            <p14:sldId id="27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67" d="100"/>
          <a:sy n="67" d="100"/>
        </p:scale>
        <p:origin x="756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B8125-2AB7-44CD-A177-874F437016BC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CA102-2B01-4187-A106-1296A78743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2687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B8125-2AB7-44CD-A177-874F437016BC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CA102-2B01-4187-A106-1296A78743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4826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B8125-2AB7-44CD-A177-874F437016BC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CA102-2B01-4187-A106-1296A78743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7019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B8125-2AB7-44CD-A177-874F437016BC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CA102-2B01-4187-A106-1296A78743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0773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B8125-2AB7-44CD-A177-874F437016BC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CA102-2B01-4187-A106-1296A78743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9801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B8125-2AB7-44CD-A177-874F437016BC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CA102-2B01-4187-A106-1296A78743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01522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B8125-2AB7-44CD-A177-874F437016BC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CA102-2B01-4187-A106-1296A78743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86064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B8125-2AB7-44CD-A177-874F437016BC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CA102-2B01-4187-A106-1296A78743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7729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B8125-2AB7-44CD-A177-874F437016BC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CA102-2B01-4187-A106-1296A78743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6123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B8125-2AB7-44CD-A177-874F437016BC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CA102-2B01-4187-A106-1296A78743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165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B8125-2AB7-44CD-A177-874F437016BC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CA102-2B01-4187-A106-1296A78743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6853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9B8125-2AB7-44CD-A177-874F437016BC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ECA102-2B01-4187-A106-1296A78743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3925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95801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459826" y="1409997"/>
            <a:ext cx="9272347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Модуль </a:t>
            </a:r>
          </a:p>
          <a:p>
            <a:pPr algn="ctr"/>
            <a:r>
              <a:rPr lang="ru-RU" sz="66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«Классное руководство»</a:t>
            </a:r>
          </a:p>
        </p:txBody>
      </p:sp>
    </p:spTree>
    <p:extLst>
      <p:ext uri="{BB962C8B-B14F-4D97-AF65-F5344CB8AC3E}">
        <p14:creationId xmlns:p14="http://schemas.microsoft.com/office/powerpoint/2010/main" val="501937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95801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608454" y="472559"/>
            <a:ext cx="971804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9705" marR="518160" algn="just">
              <a:spcBef>
                <a:spcPts val="320"/>
              </a:spcBef>
              <a:spcAft>
                <a:spcPts val="0"/>
              </a:spcAft>
            </a:pPr>
            <a:r>
              <a:rPr lang="ru-RU" sz="4000" b="1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№Е"/>
                <a:cs typeface="Times New Roman" panose="02020603050405020304" pitchFamily="18" charset="0"/>
              </a:rPr>
              <a:t>Индивидуальная работа с учащимися:</a:t>
            </a:r>
            <a:endParaRPr lang="ru-RU" sz="3200" b="1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68036" y="1653004"/>
            <a:ext cx="10558463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111125" lvl="0" indent="-342900" algn="just"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540385" algn="l"/>
                <a:tab pos="831850" algn="l"/>
              </a:tabLst>
            </a:pPr>
            <a:r>
              <a:rPr lang="ru-RU" sz="3200" b="1" kern="10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коррекция поведения ребенка через частные беседы с ним, его родителями или законными представителями, с другими учащимися класса; через включение в проводимые школьным психологом тренинги общения; через предложение взять на себя ответственность за то или иное поручение в классе.</a:t>
            </a:r>
            <a:endParaRPr lang="ru-RU" b="1" kern="100" dirty="0">
              <a:solidFill>
                <a:schemeClr val="tx2"/>
              </a:solidFill>
              <a:effectLst/>
              <a:latin typeface="№Е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0180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85738" y="-100013"/>
            <a:ext cx="12192000" cy="695801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45457" y="601149"/>
            <a:ext cx="1085335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Работа с учителями, преподающими в классе:</a:t>
            </a:r>
            <a:endParaRPr lang="ru-RU" sz="4000" i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45457" y="1624048"/>
            <a:ext cx="10113069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111125" lvl="0" indent="-342900" algn="just"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540385" algn="l"/>
                <a:tab pos="831850" algn="l"/>
              </a:tabLst>
            </a:pPr>
            <a:r>
              <a:rPr lang="ru-RU" sz="3200" b="1" kern="10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регулярные консультации классного руководителя с учителями-предметниками, направленные на формирование единства мнений и требований педагогов по ключевым вопросам воспитания, на предупреждение и разрешение конфликтов между учителями и учащимися;</a:t>
            </a:r>
            <a:endParaRPr lang="ru-RU" b="1" kern="100" dirty="0" smtClean="0">
              <a:solidFill>
                <a:schemeClr val="tx2"/>
              </a:solidFill>
              <a:effectLst/>
              <a:latin typeface="№Е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9553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85738" y="-100013"/>
            <a:ext cx="12192000" cy="695801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45457" y="601149"/>
            <a:ext cx="1085335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Работа с учителями, преподающими в классе:</a:t>
            </a:r>
            <a:endParaRPr lang="ru-RU" sz="4000" i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90549" y="1552998"/>
            <a:ext cx="10639425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111125" lvl="0" indent="-342900" algn="just"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540385" algn="l"/>
                <a:tab pos="831850" algn="l"/>
              </a:tabLst>
            </a:pPr>
            <a:r>
              <a:rPr lang="ru-RU" sz="4000" b="1" kern="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привлечение учителей к участию во </a:t>
            </a:r>
            <a:r>
              <a:rPr lang="ru-RU" sz="4000" b="1" kern="1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внутриклассных</a:t>
            </a:r>
            <a:r>
              <a:rPr lang="ru-RU" sz="4000" b="1" kern="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делах, дающих педагогам возможность лучше узнавать и понимать своих учеников, увидев их в иной, отличной от учебной, обстановке;</a:t>
            </a:r>
            <a:endParaRPr lang="ru-RU" sz="2400" b="1" kern="100" dirty="0">
              <a:solidFill>
                <a:schemeClr val="tx2"/>
              </a:solidFill>
              <a:effectLst/>
              <a:latin typeface="№Е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7538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85738" y="-100013"/>
            <a:ext cx="12192000" cy="695801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45457" y="601149"/>
            <a:ext cx="1085335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Работа с учителями, преподающими в классе:</a:t>
            </a:r>
            <a:endParaRPr lang="ru-RU" sz="4000" i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4376" y="1910060"/>
            <a:ext cx="1088707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4000" b="1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привлечение </a:t>
            </a:r>
            <a:r>
              <a:rPr lang="ru-RU" sz="4000" b="1" dirty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учителей к участию в родительских собраниях класса для объединения усилий в деле обучения и воспитания детей</a:t>
            </a:r>
            <a:endParaRPr lang="ru-RU" sz="40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8814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85738" y="-100013"/>
            <a:ext cx="12192000" cy="695801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371600" y="291197"/>
            <a:ext cx="967263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4000" marR="111125" algn="just">
              <a:spcAft>
                <a:spcPts val="0"/>
              </a:spcAft>
              <a:tabLst>
                <a:tab pos="540385" algn="l"/>
                <a:tab pos="831850" algn="l"/>
              </a:tabLst>
            </a:pPr>
            <a:r>
              <a:rPr lang="ru-RU" sz="4400" b="1" i="1" kern="1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родителями учащихся или их законными представителями:</a:t>
            </a:r>
            <a:endParaRPr lang="ru-RU" sz="2800" b="1" kern="100" dirty="0">
              <a:solidFill>
                <a:srgbClr val="FF0000"/>
              </a:solidFill>
              <a:effectLst/>
              <a:latin typeface="№Е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71525" y="1934258"/>
            <a:ext cx="990123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111125" lvl="0" indent="-342900" algn="just"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540385" algn="l"/>
                <a:tab pos="831850" algn="l"/>
              </a:tabLst>
            </a:pPr>
            <a:r>
              <a:rPr lang="ru-RU" sz="3600" b="1" kern="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регулярное информирование родителей о школьных успехах и проблемах их детей, о жизни класса в целом;</a:t>
            </a:r>
            <a:endParaRPr lang="ru-RU" sz="2000" b="1" kern="100" dirty="0">
              <a:solidFill>
                <a:schemeClr val="tx2"/>
              </a:solidFill>
              <a:effectLst/>
              <a:latin typeface="№Е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61994" y="3842231"/>
            <a:ext cx="1015365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111125" lvl="0" indent="-342900" algn="just"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540385" algn="l"/>
                <a:tab pos="831850" algn="l"/>
              </a:tabLst>
            </a:pPr>
            <a:r>
              <a:rPr lang="ru-RU" sz="3600" b="1" kern="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помощь родителям школьников или их законным представителям в регулировании отношений между ними, администрацией школы и учителями-предметниками; </a:t>
            </a:r>
            <a:endParaRPr lang="ru-RU" sz="2000" b="1" kern="100" dirty="0">
              <a:solidFill>
                <a:schemeClr val="tx2"/>
              </a:solidFill>
              <a:effectLst/>
              <a:latin typeface="№Е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2768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85738" y="-100013"/>
            <a:ext cx="12192000" cy="695801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371600" y="291197"/>
            <a:ext cx="967263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4000" marR="111125" algn="just">
              <a:spcAft>
                <a:spcPts val="0"/>
              </a:spcAft>
              <a:tabLst>
                <a:tab pos="540385" algn="l"/>
                <a:tab pos="831850" algn="l"/>
              </a:tabLst>
            </a:pPr>
            <a:r>
              <a:rPr lang="ru-RU" sz="4400" b="1" i="1" kern="1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родителями учащихся или их законными представителями:</a:t>
            </a:r>
            <a:endParaRPr lang="ru-RU" sz="2800" b="1" kern="100" dirty="0">
              <a:solidFill>
                <a:srgbClr val="FF0000"/>
              </a:solidFill>
              <a:effectLst/>
              <a:latin typeface="№Е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90562" y="1995785"/>
            <a:ext cx="1056798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111125" lvl="0" indent="-342900" algn="just"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540385" algn="l"/>
                <a:tab pos="831850" algn="l"/>
              </a:tabLst>
            </a:pPr>
            <a:r>
              <a:rPr lang="ru-RU" sz="3600" b="1" kern="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родительских собраний, происходящих в режиме обсуждения наиболее острых проблем обучения и воспитания школьников;</a:t>
            </a:r>
            <a:endParaRPr lang="ru-RU" sz="2000" b="1" kern="100" dirty="0">
              <a:solidFill>
                <a:schemeClr val="tx2"/>
              </a:solidFill>
              <a:effectLst/>
              <a:latin typeface="№Е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5621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85738" y="-100013"/>
            <a:ext cx="12192000" cy="695801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6537" y="228600"/>
            <a:ext cx="9178926" cy="59007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397300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42875" y="-300862"/>
            <a:ext cx="12192000" cy="695801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91814">
            <a:off x="989638" y="-80885"/>
            <a:ext cx="4886323" cy="258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7588" y="1213615"/>
            <a:ext cx="4505324" cy="39290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1895475" y="3041599"/>
            <a:ext cx="475581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Классное руководство  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 особый вид педагогической деятельности, направленный на решение задач воспитания и социализации обучающихся.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01533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95801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4688" y="3429000"/>
            <a:ext cx="4876800" cy="32480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919" y="138112"/>
            <a:ext cx="5053694" cy="29479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4176" y="141685"/>
            <a:ext cx="4383086" cy="32873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2588" y="3479006"/>
            <a:ext cx="4114800" cy="308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9386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95801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92707" y="472559"/>
            <a:ext cx="860658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9705" marR="518160" algn="just">
              <a:spcBef>
                <a:spcPts val="320"/>
              </a:spcBef>
              <a:spcAft>
                <a:spcPts val="0"/>
              </a:spcAft>
            </a:pPr>
            <a:r>
              <a:rPr lang="ru-RU" sz="4000" b="1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№Е"/>
                <a:cs typeface="Times New Roman" panose="02020603050405020304" pitchFamily="18" charset="0"/>
              </a:rPr>
              <a:t>Работа с классным коллективом:</a:t>
            </a:r>
            <a:endParaRPr lang="ru-RU" sz="3200" b="1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47736" y="1653004"/>
            <a:ext cx="10367963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630555" algn="l"/>
                <a:tab pos="831850" algn="l"/>
              </a:tabLst>
            </a:pPr>
            <a:r>
              <a:rPr lang="ru-RU" sz="4000" kern="10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инициирование и поддержка участия класса в общешкольных ключевых делах, оказание необходимой помощи детям в их подготовке, проведении и анализе;</a:t>
            </a:r>
            <a:endParaRPr lang="ru-RU" sz="2400" kern="100" dirty="0">
              <a:solidFill>
                <a:schemeClr val="tx2"/>
              </a:solidFill>
              <a:effectLst/>
              <a:latin typeface="№Е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9306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95801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95362" y="1062960"/>
            <a:ext cx="10201275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630555" algn="l"/>
                <a:tab pos="831850" algn="l"/>
              </a:tabLst>
            </a:pPr>
            <a:r>
              <a:rPr lang="ru-RU" sz="3600" b="1" kern="10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интересных и полезных для личностного развития ребенка совместных дел с учащимися вверенного ему класса (познавательной, трудовой, спортивно-оздоровительной, духовно-нравственной, творческой, 	</a:t>
            </a:r>
            <a:r>
              <a:rPr lang="ru-RU" sz="3600" b="1" kern="100" dirty="0" err="1" smtClean="0"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профориентационной</a:t>
            </a:r>
            <a:r>
              <a:rPr lang="ru-RU" sz="3600" b="1" kern="10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направленности)</a:t>
            </a:r>
            <a:endParaRPr lang="ru-RU" sz="2000" b="1" kern="100" dirty="0">
              <a:solidFill>
                <a:schemeClr val="tx2"/>
              </a:solidFill>
              <a:effectLst/>
              <a:latin typeface="№Е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35582" y="177537"/>
            <a:ext cx="860658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9705" marR="518160" algn="just">
              <a:spcBef>
                <a:spcPts val="320"/>
              </a:spcBef>
              <a:spcAft>
                <a:spcPts val="0"/>
              </a:spcAft>
            </a:pPr>
            <a:r>
              <a:rPr lang="ru-RU" sz="4000" b="1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№Е"/>
                <a:cs typeface="Times New Roman" panose="02020603050405020304" pitchFamily="18" charset="0"/>
              </a:rPr>
              <a:t>Работа с классным коллективом:</a:t>
            </a:r>
            <a:endParaRPr lang="ru-RU" sz="3200" b="1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851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95801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00112" y="742949"/>
            <a:ext cx="1068705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540385" algn="l"/>
                <a:tab pos="831850" algn="l"/>
              </a:tabLst>
            </a:pPr>
            <a:r>
              <a:rPr lang="ru-RU" sz="3600" kern="10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классных часов как часов плодотворного и доверительного общения педагога и школьников, основанных на принципах уважительного отношения к личности ребенка, поддержки активной позиции каждого ребенка в беседе, предоставления школьникам возможности обсуждения и принятия решений по обсуждаемой проблеме, создания благоприятной среды для общения. </a:t>
            </a:r>
            <a:endParaRPr lang="ru-RU" sz="2000" kern="100" dirty="0">
              <a:solidFill>
                <a:schemeClr val="tx2"/>
              </a:solidFill>
              <a:effectLst/>
              <a:latin typeface="№Е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07057" y="35063"/>
            <a:ext cx="860658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9705" marR="518160" algn="just">
              <a:spcBef>
                <a:spcPts val="320"/>
              </a:spcBef>
              <a:spcAft>
                <a:spcPts val="0"/>
              </a:spcAft>
            </a:pPr>
            <a:r>
              <a:rPr lang="ru-RU" sz="4000" b="1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№Е"/>
                <a:cs typeface="Times New Roman" panose="02020603050405020304" pitchFamily="18" charset="0"/>
              </a:rPr>
              <a:t>Работа с классным коллективом:</a:t>
            </a:r>
            <a:endParaRPr lang="ru-RU" sz="3200" b="1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3208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95801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57253" y="957261"/>
            <a:ext cx="10715625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630555" algn="l"/>
                <a:tab pos="831850" algn="l"/>
              </a:tabLst>
            </a:pPr>
            <a:r>
              <a:rPr lang="ru-RU" sz="3200" b="1" kern="10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№Е"/>
                <a:cs typeface="Times New Roman" panose="02020603050405020304" pitchFamily="18" charset="0"/>
              </a:rPr>
              <a:t>сплочение коллектива класса через: </a:t>
            </a:r>
            <a:r>
              <a:rPr lang="ru-RU" sz="3200" b="1" kern="10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и</a:t>
            </a:r>
            <a:r>
              <a:rPr lang="ru-RU" sz="3200" b="1" i="0" u="sng" kern="10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№Е"/>
                <a:cs typeface="Times New Roman" panose="02020603050405020304" pitchFamily="18" charset="0"/>
              </a:rPr>
              <a:t>гры и тренинги на сплочение и </a:t>
            </a:r>
            <a:r>
              <a:rPr lang="ru-RU" sz="3200" b="1" i="0" u="sng" kern="100" dirty="0" err="1" smtClean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№Е"/>
                <a:cs typeface="Times New Roman" panose="02020603050405020304" pitchFamily="18" charset="0"/>
              </a:rPr>
              <a:t>командообразование</a:t>
            </a:r>
            <a:r>
              <a:rPr lang="ru-RU" sz="3200" b="1" i="0" u="sng" kern="10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№Е"/>
                <a:cs typeface="Times New Roman" panose="02020603050405020304" pitchFamily="18" charset="0"/>
              </a:rPr>
              <a:t>; однодневные и многодневные походы и экскурсии, организуемые классными руководителями и родителями; празднования в классе дней рождения детей, </a:t>
            </a:r>
            <a:r>
              <a:rPr lang="ru-RU" sz="3200" b="1" kern="10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включающие в себя подготовленные ученическими </a:t>
            </a:r>
            <a:r>
              <a:rPr lang="ru-RU" sz="3200" b="1" kern="100" dirty="0" err="1" smtClean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микрогруппами</a:t>
            </a:r>
            <a:r>
              <a:rPr lang="ru-RU" sz="3200" b="1" kern="10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поздравления, сюрпризы, творческие подарки и розыгрыши; регулярные </a:t>
            </a:r>
            <a:r>
              <a:rPr lang="ru-RU" sz="3200" b="1" kern="100" dirty="0" err="1" smtClean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внутриклассные</a:t>
            </a:r>
            <a:r>
              <a:rPr lang="ru-RU" sz="3200" b="1" kern="10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«огоньки» и вечера, дающие каждому школьнику возможность рефлексии собственного участия в жизни класса. </a:t>
            </a:r>
            <a:endParaRPr lang="ru-RU" b="1" kern="100" dirty="0">
              <a:solidFill>
                <a:schemeClr val="tx2"/>
              </a:solidFill>
              <a:effectLst/>
              <a:latin typeface="№Е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64207" y="153264"/>
            <a:ext cx="860658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9705" marR="518160" algn="just">
              <a:spcBef>
                <a:spcPts val="320"/>
              </a:spcBef>
              <a:spcAft>
                <a:spcPts val="0"/>
              </a:spcAft>
            </a:pPr>
            <a:r>
              <a:rPr lang="ru-RU" sz="4000" b="1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№Е"/>
                <a:cs typeface="Times New Roman" panose="02020603050405020304" pitchFamily="18" charset="0"/>
              </a:rPr>
              <a:t>Работа с классным коллективом:</a:t>
            </a:r>
            <a:endParaRPr lang="ru-RU" sz="3200" b="1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386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95801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608454" y="472559"/>
            <a:ext cx="971804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9705" marR="518160" algn="just">
              <a:spcBef>
                <a:spcPts val="320"/>
              </a:spcBef>
              <a:spcAft>
                <a:spcPts val="0"/>
              </a:spcAft>
            </a:pPr>
            <a:r>
              <a:rPr lang="ru-RU" sz="4000" b="1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№Е"/>
                <a:cs typeface="Times New Roman" panose="02020603050405020304" pitchFamily="18" charset="0"/>
              </a:rPr>
              <a:t>Индивидуальная работа с учащимися:</a:t>
            </a:r>
            <a:endParaRPr lang="ru-RU" sz="3200" b="1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62050" y="1319890"/>
            <a:ext cx="100393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600" b="1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изучение особенностей личностного развития учащихся класса</a:t>
            </a:r>
            <a:endParaRPr lang="ru-RU" sz="3600" b="1" dirty="0">
              <a:solidFill>
                <a:schemeClr val="tx2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99500" y="3061733"/>
            <a:ext cx="101644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540385" algn="l"/>
              </a:tabLst>
            </a:pPr>
            <a:r>
              <a:rPr lang="ru-RU" sz="3600" b="1" kern="10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поддержка ребенка в решении важных для него жизненных проблем</a:t>
            </a:r>
            <a:endParaRPr lang="ru-RU" sz="2000" b="1" kern="100" dirty="0">
              <a:solidFill>
                <a:schemeClr val="tx2"/>
              </a:solidFill>
              <a:effectLst/>
              <a:latin typeface="№Е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2065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95801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42937" y="1289001"/>
            <a:ext cx="1034415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111125" lvl="0" indent="-342900" algn="just"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540385" algn="l"/>
                <a:tab pos="831850" algn="l"/>
              </a:tabLst>
            </a:pPr>
            <a:r>
              <a:rPr lang="ru-RU" sz="3200" b="1" i="0" kern="10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№Е"/>
                <a:cs typeface="Times New Roman" panose="02020603050405020304" pitchFamily="18" charset="0"/>
              </a:rPr>
              <a:t>индивидуальная работа со школьниками класса, направленная на заполнение ими личных портфолио, в которых дети не просто фиксируют свои учебные, творческие, спортивные, личностные достижения, но и в ходе индивидуальных неформальных бесед с классным руководителем в начале каждого года планируют их, а в конце года – вместе анализируют свои успехи и неудачи. </a:t>
            </a:r>
            <a:endParaRPr lang="ru-RU" b="1" kern="100" dirty="0">
              <a:solidFill>
                <a:schemeClr val="tx2"/>
              </a:solidFill>
              <a:effectLst/>
              <a:latin typeface="№Е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08454" y="472559"/>
            <a:ext cx="971804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9705" marR="518160" algn="just">
              <a:spcBef>
                <a:spcPts val="320"/>
              </a:spcBef>
              <a:spcAft>
                <a:spcPts val="0"/>
              </a:spcAft>
            </a:pPr>
            <a:r>
              <a:rPr lang="ru-RU" sz="4000" b="1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№Е"/>
                <a:cs typeface="Times New Roman" panose="02020603050405020304" pitchFamily="18" charset="0"/>
              </a:rPr>
              <a:t>Индивидуальная работа с учащимися:</a:t>
            </a:r>
            <a:endParaRPr lang="ru-RU" sz="3200" b="1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2144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504</Words>
  <Application>Microsoft Office PowerPoint</Application>
  <PresentationFormat>Широкоэкранный</PresentationFormat>
  <Paragraphs>29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4" baseType="lpstr">
      <vt:lpstr>Arial</vt:lpstr>
      <vt:lpstr>Calibri</vt:lpstr>
      <vt:lpstr>Calibri Light</vt:lpstr>
      <vt:lpstr>№Е</vt:lpstr>
      <vt:lpstr>Symbol</vt:lpstr>
      <vt:lpstr>Tahoma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14</cp:revision>
  <dcterms:created xsi:type="dcterms:W3CDTF">2021-03-24T16:27:05Z</dcterms:created>
  <dcterms:modified xsi:type="dcterms:W3CDTF">2021-10-24T11:42:22Z</dcterms:modified>
</cp:coreProperties>
</file>