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9" r:id="rId2"/>
    <p:sldId id="256" r:id="rId3"/>
    <p:sldId id="257" r:id="rId4"/>
    <p:sldId id="258" r:id="rId5"/>
    <p:sldId id="261" r:id="rId6"/>
    <p:sldId id="271" r:id="rId7"/>
    <p:sldId id="260" r:id="rId8"/>
    <p:sldId id="262" r:id="rId9"/>
    <p:sldId id="263" r:id="rId10"/>
    <p:sldId id="264" r:id="rId11"/>
    <p:sldId id="265" r:id="rId12"/>
    <p:sldId id="274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88" r:id="rId3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9933FF"/>
    <a:srgbClr val="CC3300"/>
    <a:srgbClr val="FF3300"/>
    <a:srgbClr val="003399"/>
    <a:srgbClr val="FFFF00"/>
    <a:srgbClr val="A50021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C944B-6619-4E77-BFCA-DF9A8F875C68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495BF-A668-48F5-8B7E-FCD313F06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944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Воспитатель:</a:t>
            </a:r>
            <a:r>
              <a:rPr lang="ru-RU" baseline="0" dirty="0" smtClean="0"/>
              <a:t> Гудкова Е.А.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95BF-A668-48F5-8B7E-FCD313F0651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A57AA-26DA-4EB7-9FAD-C2ED2046DB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FBAF6-92DE-4C6F-B54E-747E23445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4C79-620D-4C9E-886B-436425E92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F7F34-8872-405C-99B7-7CC114DC9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9433B-9890-428E-8A83-8A5DA9E54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94CB2-7FA6-4E17-98CC-4AD04437C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31118-63DE-45C7-B545-4147AE272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183B3-C9BE-4F88-A767-925AC88A8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27D63-4F13-4F07-BA0A-D0867DE55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797FE-E316-42DB-8F30-61FDF8044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58E51-3AE2-4FD8-BB76-52997B806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1">
              <a:srgbClr val="C4D6EB"/>
            </a:gs>
            <a:gs pos="50000">
              <a:srgbClr val="FFEBFA"/>
            </a:gs>
            <a:gs pos="64999">
              <a:srgbClr val="C4D6EB"/>
            </a:gs>
            <a:gs pos="80000">
              <a:srgbClr val="85C2FF"/>
            </a:gs>
            <a:gs pos="100000">
              <a:srgbClr val="5E9E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A2E0F819-3D95-4058-B62F-E9669DBF2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84;&#1091;&#1079;&#1099;&#1082;&#1072;%20&#1085;&#1072;%20&#1048;&#1047;&#1054;\Bethoven_-_K_Elize_Pesni-Tut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image" Target="../media/image7.gif"/><Relationship Id="rId4" Type="http://schemas.openxmlformats.org/officeDocument/2006/relationships/slide" Target="slide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468313" y="2492375"/>
            <a:ext cx="7991475" cy="2114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40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Black"/>
              </a:rPr>
              <a:t>Пожарная </a:t>
            </a:r>
          </a:p>
          <a:p>
            <a:r>
              <a:rPr lang="ru-RU" sz="40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Black"/>
              </a:rPr>
              <a:t>безопасность для детей</a:t>
            </a:r>
          </a:p>
        </p:txBody>
      </p:sp>
      <p:pic>
        <p:nvPicPr>
          <p:cNvPr id="2051" name="Picture 4" descr="image1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724400"/>
            <a:ext cx="36718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5" descr="пожарная безопасност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188913"/>
            <a:ext cx="24066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ethoven_-_K_Elize_Pesni-Tu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67544" y="692696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148064" y="6198990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Голубова</a:t>
            </a:r>
            <a:r>
              <a:rPr lang="ru-RU" dirty="0" smtClean="0"/>
              <a:t> </a:t>
            </a:r>
            <a:r>
              <a:rPr lang="ru-RU" dirty="0" smtClean="0"/>
              <a:t>Е.А.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287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14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3284538"/>
            <a:ext cx="30241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WordArt 7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6767512" cy="2576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С огнём бороться мы должны, </a:t>
            </a:r>
          </a:p>
          <a:p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с водою мы напарники. </a:t>
            </a:r>
          </a:p>
          <a:p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Мы очень людям всем нужны,</a:t>
            </a:r>
          </a:p>
          <a:p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ответь скорее, кто же мы?</a:t>
            </a:r>
          </a:p>
        </p:txBody>
      </p: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755650" y="4365625"/>
            <a:ext cx="38893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ПОЖАРНЫЕ</a:t>
            </a:r>
          </a:p>
        </p:txBody>
      </p:sp>
      <p:pic>
        <p:nvPicPr>
          <p:cNvPr id="11269" name="Picture 11" descr="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333375"/>
            <a:ext cx="2054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AutoShape 12"/>
          <p:cNvSpPr>
            <a:spLocks noChangeArrowheads="1"/>
          </p:cNvSpPr>
          <p:nvPr/>
        </p:nvSpPr>
        <p:spPr bwMode="auto">
          <a:xfrm>
            <a:off x="179388" y="188913"/>
            <a:ext cx="6985000" cy="2952750"/>
          </a:xfrm>
          <a:prstGeom prst="wedgeRoundRectCallout">
            <a:avLst>
              <a:gd name="adj1" fmla="val 66954"/>
              <a:gd name="adj2" fmla="val -6880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sp>
        <p:nvSpPr>
          <p:cNvPr id="11271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165850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5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903913" cy="1728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Полыхает дом. Кошмар!</a:t>
            </a:r>
          </a:p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Укротит она пожар.</a:t>
            </a:r>
          </a:p>
        </p:txBody>
      </p:sp>
      <p:pic>
        <p:nvPicPr>
          <p:cNvPr id="22534" name="Picture 6" descr="acp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3357563"/>
            <a:ext cx="3609975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WordArt 8"/>
          <p:cNvSpPr>
            <a:spLocks noChangeArrowheads="1" noChangeShapeType="1" noTextEdit="1"/>
          </p:cNvSpPr>
          <p:nvPr/>
        </p:nvSpPr>
        <p:spPr bwMode="auto">
          <a:xfrm>
            <a:off x="1187450" y="3789363"/>
            <a:ext cx="28797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ПОЖАРНАЯ</a:t>
            </a:r>
          </a:p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МАШИНА</a:t>
            </a:r>
          </a:p>
        </p:txBody>
      </p:sp>
      <p:pic>
        <p:nvPicPr>
          <p:cNvPr id="12293" name="Picture 11" descr="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333375"/>
            <a:ext cx="2054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AutoShape 12"/>
          <p:cNvSpPr>
            <a:spLocks noChangeArrowheads="1"/>
          </p:cNvSpPr>
          <p:nvPr/>
        </p:nvSpPr>
        <p:spPr bwMode="auto">
          <a:xfrm>
            <a:off x="395288" y="549275"/>
            <a:ext cx="6769100" cy="1943100"/>
          </a:xfrm>
          <a:prstGeom prst="wedgeRoundRectCallout">
            <a:avLst>
              <a:gd name="adj1" fmla="val 67708"/>
              <a:gd name="adj2" fmla="val -375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sp>
        <p:nvSpPr>
          <p:cNvPr id="12295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539750" y="908050"/>
            <a:ext cx="7921625" cy="19843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 Игра «Поле чудес»</a:t>
            </a:r>
          </a:p>
        </p:txBody>
      </p:sp>
      <p:pic>
        <p:nvPicPr>
          <p:cNvPr id="13315" name="Picture 7" descr="FIRE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276475"/>
            <a:ext cx="3770312" cy="38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4787900" y="2852738"/>
            <a:ext cx="3382963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Если вы не можете отгадать сразу всё слово, то отгадывайте по буквам. Для этого кликните кнопкой мыши и откроется первая буква. Таким способом можно открыть первые три буквы. Затем откроется всё слово.</a:t>
            </a:r>
          </a:p>
        </p:txBody>
      </p:sp>
      <p:sp>
        <p:nvSpPr>
          <p:cNvPr id="13317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2195513" y="552450"/>
            <a:ext cx="63087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b="0"/>
              <a:t> </a:t>
            </a:r>
            <a:r>
              <a:rPr lang="ru-RU" sz="2800"/>
              <a:t>Какой орган при пожаре защищает ватномарлевая повязка?</a:t>
            </a:r>
          </a:p>
        </p:txBody>
      </p:sp>
      <p:sp>
        <p:nvSpPr>
          <p:cNvPr id="14339" name="AutoShape 6"/>
          <p:cNvSpPr>
            <a:spLocks noChangeArrowheads="1"/>
          </p:cNvSpPr>
          <p:nvPr/>
        </p:nvSpPr>
        <p:spPr bwMode="auto">
          <a:xfrm>
            <a:off x="2411413" y="333375"/>
            <a:ext cx="6408737" cy="1655763"/>
          </a:xfrm>
          <a:prstGeom prst="wedgeEllipseCallout">
            <a:avLst>
              <a:gd name="adj1" fmla="val -61468"/>
              <a:gd name="adj2" fmla="val -781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4340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141663"/>
            <a:ext cx="734377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7" descr="FIREMAN"/>
          <p:cNvPicPr>
            <a:picLocks noChangeAspect="1" noChangeArrowheads="1"/>
          </p:cNvPicPr>
          <p:nvPr/>
        </p:nvPicPr>
        <p:blipFill>
          <a:blip r:embed="rId3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01" name="Text Box 49"/>
          <p:cNvSpPr txBox="1">
            <a:spLocks noChangeArrowheads="1"/>
          </p:cNvSpPr>
          <p:nvPr/>
        </p:nvSpPr>
        <p:spPr bwMode="auto">
          <a:xfrm>
            <a:off x="1331913" y="3284538"/>
            <a:ext cx="474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д</a:t>
            </a:r>
          </a:p>
        </p:txBody>
      </p:sp>
      <p:sp>
        <p:nvSpPr>
          <p:cNvPr id="23602" name="Text Box 50"/>
          <p:cNvSpPr txBox="1">
            <a:spLocks noChangeArrowheads="1"/>
          </p:cNvSpPr>
          <p:nvPr/>
        </p:nvSpPr>
        <p:spPr bwMode="auto">
          <a:xfrm>
            <a:off x="2268538" y="3284538"/>
            <a:ext cx="574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3603" name="Text Box 51"/>
          <p:cNvSpPr txBox="1">
            <a:spLocks noChangeArrowheads="1"/>
          </p:cNvSpPr>
          <p:nvPr/>
        </p:nvSpPr>
        <p:spPr bwMode="auto">
          <a:xfrm>
            <a:off x="3348038" y="32845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х</a:t>
            </a:r>
          </a:p>
        </p:txBody>
      </p:sp>
      <p:sp>
        <p:nvSpPr>
          <p:cNvPr id="23604" name="Text Box 52"/>
          <p:cNvSpPr txBox="1">
            <a:spLocks noChangeArrowheads="1"/>
          </p:cNvSpPr>
          <p:nvPr/>
        </p:nvSpPr>
        <p:spPr bwMode="auto">
          <a:xfrm>
            <a:off x="4427538" y="32845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3605" name="Text Box 53"/>
          <p:cNvSpPr txBox="1">
            <a:spLocks noChangeArrowheads="1"/>
          </p:cNvSpPr>
          <p:nvPr/>
        </p:nvSpPr>
        <p:spPr bwMode="auto">
          <a:xfrm>
            <a:off x="5435600" y="3284538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н</a:t>
            </a:r>
          </a:p>
        </p:txBody>
      </p:sp>
      <p:sp>
        <p:nvSpPr>
          <p:cNvPr id="23606" name="Text Box 54"/>
          <p:cNvSpPr txBox="1">
            <a:spLocks noChangeArrowheads="1"/>
          </p:cNvSpPr>
          <p:nvPr/>
        </p:nvSpPr>
        <p:spPr bwMode="auto">
          <a:xfrm>
            <a:off x="6516688" y="3284538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7524750" y="32845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е</a:t>
            </a:r>
          </a:p>
        </p:txBody>
      </p:sp>
      <p:pic>
        <p:nvPicPr>
          <p:cNvPr id="23608" name="Picture 56" descr="Breathing_system"/>
          <p:cNvPicPr>
            <a:picLocks noChangeAspect="1" noChangeArrowheads="1"/>
          </p:cNvPicPr>
          <p:nvPr/>
        </p:nvPicPr>
        <p:blipFill>
          <a:blip r:embed="rId4" cstate="print"/>
          <a:srcRect t="5275" b="6975"/>
          <a:stretch>
            <a:fillRect/>
          </a:stretch>
        </p:blipFill>
        <p:spPr bwMode="auto">
          <a:xfrm>
            <a:off x="3348038" y="4292600"/>
            <a:ext cx="223202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0" name="AutoShape 5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1" grpId="0"/>
      <p:bldP spid="23602" grpId="0"/>
      <p:bldP spid="23603" grpId="0"/>
      <p:bldP spid="23604" grpId="0"/>
      <p:bldP spid="23605" grpId="0"/>
      <p:bldP spid="23606" grpId="0"/>
      <p:bldP spid="2360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3348038" y="765175"/>
            <a:ext cx="4548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/>
              <a:t>Одна из причин ожогов. </a:t>
            </a:r>
          </a:p>
        </p:txBody>
      </p:sp>
      <p:sp>
        <p:nvSpPr>
          <p:cNvPr id="15363" name="AutoShape 6"/>
          <p:cNvSpPr>
            <a:spLocks noChangeArrowheads="1"/>
          </p:cNvSpPr>
          <p:nvPr/>
        </p:nvSpPr>
        <p:spPr bwMode="auto">
          <a:xfrm>
            <a:off x="2771775" y="692150"/>
            <a:ext cx="5905500" cy="792163"/>
          </a:xfrm>
          <a:prstGeom prst="wedgeEllipseCallout">
            <a:avLst>
              <a:gd name="adj1" fmla="val -69245"/>
              <a:gd name="adj2" fmla="val -51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5364" name="Picture 8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068638"/>
            <a:ext cx="734377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331913" y="32131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к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339975" y="3213100"/>
            <a:ext cx="46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348038" y="3213100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п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4427538" y="3213100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я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508625" y="3213100"/>
            <a:ext cx="407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т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6516688" y="32131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7524750" y="32131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к</a:t>
            </a:r>
          </a:p>
        </p:txBody>
      </p:sp>
      <p:pic>
        <p:nvPicPr>
          <p:cNvPr id="24593" name="Picture 17" descr="S-WM-2009-02-12-TeaKattle-5K4Z09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4292600"/>
            <a:ext cx="34544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AutoShape 1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/>
      <p:bldP spid="24587" grpId="0"/>
      <p:bldP spid="24588" grpId="0"/>
      <p:bldP spid="24589" grpId="0"/>
      <p:bldP spid="24590" grpId="0"/>
      <p:bldP spid="24591" grpId="0"/>
      <p:bldP spid="245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3276600" y="620713"/>
            <a:ext cx="47085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/>
              <a:t>Самая распространенная</a:t>
            </a:r>
          </a:p>
          <a:p>
            <a:pPr eaLnBrk="0" hangingPunct="0"/>
            <a:r>
              <a:rPr lang="ru-RU" sz="2800"/>
              <a:t> причина ожогов </a:t>
            </a:r>
          </a:p>
        </p:txBody>
      </p:sp>
      <p:sp>
        <p:nvSpPr>
          <p:cNvPr id="16387" name="AutoShape 6"/>
          <p:cNvSpPr>
            <a:spLocks noChangeArrowheads="1"/>
          </p:cNvSpPr>
          <p:nvPr/>
        </p:nvSpPr>
        <p:spPr bwMode="auto">
          <a:xfrm>
            <a:off x="2484438" y="476250"/>
            <a:ext cx="6265862" cy="1223963"/>
          </a:xfrm>
          <a:prstGeom prst="wedgeEllipseCallout">
            <a:avLst>
              <a:gd name="adj1" fmla="val -61069"/>
              <a:gd name="adj2" fmla="val -252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6388" name="Picture 7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2420938"/>
            <a:ext cx="539908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38" name="Picture 38" descr="366423_3530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3644900"/>
            <a:ext cx="422592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39" name="Text Box 39"/>
          <p:cNvSpPr txBox="1">
            <a:spLocks noChangeArrowheads="1"/>
          </p:cNvSpPr>
          <p:nvPr/>
        </p:nvSpPr>
        <p:spPr bwMode="auto">
          <a:xfrm>
            <a:off x="2771775" y="2565400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п</a:t>
            </a:r>
          </a:p>
        </p:txBody>
      </p:sp>
      <p:sp>
        <p:nvSpPr>
          <p:cNvPr id="25640" name="Text Box 40"/>
          <p:cNvSpPr txBox="1">
            <a:spLocks noChangeArrowheads="1"/>
          </p:cNvSpPr>
          <p:nvPr/>
        </p:nvSpPr>
        <p:spPr bwMode="auto">
          <a:xfrm>
            <a:off x="3779838" y="2565400"/>
            <a:ext cx="474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л</a:t>
            </a:r>
          </a:p>
        </p:txBody>
      </p:sp>
      <p:sp>
        <p:nvSpPr>
          <p:cNvPr id="25641" name="Text Box 41"/>
          <p:cNvSpPr txBox="1">
            <a:spLocks noChangeArrowheads="1"/>
          </p:cNvSpPr>
          <p:nvPr/>
        </p:nvSpPr>
        <p:spPr bwMode="auto">
          <a:xfrm>
            <a:off x="4859338" y="256540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5642" name="Text Box 42"/>
          <p:cNvSpPr txBox="1">
            <a:spLocks noChangeArrowheads="1"/>
          </p:cNvSpPr>
          <p:nvPr/>
        </p:nvSpPr>
        <p:spPr bwMode="auto">
          <a:xfrm>
            <a:off x="5940425" y="2565400"/>
            <a:ext cx="522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м</a:t>
            </a:r>
          </a:p>
        </p:txBody>
      </p:sp>
      <p:sp>
        <p:nvSpPr>
          <p:cNvPr id="25643" name="Text Box 43"/>
          <p:cNvSpPr txBox="1">
            <a:spLocks noChangeArrowheads="1"/>
          </p:cNvSpPr>
          <p:nvPr/>
        </p:nvSpPr>
        <p:spPr bwMode="auto">
          <a:xfrm>
            <a:off x="7092950" y="2565400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я</a:t>
            </a:r>
          </a:p>
        </p:txBody>
      </p:sp>
      <p:sp>
        <p:nvSpPr>
          <p:cNvPr id="16396" name="AutoShape 4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9" grpId="0"/>
      <p:bldP spid="25640" grpId="0"/>
      <p:bldP spid="25641" grpId="0"/>
      <p:bldP spid="25642" grpId="0"/>
      <p:bldP spid="256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771775" y="692150"/>
            <a:ext cx="53768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/>
              <a:t>Отчего чаще всего погибают </a:t>
            </a:r>
          </a:p>
          <a:p>
            <a:pPr eaLnBrk="0" hangingPunct="0"/>
            <a:r>
              <a:rPr lang="ru-RU" sz="2800"/>
              <a:t>при пожаре люди? </a:t>
            </a:r>
          </a:p>
        </p:txBody>
      </p:sp>
      <p:sp>
        <p:nvSpPr>
          <p:cNvPr id="17411" name="AutoShape 6"/>
          <p:cNvSpPr>
            <a:spLocks noChangeArrowheads="1"/>
          </p:cNvSpPr>
          <p:nvPr/>
        </p:nvSpPr>
        <p:spPr bwMode="auto">
          <a:xfrm>
            <a:off x="2339975" y="476250"/>
            <a:ext cx="6480175" cy="1296988"/>
          </a:xfrm>
          <a:prstGeom prst="wedgeEllipseCallout">
            <a:avLst>
              <a:gd name="adj1" fmla="val -59259"/>
              <a:gd name="adj2" fmla="val -422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7412" name="Picture 7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3887788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2" name="Picture 28" descr="index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328453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3708400" y="2276475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FF3300"/>
                </a:solidFill>
              </a:rPr>
              <a:t>д</a:t>
            </a: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4932363" y="2276475"/>
            <a:ext cx="617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6655" name="Text Box 31"/>
          <p:cNvSpPr txBox="1">
            <a:spLocks noChangeArrowheads="1"/>
          </p:cNvSpPr>
          <p:nvPr/>
        </p:nvSpPr>
        <p:spPr bwMode="auto">
          <a:xfrm>
            <a:off x="6156325" y="2276475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FF3300"/>
                </a:solidFill>
              </a:rPr>
              <a:t>м</a:t>
            </a:r>
          </a:p>
        </p:txBody>
      </p:sp>
      <p:sp>
        <p:nvSpPr>
          <p:cNvPr id="17418" name="AutoShape 3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53" grpId="0"/>
      <p:bldP spid="26654" grpId="0"/>
      <p:bldP spid="266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2771775" y="692150"/>
            <a:ext cx="50434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/>
              <a:t>Что нельзя вскрывать,</a:t>
            </a:r>
          </a:p>
          <a:p>
            <a:pPr eaLnBrk="0" hangingPunct="0"/>
            <a:r>
              <a:rPr lang="ru-RU" sz="2800"/>
              <a:t> прокалывать при ожогах? </a:t>
            </a:r>
          </a:p>
        </p:txBody>
      </p:sp>
      <p:sp>
        <p:nvSpPr>
          <p:cNvPr id="18435" name="AutoShape 6"/>
          <p:cNvSpPr>
            <a:spLocks noChangeArrowheads="1"/>
          </p:cNvSpPr>
          <p:nvPr/>
        </p:nvSpPr>
        <p:spPr bwMode="auto">
          <a:xfrm>
            <a:off x="2268538" y="476250"/>
            <a:ext cx="5832475" cy="1368425"/>
          </a:xfrm>
          <a:prstGeom prst="wedgeEllipseCallout">
            <a:avLst>
              <a:gd name="adj1" fmla="val -59718"/>
              <a:gd name="adj2" fmla="val -939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8436" name="Picture 7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2997200"/>
            <a:ext cx="734377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9" descr="dermatit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013" y="4149725"/>
            <a:ext cx="2457450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403350" y="3141663"/>
            <a:ext cx="46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в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2411413" y="31416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3492500" y="3141663"/>
            <a:ext cx="474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л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572000" y="3141663"/>
            <a:ext cx="474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д</a:t>
            </a: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5580063" y="3141663"/>
            <a:ext cx="574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6659563" y="31416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р</a:t>
            </a: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7740650" y="3141663"/>
            <a:ext cx="46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18446" name="AutoShape 1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/>
      <p:bldP spid="27659" grpId="0"/>
      <p:bldP spid="27660" grpId="0"/>
      <p:bldP spid="27661" grpId="0"/>
      <p:bldP spid="27662" grpId="0"/>
      <p:bldP spid="27663" grpId="0"/>
      <p:bldP spid="276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2555875" y="404813"/>
            <a:ext cx="6216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/>
              <a:t>Какой выход надо искать во время эвакуации при пожаре в магазине, кинотеатре, школе, и других общественных местах? </a:t>
            </a:r>
          </a:p>
        </p:txBody>
      </p:sp>
      <p:sp>
        <p:nvSpPr>
          <p:cNvPr id="19459" name="AutoShape 6"/>
          <p:cNvSpPr>
            <a:spLocks noChangeArrowheads="1"/>
          </p:cNvSpPr>
          <p:nvPr/>
        </p:nvSpPr>
        <p:spPr bwMode="auto">
          <a:xfrm>
            <a:off x="2268538" y="0"/>
            <a:ext cx="6875462" cy="2708275"/>
          </a:xfrm>
          <a:prstGeom prst="wedgeEllipseCallout">
            <a:avLst>
              <a:gd name="adj1" fmla="val -58611"/>
              <a:gd name="adj2" fmla="val -955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9460" name="Picture 7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068638"/>
            <a:ext cx="72453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802" name="Picture 106" descr="awb_d"/>
          <p:cNvPicPr>
            <a:picLocks noChangeAspect="1" noChangeArrowheads="1"/>
          </p:cNvPicPr>
          <p:nvPr/>
        </p:nvPicPr>
        <p:blipFill>
          <a:blip r:embed="rId4" cstate="print"/>
          <a:srcRect l="12222" t="20021" r="12222" b="22357"/>
          <a:stretch>
            <a:fillRect/>
          </a:stretch>
        </p:blipFill>
        <p:spPr bwMode="auto">
          <a:xfrm>
            <a:off x="3059113" y="4149725"/>
            <a:ext cx="2879725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803" name="Text Box 107"/>
          <p:cNvSpPr txBox="1">
            <a:spLocks noChangeArrowheads="1"/>
          </p:cNvSpPr>
          <p:nvPr/>
        </p:nvSpPr>
        <p:spPr bwMode="auto">
          <a:xfrm>
            <a:off x="1187450" y="3141663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9804" name="Text Box 108"/>
          <p:cNvSpPr txBox="1">
            <a:spLocks noChangeArrowheads="1"/>
          </p:cNvSpPr>
          <p:nvPr/>
        </p:nvSpPr>
        <p:spPr bwMode="auto">
          <a:xfrm>
            <a:off x="1979613" y="3141663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в</a:t>
            </a:r>
          </a:p>
        </p:txBody>
      </p:sp>
      <p:sp>
        <p:nvSpPr>
          <p:cNvPr id="29805" name="Text Box 109"/>
          <p:cNvSpPr txBox="1">
            <a:spLocks noChangeArrowheads="1"/>
          </p:cNvSpPr>
          <p:nvPr/>
        </p:nvSpPr>
        <p:spPr bwMode="auto">
          <a:xfrm>
            <a:off x="2771775" y="3141663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9806" name="Text Box 110"/>
          <p:cNvSpPr txBox="1">
            <a:spLocks noChangeArrowheads="1"/>
          </p:cNvSpPr>
          <p:nvPr/>
        </p:nvSpPr>
        <p:spPr bwMode="auto">
          <a:xfrm>
            <a:off x="3635375" y="31416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р</a:t>
            </a:r>
          </a:p>
        </p:txBody>
      </p:sp>
      <p:sp>
        <p:nvSpPr>
          <p:cNvPr id="29807" name="Text Box 111"/>
          <p:cNvSpPr txBox="1">
            <a:spLocks noChangeArrowheads="1"/>
          </p:cNvSpPr>
          <p:nvPr/>
        </p:nvSpPr>
        <p:spPr bwMode="auto">
          <a:xfrm>
            <a:off x="4427538" y="3141663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9808" name="Text Box 112"/>
          <p:cNvSpPr txBox="1">
            <a:spLocks noChangeArrowheads="1"/>
          </p:cNvSpPr>
          <p:nvPr/>
        </p:nvSpPr>
        <p:spPr bwMode="auto">
          <a:xfrm>
            <a:off x="5219700" y="3141663"/>
            <a:ext cx="46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й</a:t>
            </a:r>
          </a:p>
        </p:txBody>
      </p:sp>
      <p:sp>
        <p:nvSpPr>
          <p:cNvPr id="29809" name="Text Box 113"/>
          <p:cNvSpPr txBox="1">
            <a:spLocks noChangeArrowheads="1"/>
          </p:cNvSpPr>
          <p:nvPr/>
        </p:nvSpPr>
        <p:spPr bwMode="auto">
          <a:xfrm>
            <a:off x="6084888" y="3141663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н</a:t>
            </a:r>
          </a:p>
        </p:txBody>
      </p:sp>
      <p:sp>
        <p:nvSpPr>
          <p:cNvPr id="29810" name="Text Box 114"/>
          <p:cNvSpPr txBox="1">
            <a:spLocks noChangeArrowheads="1"/>
          </p:cNvSpPr>
          <p:nvPr/>
        </p:nvSpPr>
        <p:spPr bwMode="auto">
          <a:xfrm>
            <a:off x="6804025" y="3141663"/>
            <a:ext cx="574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9811" name="Text Box 115"/>
          <p:cNvSpPr txBox="1">
            <a:spLocks noChangeArrowheads="1"/>
          </p:cNvSpPr>
          <p:nvPr/>
        </p:nvSpPr>
        <p:spPr bwMode="auto">
          <a:xfrm>
            <a:off x="7596188" y="3141663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й</a:t>
            </a:r>
          </a:p>
        </p:txBody>
      </p:sp>
      <p:sp>
        <p:nvSpPr>
          <p:cNvPr id="19472" name="AutoShape 11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9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03" grpId="0"/>
      <p:bldP spid="29804" grpId="0"/>
      <p:bldP spid="29805" grpId="0"/>
      <p:bldP spid="29806" grpId="0"/>
      <p:bldP spid="29807" grpId="0"/>
      <p:bldP spid="29808" grpId="0"/>
      <p:bldP spid="29809" grpId="0"/>
      <p:bldP spid="29810" grpId="0"/>
      <p:bldP spid="298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2268538" y="620713"/>
            <a:ext cx="5832475" cy="936625"/>
          </a:xfrm>
          <a:prstGeom prst="wedgeEllipseCallout">
            <a:avLst>
              <a:gd name="adj1" fmla="val -59718"/>
              <a:gd name="adj2" fmla="val -610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2771775" y="836613"/>
            <a:ext cx="49164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/>
              <a:t>Средство пожаротушения </a:t>
            </a:r>
          </a:p>
        </p:txBody>
      </p:sp>
      <p:pic>
        <p:nvPicPr>
          <p:cNvPr id="20485" name="Picture 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997200"/>
            <a:ext cx="71945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3" name="Picture 73" descr="ogn-1-1_b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3644900"/>
            <a:ext cx="211137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4" name="Text Box 74"/>
          <p:cNvSpPr txBox="1">
            <a:spLocks noChangeArrowheads="1"/>
          </p:cNvSpPr>
          <p:nvPr/>
        </p:nvSpPr>
        <p:spPr bwMode="auto">
          <a:xfrm>
            <a:off x="1042988" y="29972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30795" name="Text Box 75"/>
          <p:cNvSpPr txBox="1">
            <a:spLocks noChangeArrowheads="1"/>
          </p:cNvSpPr>
          <p:nvPr/>
        </p:nvSpPr>
        <p:spPr bwMode="auto">
          <a:xfrm>
            <a:off x="1763713" y="2997200"/>
            <a:ext cx="374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г</a:t>
            </a:r>
          </a:p>
        </p:txBody>
      </p:sp>
      <p:sp>
        <p:nvSpPr>
          <p:cNvPr id="30796" name="Text Box 76"/>
          <p:cNvSpPr txBox="1">
            <a:spLocks noChangeArrowheads="1"/>
          </p:cNvSpPr>
          <p:nvPr/>
        </p:nvSpPr>
        <p:spPr bwMode="auto">
          <a:xfrm>
            <a:off x="2268538" y="2997200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н</a:t>
            </a:r>
          </a:p>
        </p:txBody>
      </p:sp>
      <p:sp>
        <p:nvSpPr>
          <p:cNvPr id="30797" name="Text Box 77"/>
          <p:cNvSpPr txBox="1">
            <a:spLocks noChangeArrowheads="1"/>
          </p:cNvSpPr>
          <p:nvPr/>
        </p:nvSpPr>
        <p:spPr bwMode="auto">
          <a:xfrm>
            <a:off x="2916238" y="299720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30798" name="Text Box 78"/>
          <p:cNvSpPr txBox="1">
            <a:spLocks noChangeArrowheads="1"/>
          </p:cNvSpPr>
          <p:nvPr/>
        </p:nvSpPr>
        <p:spPr bwMode="auto">
          <a:xfrm>
            <a:off x="3563938" y="2997200"/>
            <a:ext cx="407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т</a:t>
            </a:r>
          </a:p>
        </p:txBody>
      </p:sp>
      <p:sp>
        <p:nvSpPr>
          <p:cNvPr id="30799" name="Text Box 79"/>
          <p:cNvSpPr txBox="1">
            <a:spLocks noChangeArrowheads="1"/>
          </p:cNvSpPr>
          <p:nvPr/>
        </p:nvSpPr>
        <p:spPr bwMode="auto">
          <a:xfrm>
            <a:off x="4140200" y="299720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у</a:t>
            </a:r>
          </a:p>
        </p:txBody>
      </p:sp>
      <p:sp>
        <p:nvSpPr>
          <p:cNvPr id="30800" name="Text Box 80"/>
          <p:cNvSpPr txBox="1">
            <a:spLocks noChangeArrowheads="1"/>
          </p:cNvSpPr>
          <p:nvPr/>
        </p:nvSpPr>
        <p:spPr bwMode="auto">
          <a:xfrm>
            <a:off x="4787900" y="2997200"/>
            <a:ext cx="565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ш</a:t>
            </a:r>
          </a:p>
        </p:txBody>
      </p:sp>
      <p:sp>
        <p:nvSpPr>
          <p:cNvPr id="30801" name="Text Box 81"/>
          <p:cNvSpPr txBox="1">
            <a:spLocks noChangeArrowheads="1"/>
          </p:cNvSpPr>
          <p:nvPr/>
        </p:nvSpPr>
        <p:spPr bwMode="auto">
          <a:xfrm>
            <a:off x="5364163" y="2997200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30802" name="Text Box 82"/>
          <p:cNvSpPr txBox="1">
            <a:spLocks noChangeArrowheads="1"/>
          </p:cNvSpPr>
          <p:nvPr/>
        </p:nvSpPr>
        <p:spPr bwMode="auto">
          <a:xfrm>
            <a:off x="5940425" y="2997200"/>
            <a:ext cx="407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т</a:t>
            </a:r>
          </a:p>
        </p:txBody>
      </p:sp>
      <p:sp>
        <p:nvSpPr>
          <p:cNvPr id="30803" name="Text Box 83"/>
          <p:cNvSpPr txBox="1">
            <a:spLocks noChangeArrowheads="1"/>
          </p:cNvSpPr>
          <p:nvPr/>
        </p:nvSpPr>
        <p:spPr bwMode="auto">
          <a:xfrm>
            <a:off x="6516688" y="299720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30804" name="Text Box 84"/>
          <p:cNvSpPr txBox="1">
            <a:spLocks noChangeArrowheads="1"/>
          </p:cNvSpPr>
          <p:nvPr/>
        </p:nvSpPr>
        <p:spPr bwMode="auto">
          <a:xfrm>
            <a:off x="7019925" y="2997200"/>
            <a:ext cx="474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л</a:t>
            </a:r>
          </a:p>
        </p:txBody>
      </p:sp>
      <p:sp>
        <p:nvSpPr>
          <p:cNvPr id="30805" name="Text Box 85"/>
          <p:cNvSpPr txBox="1">
            <a:spLocks noChangeArrowheads="1"/>
          </p:cNvSpPr>
          <p:nvPr/>
        </p:nvSpPr>
        <p:spPr bwMode="auto">
          <a:xfrm>
            <a:off x="7596188" y="2997200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ь</a:t>
            </a:r>
          </a:p>
        </p:txBody>
      </p:sp>
      <p:sp>
        <p:nvSpPr>
          <p:cNvPr id="20499" name="AutoShape 8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0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0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4" grpId="0"/>
      <p:bldP spid="30795" grpId="0"/>
      <p:bldP spid="30796" grpId="0"/>
      <p:bldP spid="30797" grpId="0"/>
      <p:bldP spid="30798" grpId="0"/>
      <p:bldP spid="30799" grpId="0"/>
      <p:bldP spid="30800" grpId="0"/>
      <p:bldP spid="30801" grpId="0"/>
      <p:bldP spid="30802" grpId="0"/>
      <p:bldP spid="30803" grpId="0"/>
      <p:bldP spid="30804" grpId="0"/>
      <p:bldP spid="308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5"/>
          <p:cNvSpPr>
            <a:spLocks noChangeArrowheads="1" noChangeShapeType="1" noTextEdit="1"/>
          </p:cNvSpPr>
          <p:nvPr/>
        </p:nvSpPr>
        <p:spPr bwMode="auto">
          <a:xfrm rot="401587">
            <a:off x="971550" y="4076700"/>
            <a:ext cx="7345363" cy="25828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 Black"/>
              </a:rPr>
              <a:t>Помните, друзья,</a:t>
            </a:r>
          </a:p>
          <a:p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 Black"/>
              </a:rPr>
              <a:t>что с огнём шутить нельзя </a:t>
            </a:r>
          </a:p>
        </p:txBody>
      </p:sp>
      <p:pic>
        <p:nvPicPr>
          <p:cNvPr id="3075" name="Рисунок 4" descr="getimag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500063"/>
            <a:ext cx="4810125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611188" y="692150"/>
            <a:ext cx="8064500" cy="22320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Продолжи пословицу</a:t>
            </a:r>
          </a:p>
        </p:txBody>
      </p:sp>
      <p:sp>
        <p:nvSpPr>
          <p:cNvPr id="21507" name="Text Box 7"/>
          <p:cNvSpPr txBox="1">
            <a:spLocks noChangeArrowheads="1"/>
          </p:cNvSpPr>
          <p:nvPr/>
        </p:nvSpPr>
        <p:spPr bwMode="auto">
          <a:xfrm>
            <a:off x="5940425" y="3644900"/>
            <a:ext cx="261143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Выбери продолжение пословицы и кликни по нему кнопкой мыши</a:t>
            </a:r>
          </a:p>
        </p:txBody>
      </p:sp>
      <p:sp>
        <p:nvSpPr>
          <p:cNvPr id="21508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pic>
        <p:nvPicPr>
          <p:cNvPr id="21509" name="Picture 11" descr="IMG_6787"/>
          <p:cNvPicPr>
            <a:picLocks noChangeAspect="1" noChangeArrowheads="1"/>
          </p:cNvPicPr>
          <p:nvPr/>
        </p:nvPicPr>
        <p:blipFill>
          <a:blip r:embed="rId3" cstate="print"/>
          <a:srcRect l="45866" t="11853" b="44218"/>
          <a:stretch>
            <a:fillRect/>
          </a:stretch>
        </p:blipFill>
        <p:spPr bwMode="auto">
          <a:xfrm>
            <a:off x="1116013" y="2492375"/>
            <a:ext cx="33845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900113" y="404813"/>
            <a:ext cx="7197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>
                <a:solidFill>
                  <a:srgbClr val="CC3300"/>
                </a:solidFill>
              </a:rPr>
              <a:t>Там не загорится, ___________________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395288" y="1412875"/>
            <a:ext cx="7281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>
                <a:solidFill>
                  <a:srgbClr val="CC3300"/>
                </a:solidFill>
              </a:rPr>
              <a:t>Не имей привычки, __________________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3563938" y="5734050"/>
            <a:ext cx="4645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носить в кармане спички</a:t>
            </a:r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827088" y="2205038"/>
            <a:ext cx="72659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>
                <a:solidFill>
                  <a:srgbClr val="CC3300"/>
                </a:solidFill>
              </a:rPr>
              <a:t>Солома с огнем _____________________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6588125" y="5013325"/>
            <a:ext cx="1982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не дружит</a:t>
            </a: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684213" y="3141663"/>
            <a:ext cx="7400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>
                <a:solidFill>
                  <a:srgbClr val="CC3300"/>
                </a:solidFill>
              </a:rPr>
              <a:t>Маленькая спичка сжигает ____________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39750" y="5876925"/>
            <a:ext cx="2519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большой лес</a:t>
            </a:r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900113" y="4941888"/>
            <a:ext cx="2327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где огня нет</a:t>
            </a:r>
          </a:p>
        </p:txBody>
      </p:sp>
      <p:sp>
        <p:nvSpPr>
          <p:cNvPr id="22538" name="Rectangle 14"/>
          <p:cNvSpPr>
            <a:spLocks noChangeArrowheads="1"/>
          </p:cNvSpPr>
          <p:nvPr/>
        </p:nvSpPr>
        <p:spPr bwMode="auto">
          <a:xfrm>
            <a:off x="611188" y="4076700"/>
            <a:ext cx="74787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>
                <a:solidFill>
                  <a:srgbClr val="CC3300"/>
                </a:solidFill>
              </a:rPr>
              <a:t>Спичка невеличка, ___________________ </a:t>
            </a: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3635375" y="5013325"/>
            <a:ext cx="2751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огонь великан</a:t>
            </a:r>
          </a:p>
        </p:txBody>
      </p:sp>
      <p:sp>
        <p:nvSpPr>
          <p:cNvPr id="22540" name="AutoShape 1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pic>
        <p:nvPicPr>
          <p:cNvPr id="22541" name="Picture 19" descr="image93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1844675"/>
            <a:ext cx="8064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526E-6 L 0.40035 -0.656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0" y="-3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8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7168E-6 L 0.10173 -0.132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-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38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27168E-6 L -0.17135 -0.404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-2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8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6185E-6 L 0.53958 -0.3942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0" y="-1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3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36994E-6 L 0.04531 -0.625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" y="-3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9"/>
                  </p:tgtEl>
                </p:cond>
              </p:nextCondLst>
            </p:seq>
          </p:childTnLst>
        </p:cTn>
      </p:par>
    </p:tnLst>
    <p:bldLst>
      <p:bldP spid="33799" grpId="0"/>
      <p:bldP spid="33801" grpId="0"/>
      <p:bldP spid="33803" grpId="0"/>
      <p:bldP spid="33805" grpId="0"/>
      <p:bldP spid="3380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1331913" y="1557338"/>
            <a:ext cx="6769100" cy="180022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</a:t>
            </a:r>
          </a:p>
        </p:txBody>
      </p:sp>
      <p:pic>
        <p:nvPicPr>
          <p:cNvPr id="23555" name="Picture 5" descr="ill_syuzhet_poz_kom"/>
          <p:cNvPicPr>
            <a:picLocks noChangeAspect="1" noChangeArrowheads="1"/>
          </p:cNvPicPr>
          <p:nvPr/>
        </p:nvPicPr>
        <p:blipFill>
          <a:blip r:embed="rId2" cstate="print"/>
          <a:srcRect t="45161" r="51196" b="6023"/>
          <a:stretch>
            <a:fillRect/>
          </a:stretch>
        </p:blipFill>
        <p:spPr bwMode="auto">
          <a:xfrm>
            <a:off x="323850" y="3860800"/>
            <a:ext cx="3673475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ill_syuzhet_poz_kom"/>
          <p:cNvPicPr>
            <a:picLocks noChangeAspect="1" noChangeArrowheads="1"/>
          </p:cNvPicPr>
          <p:nvPr/>
        </p:nvPicPr>
        <p:blipFill>
          <a:blip r:embed="rId2" cstate="print"/>
          <a:srcRect l="52672" t="48477" b="7021"/>
          <a:stretch>
            <a:fillRect/>
          </a:stretch>
        </p:blipFill>
        <p:spPr bwMode="auto">
          <a:xfrm>
            <a:off x="2555875" y="260350"/>
            <a:ext cx="34559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4716463" y="4508500"/>
            <a:ext cx="36210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Кликни кнопкой мыши по выбранному варианту. При верном ответе прозвучат колокольчики.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1187450" y="858838"/>
            <a:ext cx="7145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A50021"/>
                </a:solidFill>
              </a:rPr>
              <a:t>Телефон пожарной охраны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331913" y="2133600"/>
            <a:ext cx="1568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003399"/>
                </a:solidFill>
              </a:rPr>
              <a:t>А)  02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331913" y="3141663"/>
            <a:ext cx="1566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003399"/>
                </a:solidFill>
              </a:rPr>
              <a:t>Б)  01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403350" y="4221163"/>
            <a:ext cx="1427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003399"/>
                </a:solidFill>
              </a:rPr>
              <a:t>В) 03</a:t>
            </a:r>
          </a:p>
        </p:txBody>
      </p:sp>
      <p:pic>
        <p:nvPicPr>
          <p:cNvPr id="24582" name="Picture 10" descr="IMG_6783"/>
          <p:cNvPicPr>
            <a:picLocks noChangeAspect="1" noChangeArrowheads="1"/>
          </p:cNvPicPr>
          <p:nvPr/>
        </p:nvPicPr>
        <p:blipFill>
          <a:blip r:embed="rId3" cstate="print"/>
          <a:srcRect l="3827" t="36160"/>
          <a:stretch>
            <a:fillRect/>
          </a:stretch>
        </p:blipFill>
        <p:spPr bwMode="auto">
          <a:xfrm>
            <a:off x="3851275" y="2060575"/>
            <a:ext cx="43116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58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58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5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7"/>
                  </p:tgtEl>
                </p:cond>
              </p:nextCondLst>
            </p:seq>
          </p:childTnLst>
        </p:cTn>
      </p:par>
    </p:tnLst>
    <p:bldLst>
      <p:bldP spid="35845" grpId="0"/>
      <p:bldP spid="35846" grpId="0"/>
      <p:bldP spid="358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1023938" y="14319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 b="0"/>
          </a:p>
        </p:txBody>
      </p:sp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179388" y="476250"/>
            <a:ext cx="87137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A50021"/>
                </a:solidFill>
              </a:rPr>
              <a:t>Какой  цвет используется для   покраски предметов пожаротушения?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1331913" y="2636838"/>
            <a:ext cx="2530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333399"/>
                </a:solidFill>
              </a:rPr>
              <a:t>А)  синий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1187450" y="3644900"/>
            <a:ext cx="3194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333399"/>
                </a:solidFill>
              </a:rPr>
              <a:t>Б)  зелёный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1187450" y="4652963"/>
            <a:ext cx="3184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333399"/>
                </a:solidFill>
              </a:rPr>
              <a:t>В)  красный</a:t>
            </a:r>
          </a:p>
        </p:txBody>
      </p:sp>
      <p:pic>
        <p:nvPicPr>
          <p:cNvPr id="36875" name="Picture 11" descr="sp-01w1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349500"/>
            <a:ext cx="3289300" cy="385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31913" y="60928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68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68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68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4"/>
                  </p:tgtEl>
                </p:cond>
              </p:nextCondLst>
            </p:seq>
          </p:childTnLst>
        </p:cTn>
      </p:par>
    </p:tnLst>
    <p:bldLst>
      <p:bldP spid="36871" grpId="0"/>
      <p:bldP spid="36873" grpId="0"/>
      <p:bldP spid="3687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539750" y="692150"/>
            <a:ext cx="77771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A50021"/>
                </a:solidFill>
              </a:rPr>
              <a:t>Что помогает пожарным подняться на верхние этажи?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827088" y="2276475"/>
            <a:ext cx="2189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600">
                <a:solidFill>
                  <a:srgbClr val="003399"/>
                </a:solidFill>
              </a:rPr>
              <a:t>А) лифт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755650" y="3284538"/>
            <a:ext cx="36528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003399"/>
                </a:solidFill>
              </a:rPr>
              <a:t>Б) раздвижная </a:t>
            </a:r>
          </a:p>
          <a:p>
            <a:pPr algn="l"/>
            <a:r>
              <a:rPr lang="ru-RU" sz="3600">
                <a:solidFill>
                  <a:srgbClr val="003399"/>
                </a:solidFill>
              </a:rPr>
              <a:t>     лестница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827088" y="4652963"/>
            <a:ext cx="38703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003399"/>
                </a:solidFill>
              </a:rPr>
              <a:t>В) водосточная </a:t>
            </a:r>
          </a:p>
          <a:p>
            <a:pPr algn="l"/>
            <a:r>
              <a:rPr lang="ru-RU" sz="3600">
                <a:solidFill>
                  <a:srgbClr val="003399"/>
                </a:solidFill>
              </a:rPr>
              <a:t>      труба</a:t>
            </a:r>
          </a:p>
        </p:txBody>
      </p:sp>
      <p:pic>
        <p:nvPicPr>
          <p:cNvPr id="37897" name="Picture 9" descr="k110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2349500"/>
            <a:ext cx="374015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78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78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8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6"/>
                  </p:tgtEl>
                </p:cond>
              </p:nextCondLst>
            </p:seq>
          </p:childTnLst>
        </p:cTn>
      </p:par>
    </p:tnLst>
    <p:bldLst>
      <p:bldP spid="37894" grpId="0"/>
      <p:bldP spid="37895" grpId="0"/>
      <p:bldP spid="3789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-396875" y="333375"/>
            <a:ext cx="98917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A50021"/>
                </a:solidFill>
              </a:rPr>
              <a:t>Что не надо делать, если вы заметили пожар?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684213" y="1916113"/>
            <a:ext cx="6343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А)  начинать тушить пожар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755650" y="2636838"/>
            <a:ext cx="4441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Б) звать взрослых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755650" y="3357563"/>
            <a:ext cx="5710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В)  вызывать пожарных</a:t>
            </a:r>
          </a:p>
        </p:txBody>
      </p:sp>
      <p:pic>
        <p:nvPicPr>
          <p:cNvPr id="27655" name="Picture 10" descr="1445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4149725"/>
            <a:ext cx="3492500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89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89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89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1"/>
                  </p:tgtEl>
                </p:cond>
              </p:nextCondLst>
            </p:seq>
          </p:childTnLst>
        </p:cTn>
      </p:par>
    </p:tnLst>
    <p:bldLst>
      <p:bldP spid="38919" grpId="0"/>
      <p:bldP spid="38920" grpId="0"/>
      <p:bldP spid="389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323850" y="274638"/>
            <a:ext cx="88201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>
                <a:solidFill>
                  <a:srgbClr val="A50021"/>
                </a:solidFill>
              </a:rPr>
              <a:t>Какой бытовой прибор, оставленный включённым в сеть без присмотра, становится причиной пожара </a:t>
            </a:r>
          </a:p>
          <a:p>
            <a:pPr eaLnBrk="0" hangingPunct="0"/>
            <a:r>
              <a:rPr lang="ru-RU" sz="3600">
                <a:solidFill>
                  <a:srgbClr val="A50021"/>
                </a:solidFill>
              </a:rPr>
              <a:t>чаще всего?</a:t>
            </a:r>
          </a:p>
        </p:txBody>
      </p:sp>
      <p:pic>
        <p:nvPicPr>
          <p:cNvPr id="28676" name="Picture 6" descr="95595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2420938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samsung-21M20"/>
          <p:cNvPicPr>
            <a:picLocks noChangeAspect="1" noChangeArrowheads="1"/>
          </p:cNvPicPr>
          <p:nvPr/>
        </p:nvPicPr>
        <p:blipFill>
          <a:blip r:embed="rId5" cstate="print"/>
          <a:srcRect b="5923"/>
          <a:stretch>
            <a:fillRect/>
          </a:stretch>
        </p:blipFill>
        <p:spPr bwMode="auto">
          <a:xfrm>
            <a:off x="6372225" y="2565400"/>
            <a:ext cx="2127250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8" descr="vie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575" y="4149725"/>
            <a:ext cx="2546350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684213" y="4508500"/>
            <a:ext cx="1779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003399"/>
                </a:solidFill>
              </a:rPr>
              <a:t>А)  утюг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6135688" y="4427538"/>
            <a:ext cx="2827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003399"/>
                </a:solidFill>
              </a:rPr>
              <a:t>Б) телевизор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555875" y="6092825"/>
            <a:ext cx="3921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003399"/>
                </a:solidFill>
              </a:rPr>
              <a:t>В) радиоприёмник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9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99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99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99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6"/>
                  </p:tgtEl>
                </p:cond>
              </p:nextCondLst>
            </p:seq>
          </p:childTnLst>
        </p:cTn>
      </p:par>
    </p:tnLst>
    <p:bldLst>
      <p:bldP spid="39945" grpId="0"/>
      <p:bldP spid="39946" grpId="0"/>
      <p:bldP spid="3994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ChangeArrowheads="1"/>
          </p:cNvSpPr>
          <p:nvPr/>
        </p:nvSpPr>
        <p:spPr bwMode="auto">
          <a:xfrm>
            <a:off x="323850" y="620713"/>
            <a:ext cx="83169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A50021"/>
                </a:solidFill>
              </a:rPr>
              <a:t>Какая   из   игр   может   привести   к пожару?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827088" y="1916113"/>
            <a:ext cx="73421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А) складывание домика из кубиков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900113" y="2636838"/>
            <a:ext cx="70977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Б) складывание домика из спичек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900113" y="3357563"/>
            <a:ext cx="7848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В) складывание картинки из пазлов</a:t>
            </a:r>
          </a:p>
        </p:txBody>
      </p:sp>
      <p:pic>
        <p:nvPicPr>
          <p:cNvPr id="29702" name="Picture 9" descr="Imag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4076700"/>
            <a:ext cx="2544762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09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09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09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8"/>
                  </p:tgtEl>
                </p:cond>
              </p:nextCondLst>
            </p:seq>
          </p:childTnLst>
        </p:cTn>
      </p:par>
    </p:tnLst>
    <p:bldLst>
      <p:bldP spid="40966" grpId="0"/>
      <p:bldP spid="40967" grpId="0"/>
      <p:bldP spid="4096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ChangeArrowheads="1"/>
          </p:cNvSpPr>
          <p:nvPr/>
        </p:nvSpPr>
        <p:spPr bwMode="auto">
          <a:xfrm>
            <a:off x="827088" y="549275"/>
            <a:ext cx="75612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A50021"/>
                </a:solidFill>
              </a:rPr>
              <a:t>Что пожарные надевают на голову при тушении пожара?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1116013" y="2420938"/>
            <a:ext cx="2187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А) шапку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1116013" y="3573463"/>
            <a:ext cx="2055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Б) шлем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1187450" y="4724400"/>
            <a:ext cx="2012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В) каску</a:t>
            </a:r>
          </a:p>
        </p:txBody>
      </p:sp>
      <p:pic>
        <p:nvPicPr>
          <p:cNvPr id="41993" name="Picture 9" descr="item_29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636838"/>
            <a:ext cx="4824413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9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9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19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2"/>
                  </p:tgtEl>
                </p:cond>
              </p:nextCondLst>
            </p:seq>
          </p:childTnLst>
        </p:cTn>
      </p:par>
    </p:tnLst>
    <p:bldLst>
      <p:bldP spid="41990" grpId="0"/>
      <p:bldP spid="41991" grpId="0"/>
      <p:bldP spid="419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6"/>
          <p:cNvSpPr>
            <a:spLocks noChangeArrowheads="1" noChangeShapeType="1" noTextEdit="1"/>
          </p:cNvSpPr>
          <p:nvPr/>
        </p:nvSpPr>
        <p:spPr bwMode="auto">
          <a:xfrm>
            <a:off x="900113" y="4357688"/>
            <a:ext cx="7632700" cy="19161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Огонь – опасная штука,</a:t>
            </a:r>
          </a:p>
          <a:p>
            <a:r>
              <a:rPr lang="ru-RU" sz="36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Он над собой не любит шуток</a:t>
            </a:r>
          </a:p>
        </p:txBody>
      </p:sp>
      <p:pic>
        <p:nvPicPr>
          <p:cNvPr id="4099" name="Рисунок 4" descr="1252926927_26.jpg"/>
          <p:cNvPicPr>
            <a:picLocks noChangeAspect="1"/>
          </p:cNvPicPr>
          <p:nvPr/>
        </p:nvPicPr>
        <p:blipFill>
          <a:blip r:embed="rId2" cstate="print"/>
          <a:srcRect l="5000" t="3589" r="4999" b="22845"/>
          <a:stretch>
            <a:fillRect/>
          </a:stretch>
        </p:blipFill>
        <p:spPr bwMode="auto">
          <a:xfrm>
            <a:off x="2714625" y="285750"/>
            <a:ext cx="35131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-323850" y="4797425"/>
            <a:ext cx="64817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solidFill>
                  <a:srgbClr val="333399"/>
                </a:solidFill>
              </a:rPr>
              <a:t>В) уксус, минеральная вода</a:t>
            </a:r>
          </a:p>
          <a:p>
            <a:r>
              <a:rPr lang="ru-RU" sz="2800">
                <a:solidFill>
                  <a:srgbClr val="333399"/>
                </a:solidFill>
              </a:rPr>
              <a:t>моющее средство</a:t>
            </a:r>
          </a:p>
        </p:txBody>
      </p:sp>
      <p:sp>
        <p:nvSpPr>
          <p:cNvPr id="31747" name="Rectangle 5"/>
          <p:cNvSpPr>
            <a:spLocks noChangeArrowheads="1"/>
          </p:cNvSpPr>
          <p:nvPr/>
        </p:nvSpPr>
        <p:spPr bwMode="auto">
          <a:xfrm>
            <a:off x="468313" y="476250"/>
            <a:ext cx="792003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A50021"/>
                </a:solidFill>
              </a:rPr>
              <a:t>Найди группу, в которой перечислены жидкости, которые могут стать причиной пожара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395288" y="2636838"/>
            <a:ext cx="7921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А) растительное масло, вода,  молоко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395288" y="3716338"/>
            <a:ext cx="49577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Б) бензин, керосин, ацетон</a:t>
            </a:r>
          </a:p>
        </p:txBody>
      </p:sp>
      <p:pic>
        <p:nvPicPr>
          <p:cNvPr id="31750" name="Picture 8" descr="ddf7b4118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3573463"/>
            <a:ext cx="3294062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30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30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3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2"/>
                  </p:tgtEl>
                </p:cond>
              </p:nextCondLst>
            </p:seq>
          </p:childTnLst>
        </p:cTn>
      </p:par>
    </p:tnLst>
    <p:bldLst>
      <p:bldP spid="43012" grpId="0"/>
      <p:bldP spid="43014" grpId="0"/>
      <p:bldP spid="430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ChangeArrowheads="1"/>
          </p:cNvSpPr>
          <p:nvPr/>
        </p:nvSpPr>
        <p:spPr bwMode="auto">
          <a:xfrm>
            <a:off x="468313" y="908050"/>
            <a:ext cx="8362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4000">
                <a:solidFill>
                  <a:srgbClr val="A50021"/>
                </a:solidFill>
                <a:cs typeface="Times New Roman" pitchFamily="18" charset="0"/>
              </a:rPr>
              <a:t>Что не вешают на пожарный щит?</a:t>
            </a:r>
            <a:endParaRPr lang="ru-RU" sz="4000">
              <a:solidFill>
                <a:srgbClr val="A50021"/>
              </a:solidFill>
            </a:endParaRPr>
          </a:p>
        </p:txBody>
      </p:sp>
      <p:pic>
        <p:nvPicPr>
          <p:cNvPr id="32771" name="Picture 7" descr="h_PI18OYqJotrsU2ETA7D6amNgcF4jnivz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060575"/>
            <a:ext cx="237648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 descr="eef2e89b36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2133600"/>
            <a:ext cx="1905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9" descr="e12439599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3573463"/>
            <a:ext cx="19526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6443663" y="4508500"/>
            <a:ext cx="2127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Б) лопату</a:t>
            </a: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827088" y="4365625"/>
            <a:ext cx="254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 dirty="0">
                <a:solidFill>
                  <a:srgbClr val="333399"/>
                </a:solidFill>
              </a:rPr>
              <a:t>А) молоток 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3924300" y="6021388"/>
            <a:ext cx="202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В) топор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40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40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4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2"/>
                  </p:tgtEl>
                </p:cond>
              </p:nextCondLst>
            </p:seq>
          </p:childTnLst>
        </p:cTn>
      </p:par>
    </p:tnLst>
    <p:bldLst>
      <p:bldP spid="44042" grpId="0"/>
      <p:bldP spid="44044" grpId="0"/>
      <p:bldP spid="4404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971550" y="2708275"/>
            <a:ext cx="7143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>
                <a:solidFill>
                  <a:srgbClr val="333399"/>
                </a:solidFill>
              </a:rPr>
              <a:t>Б) набрасывание на пламя шторы</a:t>
            </a: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539750" y="692150"/>
            <a:ext cx="83804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A50021"/>
                </a:solidFill>
              </a:rPr>
              <a:t>Какое действие не поможет потушить пожар?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971550" y="1916113"/>
            <a:ext cx="6084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А) заливание пламени водой</a:t>
            </a: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1042988" y="3573463"/>
            <a:ext cx="6454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В)  засыпание пламени песком</a:t>
            </a:r>
          </a:p>
        </p:txBody>
      </p:sp>
      <p:pic>
        <p:nvPicPr>
          <p:cNvPr id="33798" name="Picture 8" descr="1225790305_plam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221163"/>
            <a:ext cx="2414588" cy="241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5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50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5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3"/>
                  </p:tgtEl>
                </p:cond>
              </p:nextCondLst>
            </p:seq>
          </p:childTnLst>
        </p:cTn>
      </p:par>
    </p:tnLst>
    <p:bldLst>
      <p:bldP spid="45060" grpId="0"/>
      <p:bldP spid="45062" grpId="0"/>
      <p:bldP spid="4506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323850" y="2060575"/>
            <a:ext cx="8640763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5400">
                <a:solidFill>
                  <a:schemeClr val="bg1"/>
                </a:solidFill>
              </a:rPr>
              <a:t>Ребята, прошу вас, не допускайте пожара!</a:t>
            </a:r>
          </a:p>
          <a:p>
            <a:r>
              <a:rPr lang="ru-RU" sz="5400">
                <a:solidFill>
                  <a:schemeClr val="bg1"/>
                </a:solidFill>
              </a:rPr>
              <a:t>Верьте, нет ужасней такого кошмара.</a:t>
            </a:r>
          </a:p>
          <a:p>
            <a:pPr eaLnBrk="0" hangingPunct="0"/>
            <a:endParaRPr lang="ru-RU" sz="5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971550" y="4797425"/>
            <a:ext cx="676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Автор презентации:</a:t>
            </a:r>
            <a:endParaRPr lang="ru-RU" sz="2400" b="0">
              <a:solidFill>
                <a:srgbClr val="003399"/>
              </a:solidFill>
            </a:endParaRPr>
          </a:p>
        </p:txBody>
      </p:sp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179388" y="5661025"/>
            <a:ext cx="89646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0099"/>
                </a:solidFill>
              </a:rPr>
              <a:t>Воспитатель </a:t>
            </a:r>
            <a:r>
              <a:rPr lang="ru-RU" sz="2400" dirty="0" smtClean="0">
                <a:solidFill>
                  <a:srgbClr val="000099"/>
                </a:solidFill>
              </a:rPr>
              <a:t>МБДОУ ЦРР № 5 «Сказка»</a:t>
            </a:r>
            <a:endParaRPr lang="ru-RU" sz="2400" dirty="0">
              <a:solidFill>
                <a:srgbClr val="000099"/>
              </a:solidFill>
            </a:endParaRPr>
          </a:p>
          <a:p>
            <a:r>
              <a:rPr lang="ru-RU" sz="2400" dirty="0" smtClean="0">
                <a:solidFill>
                  <a:srgbClr val="000099"/>
                </a:solidFill>
              </a:rPr>
              <a:t>Гудкова Елена Алексеевна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250825" y="1927225"/>
            <a:ext cx="8642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400">
                <a:solidFill>
                  <a:srgbClr val="000099"/>
                </a:solidFill>
                <a:latin typeface="Arial Black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5"/>
          <p:cNvSpPr>
            <a:spLocks noChangeArrowheads="1" noChangeShapeType="1" noTextEdit="1"/>
          </p:cNvSpPr>
          <p:nvPr/>
        </p:nvSpPr>
        <p:spPr bwMode="auto">
          <a:xfrm>
            <a:off x="1835150" y="5013325"/>
            <a:ext cx="5486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 Black"/>
              </a:rPr>
              <a:t>Легче, чем пожар тушить,</a:t>
            </a:r>
          </a:p>
          <a:p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 Black"/>
              </a:rPr>
              <a:t>Нам его предупредить </a:t>
            </a:r>
          </a:p>
        </p:txBody>
      </p:sp>
      <p:pic>
        <p:nvPicPr>
          <p:cNvPr id="5123" name="Picture 6" descr="IMG_6782"/>
          <p:cNvPicPr>
            <a:picLocks noChangeAspect="1" noChangeArrowheads="1"/>
          </p:cNvPicPr>
          <p:nvPr/>
        </p:nvPicPr>
        <p:blipFill>
          <a:blip r:embed="rId2" cstate="print"/>
          <a:srcRect t="19644"/>
          <a:stretch>
            <a:fillRect/>
          </a:stretch>
        </p:blipFill>
        <p:spPr bwMode="auto">
          <a:xfrm>
            <a:off x="2578100" y="333375"/>
            <a:ext cx="409892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547813" y="1628775"/>
            <a:ext cx="2847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4000">
                <a:solidFill>
                  <a:srgbClr val="0000FF"/>
                </a:solidFill>
              </a:rPr>
              <a:t>  Загадки</a:t>
            </a:r>
          </a:p>
        </p:txBody>
      </p:sp>
      <p:sp>
        <p:nvSpPr>
          <p:cNvPr id="6147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403350" y="2708275"/>
            <a:ext cx="5626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4000">
                <a:solidFill>
                  <a:srgbClr val="0000FF"/>
                </a:solidFill>
              </a:rPr>
              <a:t>  Игра «Поле чудес»</a:t>
            </a:r>
          </a:p>
        </p:txBody>
      </p:sp>
      <p:sp>
        <p:nvSpPr>
          <p:cNvPr id="6148" name="Text Box 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476375" y="4724400"/>
            <a:ext cx="3595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4000">
                <a:solidFill>
                  <a:srgbClr val="0000FF"/>
                </a:solidFill>
              </a:rPr>
              <a:t>  Викторина</a:t>
            </a:r>
          </a:p>
        </p:txBody>
      </p:sp>
      <p:pic>
        <p:nvPicPr>
          <p:cNvPr id="6149" name="Picture 6" descr="pic462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260350"/>
            <a:ext cx="2449512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403350" y="3789363"/>
            <a:ext cx="6369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4000">
                <a:solidFill>
                  <a:srgbClr val="0000FF"/>
                </a:solidFill>
              </a:rPr>
              <a:t>  Продолжи пословицу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900113" y="1196975"/>
            <a:ext cx="7127875" cy="17526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ЗАГАДКИ</a:t>
            </a:r>
          </a:p>
        </p:txBody>
      </p:sp>
      <p:pic>
        <p:nvPicPr>
          <p:cNvPr id="7171" name="Picture 6" descr="1256123464_000"/>
          <p:cNvPicPr>
            <a:picLocks noChangeAspect="1" noChangeArrowheads="1"/>
          </p:cNvPicPr>
          <p:nvPr/>
        </p:nvPicPr>
        <p:blipFill>
          <a:blip r:embed="rId2" cstate="print"/>
          <a:srcRect l="7718" t="24545"/>
          <a:stretch>
            <a:fillRect/>
          </a:stretch>
        </p:blipFill>
        <p:spPr bwMode="auto">
          <a:xfrm>
            <a:off x="2843213" y="2276475"/>
            <a:ext cx="3424237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3"/>
          <p:cNvSpPr>
            <a:spLocks noChangeArrowheads="1" noChangeShapeType="1" noTextEdit="1"/>
          </p:cNvSpPr>
          <p:nvPr/>
        </p:nvSpPr>
        <p:spPr bwMode="auto">
          <a:xfrm>
            <a:off x="900113" y="908050"/>
            <a:ext cx="604837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Всё ест, не наестся, </a:t>
            </a:r>
          </a:p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а пьёт - умирает 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1331913" y="3860800"/>
            <a:ext cx="2540000" cy="712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ОГОНЬ</a:t>
            </a:r>
          </a:p>
        </p:txBody>
      </p:sp>
      <p:pic>
        <p:nvPicPr>
          <p:cNvPr id="5130" name="Picture 10" descr="image11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716338"/>
            <a:ext cx="373221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1" descr="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3988" y="260350"/>
            <a:ext cx="22098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AutoShape 12"/>
          <p:cNvSpPr>
            <a:spLocks noChangeArrowheads="1"/>
          </p:cNvSpPr>
          <p:nvPr/>
        </p:nvSpPr>
        <p:spPr bwMode="auto">
          <a:xfrm>
            <a:off x="611188" y="692150"/>
            <a:ext cx="6192837" cy="1728788"/>
          </a:xfrm>
          <a:prstGeom prst="wedgeRoundRectCallout">
            <a:avLst>
              <a:gd name="adj1" fmla="val 69560"/>
              <a:gd name="adj2" fmla="val -6292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sp>
        <p:nvSpPr>
          <p:cNvPr id="8199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6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6337300" cy="1582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Летала мошка - сосновая ножка, </a:t>
            </a:r>
          </a:p>
          <a:p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на стог села - всё сено съела</a:t>
            </a:r>
          </a:p>
        </p:txBody>
      </p:sp>
      <p:pic>
        <p:nvPicPr>
          <p:cNvPr id="19463" name="Picture 7" descr="fileGcBvD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2852738"/>
            <a:ext cx="4205288" cy="31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WordArt 9"/>
          <p:cNvSpPr>
            <a:spLocks noChangeArrowheads="1" noChangeShapeType="1" noTextEdit="1"/>
          </p:cNvSpPr>
          <p:nvPr/>
        </p:nvSpPr>
        <p:spPr bwMode="auto">
          <a:xfrm>
            <a:off x="611188" y="3933825"/>
            <a:ext cx="3168650" cy="712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СПИЧКА</a:t>
            </a:r>
          </a:p>
        </p:txBody>
      </p:sp>
      <p:pic>
        <p:nvPicPr>
          <p:cNvPr id="9221" name="Picture 10" descr="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0"/>
            <a:ext cx="2054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AutoShape 11"/>
          <p:cNvSpPr>
            <a:spLocks noChangeArrowheads="1"/>
          </p:cNvSpPr>
          <p:nvPr/>
        </p:nvSpPr>
        <p:spPr bwMode="auto">
          <a:xfrm>
            <a:off x="250825" y="260350"/>
            <a:ext cx="6842125" cy="2089150"/>
          </a:xfrm>
          <a:prstGeom prst="wedgeRoundRectCallout">
            <a:avLst>
              <a:gd name="adj1" fmla="val 65153"/>
              <a:gd name="adj2" fmla="val -11398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sp>
        <p:nvSpPr>
          <p:cNvPr id="9223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6"/>
          <p:cNvSpPr>
            <a:spLocks noChangeArrowheads="1" noChangeShapeType="1" noTextEdit="1"/>
          </p:cNvSpPr>
          <p:nvPr/>
        </p:nvSpPr>
        <p:spPr bwMode="auto">
          <a:xfrm>
            <a:off x="323850" y="549275"/>
            <a:ext cx="6981825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Висит - молчит, а перевернешь- </a:t>
            </a:r>
          </a:p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шипит, и пена летит </a:t>
            </a:r>
          </a:p>
        </p:txBody>
      </p:sp>
      <p:pic>
        <p:nvPicPr>
          <p:cNvPr id="20487" name="Picture 7" descr="G9UHwHofq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781300"/>
            <a:ext cx="2200275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WordArt 9"/>
          <p:cNvSpPr>
            <a:spLocks noChangeArrowheads="1" noChangeShapeType="1" noTextEdit="1"/>
          </p:cNvSpPr>
          <p:nvPr/>
        </p:nvSpPr>
        <p:spPr bwMode="auto">
          <a:xfrm>
            <a:off x="755650" y="3573463"/>
            <a:ext cx="43926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ОГНЕТУШИТЕЛЬ</a:t>
            </a:r>
          </a:p>
        </p:txBody>
      </p:sp>
      <p:pic>
        <p:nvPicPr>
          <p:cNvPr id="10245" name="Picture 10" descr="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188913"/>
            <a:ext cx="2054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AutoShape 11"/>
          <p:cNvSpPr>
            <a:spLocks noChangeArrowheads="1"/>
          </p:cNvSpPr>
          <p:nvPr/>
        </p:nvSpPr>
        <p:spPr bwMode="auto">
          <a:xfrm flipV="1">
            <a:off x="250825" y="333375"/>
            <a:ext cx="6913563" cy="1871663"/>
          </a:xfrm>
          <a:prstGeom prst="wedgeRoundRectCallout">
            <a:avLst>
              <a:gd name="adj1" fmla="val 65727"/>
              <a:gd name="adj2" fmla="val 88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 b="0"/>
          </a:p>
        </p:txBody>
      </p:sp>
      <p:sp>
        <p:nvSpPr>
          <p:cNvPr id="10247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165850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595</Words>
  <Application>Microsoft Office PowerPoint</Application>
  <PresentationFormat>Экран (4:3)</PresentationFormat>
  <Paragraphs>160</Paragraphs>
  <Slides>34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Анжела</dc:creator>
  <cp:lastModifiedBy>МБДОУ №258</cp:lastModifiedBy>
  <cp:revision>25</cp:revision>
  <dcterms:created xsi:type="dcterms:W3CDTF">2010-02-27T10:28:55Z</dcterms:created>
  <dcterms:modified xsi:type="dcterms:W3CDTF">2021-07-14T06:38:14Z</dcterms:modified>
</cp:coreProperties>
</file>