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84" r:id="rId3"/>
    <p:sldId id="265" r:id="rId4"/>
    <p:sldId id="267" r:id="rId5"/>
    <p:sldId id="266" r:id="rId6"/>
    <p:sldId id="268" r:id="rId7"/>
    <p:sldId id="257" r:id="rId8"/>
    <p:sldId id="258" r:id="rId9"/>
    <p:sldId id="259" r:id="rId10"/>
    <p:sldId id="273" r:id="rId11"/>
    <p:sldId id="285" r:id="rId12"/>
    <p:sldId id="263" r:id="rId13"/>
    <p:sldId id="260" r:id="rId14"/>
    <p:sldId id="275" r:id="rId15"/>
    <p:sldId id="264" r:id="rId16"/>
    <p:sldId id="276" r:id="rId17"/>
    <p:sldId id="270" r:id="rId18"/>
    <p:sldId id="277" r:id="rId19"/>
    <p:sldId id="271" r:id="rId20"/>
    <p:sldId id="272" r:id="rId21"/>
    <p:sldId id="278" r:id="rId22"/>
    <p:sldId id="279" r:id="rId23"/>
    <p:sldId id="280" r:id="rId24"/>
    <p:sldId id="281" r:id="rId25"/>
    <p:sldId id="282" r:id="rId26"/>
    <p:sldId id="283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17394ABD-BC32-47C4-A160-EA77C1F92E32}">
          <p14:sldIdLst>
            <p14:sldId id="256"/>
            <p14:sldId id="284"/>
            <p14:sldId id="265"/>
            <p14:sldId id="267"/>
            <p14:sldId id="266"/>
            <p14:sldId id="268"/>
            <p14:sldId id="257"/>
            <p14:sldId id="258"/>
            <p14:sldId id="259"/>
            <p14:sldId id="273"/>
            <p14:sldId id="262"/>
            <p14:sldId id="285"/>
            <p14:sldId id="263"/>
            <p14:sldId id="260"/>
            <p14:sldId id="275"/>
            <p14:sldId id="264"/>
            <p14:sldId id="276"/>
            <p14:sldId id="270"/>
            <p14:sldId id="277"/>
            <p14:sldId id="271"/>
            <p14:sldId id="272"/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задача № 1</c:v>
                </c:pt>
                <c:pt idx="1">
                  <c:v>задача № 2</c:v>
                </c:pt>
                <c:pt idx="2">
                  <c:v>задача № 3</c:v>
                </c:pt>
                <c:pt idx="3">
                  <c:v>задача № 4</c:v>
                </c:pt>
                <c:pt idx="4">
                  <c:v>задача №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</c:v>
                </c:pt>
                <c:pt idx="1">
                  <c:v>73</c:v>
                </c:pt>
                <c:pt idx="2">
                  <c:v>18</c:v>
                </c:pt>
                <c:pt idx="3">
                  <c:v>58</c:v>
                </c:pt>
                <c:pt idx="4">
                  <c:v>21</c:v>
                </c:pt>
              </c:numCache>
            </c:numRef>
          </c:val>
        </c:ser>
        <c:dLbls/>
        <c:firstSliceAng val="0"/>
      </c:pieChart>
    </c:plotArea>
    <c:legend>
      <c:legendPos val="b"/>
      <c:legendEntry>
        <c:idx val="0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11548982782993308"/>
          <c:y val="0.87261934649473172"/>
          <c:w val="0.769020344340134"/>
          <c:h val="0.1128878998820799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4.6718838271750371E-2"/>
          <c:y val="3.7312185338583485E-2"/>
          <c:w val="0.82371777582286065"/>
          <c:h val="0.8806891098935050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</c:v>
                </c:pt>
                <c:pt idx="1">
                  <c:v>5</c:v>
                </c:pt>
                <c:pt idx="2">
                  <c:v>2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20</c:v>
                </c:pt>
                <c:pt idx="1">
                  <c:v>13</c:v>
                </c:pt>
                <c:pt idx="2">
                  <c:v>19</c:v>
                </c:pt>
                <c:pt idx="3">
                  <c:v>15</c:v>
                </c:pt>
                <c:pt idx="4">
                  <c:v>10</c:v>
                </c:pt>
                <c:pt idx="5">
                  <c:v>17</c:v>
                </c:pt>
                <c:pt idx="6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dLbls/>
        <c:axId val="79561856"/>
        <c:axId val="79563392"/>
      </c:barChart>
      <c:catAx>
        <c:axId val="7956185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79563392"/>
        <c:crosses val="autoZero"/>
        <c:auto val="1"/>
        <c:lblAlgn val="ctr"/>
        <c:lblOffset val="100"/>
      </c:catAx>
      <c:valAx>
        <c:axId val="795633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79561856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2"/>
        <c:delete val="1"/>
      </c:legendEntry>
      <c:layout>
        <c:manualLayout>
          <c:xMode val="edge"/>
          <c:yMode val="edge"/>
          <c:x val="0.81314337312366469"/>
          <c:y val="5.550347174744432E-2"/>
          <c:w val="0.173509424682082"/>
          <c:h val="0.1748072118056746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4.9900162962388382E-2"/>
          <c:y val="6.0261944938295287E-2"/>
          <c:w val="0.84920496993342454"/>
          <c:h val="0.8396917150437073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8Б</c:v>
                </c:pt>
                <c:pt idx="5">
                  <c:v>9А</c:v>
                </c:pt>
                <c:pt idx="6">
                  <c:v>9 Б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</c:v>
                </c:pt>
                <c:pt idx="1">
                  <c:v>7</c:v>
                </c:pt>
                <c:pt idx="2">
                  <c:v>10</c:v>
                </c:pt>
                <c:pt idx="3">
                  <c:v>6</c:v>
                </c:pt>
                <c:pt idx="4">
                  <c:v>11</c:v>
                </c:pt>
                <c:pt idx="5">
                  <c:v>15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справились 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8Б</c:v>
                </c:pt>
                <c:pt idx="5">
                  <c:v>9А</c:v>
                </c:pt>
                <c:pt idx="6">
                  <c:v>9 Б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15</c:v>
                </c:pt>
                <c:pt idx="1">
                  <c:v>11</c:v>
                </c:pt>
                <c:pt idx="2">
                  <c:v>11</c:v>
                </c:pt>
                <c:pt idx="3">
                  <c:v>14</c:v>
                </c:pt>
                <c:pt idx="4">
                  <c:v>6</c:v>
                </c:pt>
                <c:pt idx="5">
                  <c:v>10</c:v>
                </c:pt>
                <c:pt idx="6">
                  <c:v>16</c:v>
                </c:pt>
              </c:numCache>
            </c:numRef>
          </c:val>
        </c:ser>
        <c:dLbls/>
        <c:axId val="81147392"/>
        <c:axId val="81148928"/>
      </c:barChart>
      <c:catAx>
        <c:axId val="811473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81148928"/>
        <c:crosses val="autoZero"/>
        <c:auto val="1"/>
        <c:lblAlgn val="ctr"/>
        <c:lblOffset val="100"/>
      </c:catAx>
      <c:valAx>
        <c:axId val="811489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81147392"/>
        <c:crosses val="autoZero"/>
        <c:crossBetween val="between"/>
      </c:valAx>
    </c:plotArea>
    <c:legend>
      <c:legendPos val="tr"/>
      <c:legendEntry>
        <c:idx val="0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</c:legendEntry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4.4872762019714359E-2"/>
          <c:y val="4.5402281305046872E-2"/>
          <c:w val="0.83811689862269867"/>
          <c:h val="0.859084667821872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  <c:pt idx="4">
                  <c:v>1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24</c:v>
                </c:pt>
                <c:pt idx="1">
                  <c:v>16</c:v>
                </c:pt>
                <c:pt idx="2">
                  <c:v>18</c:v>
                </c:pt>
                <c:pt idx="3">
                  <c:v>16</c:v>
                </c:pt>
                <c:pt idx="4">
                  <c:v>16</c:v>
                </c:pt>
                <c:pt idx="5">
                  <c:v>20</c:v>
                </c:pt>
                <c:pt idx="6">
                  <c:v>18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dLbls/>
        <c:axId val="81308288"/>
        <c:axId val="81318272"/>
      </c:barChart>
      <c:catAx>
        <c:axId val="813082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81318272"/>
        <c:crosses val="autoZero"/>
        <c:auto val="1"/>
        <c:lblAlgn val="ctr"/>
        <c:lblOffset val="100"/>
      </c:catAx>
      <c:valAx>
        <c:axId val="813182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81308288"/>
        <c:crosses val="autoZero"/>
        <c:crossBetween val="between"/>
      </c:valAx>
    </c:plotArea>
    <c:legend>
      <c:legendPos val="tr"/>
      <c:legendEntry>
        <c:idx val="2"/>
        <c:delete val="1"/>
      </c:legendEntry>
      <c:layout/>
      <c:txPr>
        <a:bodyPr/>
        <a:lstStyle/>
        <a:p>
          <a:pPr>
            <a:defRPr baseline="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1043710882293564E-2"/>
          <c:y val="6.3636426309750693E-2"/>
          <c:w val="0.87378770442156273"/>
          <c:h val="0.8265618767635285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9А</c:v>
                </c:pt>
                <c:pt idx="6">
                  <c:v>9 Б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8</c:v>
                </c:pt>
                <c:pt idx="5">
                  <c:v>13</c:v>
                </c:pt>
                <c:pt idx="6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9А</c:v>
                </c:pt>
                <c:pt idx="6">
                  <c:v>9 Б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18</c:v>
                </c:pt>
                <c:pt idx="1">
                  <c:v>12</c:v>
                </c:pt>
                <c:pt idx="2">
                  <c:v>16</c:v>
                </c:pt>
                <c:pt idx="3">
                  <c:v>14</c:v>
                </c:pt>
                <c:pt idx="4">
                  <c:v>9</c:v>
                </c:pt>
                <c:pt idx="5">
                  <c:v>12</c:v>
                </c:pt>
                <c:pt idx="6">
                  <c:v>11</c:v>
                </c:pt>
              </c:numCache>
            </c:numRef>
          </c:val>
        </c:ser>
        <c:dLbls/>
        <c:axId val="81115392"/>
        <c:axId val="81129472"/>
      </c:barChart>
      <c:catAx>
        <c:axId val="81115392"/>
        <c:scaling>
          <c:orientation val="minMax"/>
        </c:scaling>
        <c:axPos val="b"/>
        <c:numFmt formatCode="General" sourceLinked="1"/>
        <c:tickLblPos val="nextTo"/>
        <c:crossAx val="81129472"/>
        <c:crosses val="autoZero"/>
        <c:auto val="1"/>
        <c:lblAlgn val="ctr"/>
        <c:lblOffset val="100"/>
      </c:catAx>
      <c:valAx>
        <c:axId val="81129472"/>
        <c:scaling>
          <c:orientation val="minMax"/>
        </c:scaling>
        <c:axPos val="l"/>
        <c:majorGridlines/>
        <c:numFmt formatCode="General" sourceLinked="1"/>
        <c:tickLblPos val="nextTo"/>
        <c:crossAx val="81115392"/>
        <c:crosses val="autoZero"/>
        <c:crossBetween val="between"/>
      </c:valAx>
    </c:plotArea>
    <c:legend>
      <c:legendPos val="tr"/>
      <c:layout/>
    </c:legend>
    <c:plotVisOnly val="1"/>
    <c:dispBlanksAs val="gap"/>
  </c:chart>
  <c:txPr>
    <a:bodyPr/>
    <a:lstStyle/>
    <a:p>
      <a:pPr>
        <a:defRPr sz="1800" baseline="0">
          <a:solidFill>
            <a:srgbClr val="002060"/>
          </a:solidFill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2069037998478368E-2"/>
          <c:y val="8.4001929829346095E-2"/>
          <c:w val="0.82145393101658548"/>
          <c:h val="0.8357657224049576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справились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6 А</c:v>
                </c:pt>
                <c:pt idx="1">
                  <c:v>6 Б</c:v>
                </c:pt>
                <c:pt idx="2">
                  <c:v>7 А</c:v>
                </c:pt>
                <c:pt idx="3">
                  <c:v>7 Б</c:v>
                </c:pt>
                <c:pt idx="4">
                  <c:v>8 Б</c:v>
                </c:pt>
                <c:pt idx="5">
                  <c:v>9 А</c:v>
                </c:pt>
                <c:pt idx="6">
                  <c:v>9 Б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23</c:v>
                </c:pt>
                <c:pt idx="1">
                  <c:v>13</c:v>
                </c:pt>
                <c:pt idx="2">
                  <c:v>20</c:v>
                </c:pt>
                <c:pt idx="3">
                  <c:v>18</c:v>
                </c:pt>
                <c:pt idx="4">
                  <c:v>15</c:v>
                </c:pt>
                <c:pt idx="5">
                  <c:v>19</c:v>
                </c:pt>
                <c:pt idx="6">
                  <c:v>15</c:v>
                </c:pt>
              </c:numCache>
            </c:numRef>
          </c:val>
        </c:ser>
        <c:dLbls/>
        <c:axId val="81450880"/>
        <c:axId val="81452416"/>
      </c:barChart>
      <c:catAx>
        <c:axId val="814508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81452416"/>
        <c:crosses val="autoZero"/>
        <c:auto val="1"/>
        <c:lblAlgn val="ctr"/>
        <c:lblOffset val="100"/>
      </c:catAx>
      <c:valAx>
        <c:axId val="814524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endParaRPr lang="ru-RU"/>
          </a:p>
        </c:txPr>
        <c:crossAx val="81450880"/>
        <c:crosses val="autoZero"/>
        <c:crossBetween val="between"/>
      </c:valAx>
    </c:plotArea>
    <c:legend>
      <c:legendPos val="tr"/>
      <c:layout/>
      <c:txPr>
        <a:bodyPr/>
        <a:lstStyle/>
        <a:p>
          <a:pPr>
            <a:defRPr baseline="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224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755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1662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70535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6678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811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3741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7494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8173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89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679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656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890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707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55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25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7690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B3796-0ECE-41FF-B8DB-7E04457F8528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F6DC6-7DA8-4509-BEC4-78CF00FB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4184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  <p:sldLayoutId id="214748386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2132" y="1914258"/>
            <a:ext cx="8609374" cy="13245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«Задачи на проценты</a:t>
            </a:r>
            <a:r>
              <a:rPr lang="ru-RU" dirty="0">
                <a:solidFill>
                  <a:srgbClr val="002060"/>
                </a:solidFill>
              </a:rPr>
              <a:t>»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проектно-Исследовательская </a:t>
            </a:r>
            <a:r>
              <a:rPr lang="ru-RU" sz="1800" dirty="0">
                <a:solidFill>
                  <a:srgbClr val="002060"/>
                </a:solidFill>
              </a:rPr>
              <a:t>работа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74767" y="4591390"/>
            <a:ext cx="2978046" cy="165576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Выполнили ученицы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6 «б» класса: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Антипьева Анна </a:t>
            </a:r>
          </a:p>
          <a:p>
            <a:r>
              <a:rPr lang="ru-RU" dirty="0" err="1" smtClean="0">
                <a:solidFill>
                  <a:schemeClr val="bg2"/>
                </a:solidFill>
              </a:rPr>
              <a:t>Шеламова</a:t>
            </a:r>
            <a:r>
              <a:rPr lang="ru-RU" dirty="0" smtClean="0">
                <a:solidFill>
                  <a:schemeClr val="bg2"/>
                </a:solidFill>
              </a:rPr>
              <a:t> Яна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27521" y="144462"/>
            <a:ext cx="1190967" cy="1786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0912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2687" y="341832"/>
            <a:ext cx="9905999" cy="6135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Задача </a:t>
            </a:r>
            <a:r>
              <a:rPr lang="ru-RU" b="1" u="sng" dirty="0">
                <a:solidFill>
                  <a:srgbClr val="002060"/>
                </a:solidFill>
              </a:rPr>
              <a:t>1</a:t>
            </a:r>
            <a:r>
              <a:rPr lang="ru-RU" b="1" dirty="0">
                <a:solidFill>
                  <a:srgbClr val="002060"/>
                </a:solidFill>
              </a:rPr>
              <a:t>.Найти указанный процент данного числа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Данное </a:t>
            </a:r>
            <a:r>
              <a:rPr lang="ru-RU" b="1" dirty="0">
                <a:solidFill>
                  <a:srgbClr val="002060"/>
                </a:solidFill>
              </a:rPr>
              <a:t>число умножается на число процентов</a:t>
            </a:r>
            <a:r>
              <a:rPr lang="ru-RU" b="1" dirty="0" smtClean="0">
                <a:solidFill>
                  <a:srgbClr val="002060"/>
                </a:solidFill>
              </a:rPr>
              <a:t>, результат </a:t>
            </a:r>
            <a:r>
              <a:rPr lang="ru-RU" b="1" dirty="0">
                <a:solidFill>
                  <a:srgbClr val="002060"/>
                </a:solidFill>
              </a:rPr>
              <a:t>делится на </a:t>
            </a:r>
            <a:r>
              <a:rPr lang="ru-RU" b="1" dirty="0" smtClean="0">
                <a:solidFill>
                  <a:srgbClr val="002060"/>
                </a:solidFill>
              </a:rPr>
              <a:t>100 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Пример</a:t>
            </a:r>
            <a:r>
              <a:rPr lang="ru-RU" dirty="0" smtClean="0">
                <a:solidFill>
                  <a:srgbClr val="002060"/>
                </a:solidFill>
              </a:rPr>
              <a:t>. По </a:t>
            </a:r>
            <a:r>
              <a:rPr lang="ru-RU" dirty="0">
                <a:solidFill>
                  <a:srgbClr val="002060"/>
                </a:solidFill>
              </a:rPr>
              <a:t>плану суточная добыча должна равняться 2860 тоннам угля</a:t>
            </a:r>
            <a:r>
              <a:rPr lang="ru-RU" dirty="0" smtClean="0">
                <a:solidFill>
                  <a:srgbClr val="002060"/>
                </a:solidFill>
              </a:rPr>
              <a:t>. Шахта </a:t>
            </a:r>
            <a:r>
              <a:rPr lang="ru-RU" dirty="0">
                <a:solidFill>
                  <a:srgbClr val="002060"/>
                </a:solidFill>
              </a:rPr>
              <a:t>приняла обязательство выполнить 115% плана . Сколько тонн угля  должна дать шахта в сутки?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Решение.1)2860·115=328900(т)  2)328900:100=3289(т) 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u="sng" dirty="0">
                <a:solidFill>
                  <a:srgbClr val="002060"/>
                </a:solidFill>
              </a:rPr>
              <a:t>Задача 2</a:t>
            </a:r>
            <a:r>
              <a:rPr lang="ru-RU" b="1" u="sng" dirty="0" smtClean="0">
                <a:solidFill>
                  <a:srgbClr val="002060"/>
                </a:solidFill>
              </a:rPr>
              <a:t>. </a:t>
            </a:r>
            <a:r>
              <a:rPr lang="ru-RU" b="1" dirty="0" smtClean="0">
                <a:solidFill>
                  <a:srgbClr val="002060"/>
                </a:solidFill>
              </a:rPr>
              <a:t>Найти </a:t>
            </a:r>
            <a:r>
              <a:rPr lang="ru-RU" b="1" dirty="0">
                <a:solidFill>
                  <a:srgbClr val="002060"/>
                </a:solidFill>
              </a:rPr>
              <a:t>число по данной величине указанного его процента.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Данная величина делится на число </a:t>
            </a:r>
            <a:r>
              <a:rPr lang="ru-RU" b="1" dirty="0" smtClean="0">
                <a:solidFill>
                  <a:srgbClr val="002060"/>
                </a:solidFill>
              </a:rPr>
              <a:t>процента, </a:t>
            </a:r>
            <a:r>
              <a:rPr lang="ru-RU" b="1" dirty="0">
                <a:solidFill>
                  <a:srgbClr val="002060"/>
                </a:solidFill>
              </a:rPr>
              <a:t>результат умножается на </a:t>
            </a:r>
            <a:r>
              <a:rPr lang="ru-RU" b="1" dirty="0" smtClean="0">
                <a:solidFill>
                  <a:srgbClr val="002060"/>
                </a:solidFill>
              </a:rPr>
              <a:t>100.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Пример. Вес </a:t>
            </a:r>
            <a:r>
              <a:rPr lang="ru-RU" dirty="0">
                <a:solidFill>
                  <a:srgbClr val="002060"/>
                </a:solidFill>
              </a:rPr>
              <a:t>сахарного песка составляет 12,5% от веса переработанного свекловицы</a:t>
            </a:r>
            <a:r>
              <a:rPr lang="ru-RU" dirty="0" smtClean="0">
                <a:solidFill>
                  <a:srgbClr val="002060"/>
                </a:solidFill>
              </a:rPr>
              <a:t>. Сколько </a:t>
            </a:r>
            <a:r>
              <a:rPr lang="ru-RU" dirty="0">
                <a:solidFill>
                  <a:srgbClr val="002060"/>
                </a:solidFill>
              </a:rPr>
              <a:t>свекловицы требуется для изготовления 3000 ц сахарного песка?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Решение. </a:t>
            </a:r>
            <a:r>
              <a:rPr lang="ru-RU" dirty="0" smtClean="0">
                <a:solidFill>
                  <a:srgbClr val="002060"/>
                </a:solidFill>
              </a:rPr>
              <a:t>1) 3000:12,5=240(ц) </a:t>
            </a:r>
            <a:r>
              <a:rPr lang="ru-RU" dirty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) 240·100=24000(ц</a:t>
            </a:r>
            <a:r>
              <a:rPr lang="ru-RU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ru-RU" b="1" u="sng" dirty="0">
                <a:solidFill>
                  <a:srgbClr val="002060"/>
                </a:solidFill>
              </a:rPr>
              <a:t>Задача 3</a:t>
            </a:r>
            <a:r>
              <a:rPr lang="ru-RU" b="1" dirty="0" smtClean="0">
                <a:solidFill>
                  <a:srgbClr val="002060"/>
                </a:solidFill>
              </a:rPr>
              <a:t>. Найти </a:t>
            </a:r>
            <a:r>
              <a:rPr lang="ru-RU" b="1" dirty="0">
                <a:solidFill>
                  <a:srgbClr val="002060"/>
                </a:solidFill>
              </a:rPr>
              <a:t>выражение одного числа процентах другого.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Умножаем первое число на </a:t>
            </a:r>
            <a:r>
              <a:rPr lang="ru-RU" b="1" dirty="0" smtClean="0">
                <a:solidFill>
                  <a:srgbClr val="002060"/>
                </a:solidFill>
              </a:rPr>
              <a:t>100, </a:t>
            </a:r>
            <a:r>
              <a:rPr lang="ru-RU" b="1" dirty="0">
                <a:solidFill>
                  <a:srgbClr val="002060"/>
                </a:solidFill>
              </a:rPr>
              <a:t>результат делим на второе число.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27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35528"/>
            <a:ext cx="9905998" cy="105294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Виды задач  на экзамене в 9 классе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215" y="1177636"/>
            <a:ext cx="10773507" cy="54107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r>
              <a:rPr lang="ru-RU" sz="4400" dirty="0" smtClean="0">
                <a:solidFill>
                  <a:srgbClr val="002060"/>
                </a:solidFill>
              </a:rPr>
              <a:t>Расчет скидок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Расчет наценок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Увеличение (уменьшение) величины в процентах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Процентное соотношение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41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962" y="264921"/>
            <a:ext cx="9905998" cy="108531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Процент в финансовой жизни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1562" y="1162228"/>
            <a:ext cx="10639513" cy="536752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Как экономическое понятие в значении прибыль выгода, преимущество слово стало использоваться во второй половине 19 века. Финансовое определение процента - плата, которую одно лицо (заемщик) передает другому лицу (кредитору) за то, что последний предоставляет первому во временное пользование денежные средства.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 </a:t>
            </a:r>
            <a:r>
              <a:rPr lang="ru-RU" dirty="0">
                <a:solidFill>
                  <a:srgbClr val="7030A0"/>
                </a:solidFill>
              </a:rPr>
              <a:t>современной финансовой лексике процент определяется как плата за использование заемных средств, как цена рентных доходов. Когда финансисты говорят о проценте, то они имеют в виду доходность к погашению, то есть такую ставку в коэффициенте дисконтирования, которая выравнивает дисконтированную (приведенную) цену будущих результатов инвестиции с ее настоящей ценой.</a:t>
            </a:r>
          </a:p>
          <a:p>
            <a:r>
              <a:rPr lang="ru-RU" dirty="0">
                <a:solidFill>
                  <a:srgbClr val="7030A0"/>
                </a:solidFill>
              </a:rPr>
              <a:t>Бизнес лексика - работать за проценты означает работать за вознаграждение, исчисляемое в зависимости от прибыли или оборота. В этом плане процент выступает как комиссионные, которые характеризуют, прежде всего, работу брокера.</a:t>
            </a:r>
          </a:p>
          <a:p>
            <a:r>
              <a:rPr lang="ru-RU" dirty="0">
                <a:solidFill>
                  <a:srgbClr val="7030A0"/>
                </a:solidFill>
              </a:rPr>
              <a:t>В практике финансовых расчетов есть немало нюансов, связанных с использование процентов. Например, 200% от 500 рублей - это 1000 рублей. Но если сумма равная 500 рублей выросла на 200%, то она будет равна 1500 рублей, то есть вырастет в 3 раза. Если доллар по отношению к рублю вырастет на 20 процентов, то рубль упадет по отношению к доллару не на 20%, а на 1 : 1,2 = 0, 833, то есть на 16,7%.</a:t>
            </a:r>
          </a:p>
          <a:p>
            <a:r>
              <a:rPr lang="ru-RU" dirty="0">
                <a:solidFill>
                  <a:srgbClr val="7030A0"/>
                </a:solidFill>
              </a:rPr>
              <a:t>Базовый пункт - одна сотая процента. Если индексы упали на 12 пунктов (на английском языке на 12 </a:t>
            </a:r>
            <a:r>
              <a:rPr lang="ru-RU" dirty="0" err="1">
                <a:solidFill>
                  <a:srgbClr val="7030A0"/>
                </a:solidFill>
              </a:rPr>
              <a:t>bps</a:t>
            </a:r>
            <a:r>
              <a:rPr lang="ru-RU" dirty="0">
                <a:solidFill>
                  <a:srgbClr val="7030A0"/>
                </a:solidFill>
              </a:rPr>
              <a:t> - </a:t>
            </a:r>
            <a:r>
              <a:rPr lang="ru-RU" dirty="0" err="1">
                <a:solidFill>
                  <a:srgbClr val="7030A0"/>
                </a:solidFill>
              </a:rPr>
              <a:t>basis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points</a:t>
            </a:r>
            <a:r>
              <a:rPr lang="ru-RU" dirty="0">
                <a:solidFill>
                  <a:srgbClr val="7030A0"/>
                </a:solidFill>
              </a:rPr>
              <a:t>), это означает, что они упали на </a:t>
            </a:r>
            <a:r>
              <a:rPr lang="ru-RU" dirty="0" smtClean="0">
                <a:solidFill>
                  <a:srgbClr val="7030A0"/>
                </a:solidFill>
              </a:rPr>
              <a:t>0,01·12 </a:t>
            </a:r>
            <a:r>
              <a:rPr lang="ru-RU" dirty="0">
                <a:solidFill>
                  <a:srgbClr val="7030A0"/>
                </a:solidFill>
              </a:rPr>
              <a:t>= 0,12%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235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96554"/>
            <a:ext cx="9905998" cy="126477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Процент в современной жизни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1850" y="1222049"/>
            <a:ext cx="10613877" cy="519584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40% алкоголя... В каждом литр жидкости составляет 0,4 литра алкоголя (и остальных других веществ)</a:t>
            </a:r>
          </a:p>
          <a:p>
            <a:r>
              <a:rPr lang="ru-RU" dirty="0">
                <a:solidFill>
                  <a:srgbClr val="002060"/>
                </a:solidFill>
              </a:rPr>
              <a:t>15% рост цен... Новые цены превышают в 1,15 раза </a:t>
            </a:r>
            <a:r>
              <a:rPr lang="ru-RU" dirty="0" smtClean="0">
                <a:solidFill>
                  <a:srgbClr val="002060"/>
                </a:solidFill>
              </a:rPr>
              <a:t>первоначальные</a:t>
            </a:r>
            <a:r>
              <a:rPr lang="ru-RU" dirty="0">
                <a:solidFill>
                  <a:srgbClr val="002060"/>
                </a:solidFill>
              </a:rPr>
              <a:t>; если ранее цена 100 крон, увеличение будет стоить 115 крон.</a:t>
            </a:r>
          </a:p>
          <a:p>
            <a:r>
              <a:rPr lang="ru-RU" dirty="0">
                <a:solidFill>
                  <a:srgbClr val="002060"/>
                </a:solidFill>
              </a:rPr>
              <a:t>Скидка 15%... После продажи цена составляет 0,85% (= 1 - 0,15) от первоначальной цены, если изначальная стоимость была 100 крон, после дисконта составляет 85 крон. 125% от средней... Учитывается параметр</a:t>
            </a:r>
            <a:r>
              <a:rPr lang="ru-RU" dirty="0" smtClean="0">
                <a:solidFill>
                  <a:srgbClr val="002060"/>
                </a:solidFill>
              </a:rPr>
              <a:t>, который </a:t>
            </a:r>
            <a:r>
              <a:rPr lang="ru-RU" dirty="0">
                <a:solidFill>
                  <a:srgbClr val="002060"/>
                </a:solidFill>
              </a:rPr>
              <a:t>имеет значение числа, равное 1,25 средней стоимости; если в среднем по 200, этот параметр двести пятидесятый</a:t>
            </a:r>
          </a:p>
          <a:p>
            <a:r>
              <a:rPr lang="ru-RU" dirty="0">
                <a:solidFill>
                  <a:srgbClr val="002060"/>
                </a:solidFill>
              </a:rPr>
              <a:t>10% людей... на каждые 100 человек приходится 10 человек, которые имеют ту или иную особенность</a:t>
            </a:r>
          </a:p>
          <a:p>
            <a:r>
              <a:rPr lang="ru-RU" dirty="0">
                <a:solidFill>
                  <a:srgbClr val="002060"/>
                </a:solidFill>
              </a:rPr>
              <a:t>100% уверенности... Полная безопасность, отсутствие вероятности неудачи.</a:t>
            </a:r>
          </a:p>
          <a:p>
            <a:r>
              <a:rPr lang="ru-RU" dirty="0">
                <a:solidFill>
                  <a:srgbClr val="002060"/>
                </a:solidFill>
              </a:rPr>
              <a:t>50%... 50/100 = 1/2 = половина</a:t>
            </a:r>
          </a:p>
          <a:p>
            <a:r>
              <a:rPr lang="ru-RU" dirty="0">
                <a:solidFill>
                  <a:srgbClr val="002060"/>
                </a:solidFill>
              </a:rPr>
              <a:t>200%... 200/100 = двойная ставка</a:t>
            </a:r>
          </a:p>
          <a:p>
            <a:r>
              <a:rPr lang="ru-RU" dirty="0">
                <a:solidFill>
                  <a:srgbClr val="002060"/>
                </a:solidFill>
              </a:rPr>
              <a:t>«Работать за проценты» — работать за вознаграждение, исчисляемое в зависимости от прибыли или оборота.</a:t>
            </a:r>
          </a:p>
          <a:p>
            <a:r>
              <a:rPr lang="ru-RU" dirty="0">
                <a:solidFill>
                  <a:srgbClr val="002060"/>
                </a:solidFill>
              </a:rPr>
              <a:t>«На все сто (процентов)» — всецело, полностью, целиком.</a:t>
            </a:r>
          </a:p>
          <a:p>
            <a:r>
              <a:rPr lang="ru-RU" dirty="0">
                <a:solidFill>
                  <a:srgbClr val="002060"/>
                </a:solidFill>
              </a:rPr>
              <a:t>«Процентщик» — человек, ссужающий деньги под большие проценты, ростовщик.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743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10198"/>
            <a:ext cx="9905998" cy="69220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исследования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9552575"/>
              </p:ext>
            </p:extLst>
          </p:nvPr>
        </p:nvGraphicFramePr>
        <p:xfrm>
          <a:off x="1184142" y="948583"/>
          <a:ext cx="10076316" cy="5674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4989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173" y="182880"/>
            <a:ext cx="9905998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70C0"/>
                </a:solidFill>
                <a:latin typeface="+mn-lt"/>
              </a:rPr>
              <a:t>  Задача № 1</a:t>
            </a:r>
            <a:endParaRPr lang="ru-RU" u="sng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720" y="883920"/>
            <a:ext cx="10239691" cy="49072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земель крестьянского хозяйства, отведенное под посадку сельскохозяйственных культур, составляет 36 га и распределена между зерновыми и овощными культурами в отношение 2 : 7.Сколько гектаров занимают зерновые культуры?</a:t>
            </a:r>
          </a:p>
          <a:p>
            <a:pPr>
              <a:buNone/>
            </a:pP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1)2+7=9 всего частей в 36 га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2)36:9=4 (га) на одну часть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3)4 · 2 =8 (га) занимают зерновые культуры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Ответ: 8 га</a:t>
            </a:r>
          </a:p>
          <a:p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376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41832"/>
            <a:ext cx="9905998" cy="9229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исследования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58825896"/>
              </p:ext>
            </p:extLst>
          </p:nvPr>
        </p:nvGraphicFramePr>
        <p:xfrm>
          <a:off x="946295" y="1166195"/>
          <a:ext cx="10466613" cy="5192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4704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48584" y="1179321"/>
            <a:ext cx="10192119" cy="45207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Стоимость проезда в электричке составляет 134 рубля. Школьникам предоставляется скидка 50 %. Сколько рублей будет стоить проезд для 6 взрослых и 5 школьников?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1)134 · 6=804 (р.) стоят взрослые билеты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134 : 100 · 50 = 67 (р.) стоимость   билета для школьника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2)67 · 5=325 (р.)  за школьные билеты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3)804+335=1139 (р.)  всего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Ответ:1139 рублей</a:t>
            </a:r>
          </a:p>
          <a:p>
            <a:pPr marL="0" indent="0">
              <a:buNone/>
            </a:pP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6684" y="247828"/>
            <a:ext cx="4452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0070C0"/>
                </a:solidFill>
              </a:rPr>
              <a:t>Задача № 2</a:t>
            </a:r>
            <a:endParaRPr lang="ru-RU" sz="3200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16194"/>
            <a:ext cx="9905998" cy="81185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исследования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1985309"/>
              </p:ext>
            </p:extLst>
          </p:nvPr>
        </p:nvGraphicFramePr>
        <p:xfrm>
          <a:off x="914400" y="905854"/>
          <a:ext cx="10133013" cy="5571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810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89560"/>
            <a:ext cx="9905998" cy="960120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rgbClr val="0070C0"/>
                </a:solidFill>
                <a:latin typeface="+mn-lt"/>
              </a:rPr>
              <a:t>Задача № 3</a:t>
            </a:r>
            <a:endParaRPr lang="ru-RU" sz="3200" u="sng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0932" y="1082040"/>
            <a:ext cx="9905999" cy="470916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хвойных деревьев в парке относится к числу лиственных как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: 16. Сколько процентов деревьев в парке составляют лиственные?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1)9 + 16 = 25 (ч.) всего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2)100:25 · 16 = 64 %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64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 лиственные деревья</a:t>
            </a:r>
          </a:p>
          <a:p>
            <a:pPr marL="0" indent="0">
              <a:buNone/>
            </a:pP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90946"/>
            <a:ext cx="9905998" cy="9559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Актуализация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91491"/>
            <a:ext cx="9905999" cy="508461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Ежедневно мы встречаемся с задачами на проценты в реальной жизни: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з</a:t>
            </a:r>
            <a:r>
              <a:rPr lang="ru-RU" sz="3200" dirty="0" smtClean="0">
                <a:solidFill>
                  <a:srgbClr val="002060"/>
                </a:solidFill>
              </a:rPr>
              <a:t>аработная плата  и пенсии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к</a:t>
            </a:r>
            <a:r>
              <a:rPr lang="ru-RU" sz="3200" dirty="0" smtClean="0">
                <a:solidFill>
                  <a:srgbClr val="002060"/>
                </a:solidFill>
              </a:rPr>
              <a:t>редиты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в</a:t>
            </a:r>
            <a:r>
              <a:rPr lang="ru-RU" sz="3200" dirty="0" smtClean="0">
                <a:solidFill>
                  <a:srgbClr val="002060"/>
                </a:solidFill>
              </a:rPr>
              <a:t>клады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с</a:t>
            </a:r>
            <a:r>
              <a:rPr lang="ru-RU" sz="3200" dirty="0" smtClean="0">
                <a:solidFill>
                  <a:srgbClr val="002060"/>
                </a:solidFill>
              </a:rPr>
              <a:t>кидки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р</a:t>
            </a:r>
            <a:r>
              <a:rPr lang="ru-RU" sz="3200" dirty="0" smtClean="0">
                <a:solidFill>
                  <a:srgbClr val="002060"/>
                </a:solidFill>
              </a:rPr>
              <a:t>ост цен на продукты, лекарства и  другие товары 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у</a:t>
            </a:r>
            <a:r>
              <a:rPr lang="ru-RU" sz="3200" dirty="0" smtClean="0">
                <a:solidFill>
                  <a:srgbClr val="002060"/>
                </a:solidFill>
              </a:rPr>
              <a:t>величение тарифов на электроэнергию и квартплату</a:t>
            </a:r>
          </a:p>
          <a:p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3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06638"/>
            <a:ext cx="9905998" cy="6400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исследования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55484334"/>
              </p:ext>
            </p:extLst>
          </p:nvPr>
        </p:nvGraphicFramePr>
        <p:xfrm>
          <a:off x="1194977" y="811850"/>
          <a:ext cx="10495670" cy="5572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93108"/>
            <a:ext cx="9905998" cy="803304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rgbClr val="0070C0"/>
                </a:solidFill>
                <a:latin typeface="+mn-lt"/>
              </a:rPr>
              <a:t>Задача № 4</a:t>
            </a:r>
            <a:endParaRPr lang="ru-RU" sz="3200" u="sng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8584" y="1008404"/>
            <a:ext cx="10098828" cy="517020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Набор фломастеров, который стоил 160 рублей, продается с 25-процентной скидкой. При покупке трех таких наборов покупатель отдал кассиру 500 рублей. Сколько рублей сдачи он должен получить?</a:t>
            </a:r>
          </a:p>
          <a:p>
            <a:pPr marL="0" indent="0">
              <a:buNone/>
            </a:pPr>
            <a:r>
              <a:rPr lang="ru-RU" u="sng" dirty="0">
                <a:solidFill>
                  <a:srgbClr val="00206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1)160 : 100 · 25=40 (р.) 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2)160 - 40=120 (р.)   </a:t>
            </a:r>
            <a:r>
              <a:rPr lang="ru-RU" dirty="0">
                <a:solidFill>
                  <a:srgbClr val="002060"/>
                </a:solidFill>
              </a:rPr>
              <a:t>стоит </a:t>
            </a:r>
            <a:r>
              <a:rPr lang="ru-RU" dirty="0" smtClean="0">
                <a:solidFill>
                  <a:srgbClr val="002060"/>
                </a:solidFill>
              </a:rPr>
              <a:t> 1 набор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3)120 · 3=360 (р.)  стоят </a:t>
            </a:r>
            <a:r>
              <a:rPr lang="ru-RU" dirty="0">
                <a:solidFill>
                  <a:srgbClr val="002060"/>
                </a:solidFill>
              </a:rPr>
              <a:t>3 набора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4)500 - 360=140 (р.)   </a:t>
            </a:r>
            <a:r>
              <a:rPr lang="ru-RU" dirty="0">
                <a:solidFill>
                  <a:srgbClr val="002060"/>
                </a:solidFill>
              </a:rPr>
              <a:t>сдачи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Ответ:140 рублей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3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73466"/>
            <a:ext cx="9905998" cy="65802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+mn-lt"/>
              </a:rPr>
              <a:t>Результаты исследования</a:t>
            </a:r>
            <a:endParaRPr lang="ru-RU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2407307"/>
              </p:ext>
            </p:extLst>
          </p:nvPr>
        </p:nvGraphicFramePr>
        <p:xfrm>
          <a:off x="1206728" y="863125"/>
          <a:ext cx="10338640" cy="5657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484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57200"/>
            <a:ext cx="9905998" cy="849086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rgbClr val="0070C0"/>
                </a:solidFill>
                <a:latin typeface="+mn-lt"/>
              </a:rPr>
              <a:t>Задача № 5</a:t>
            </a:r>
            <a:endParaRPr lang="ru-RU" sz="3200" u="sng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771" y="1143000"/>
            <a:ext cx="10744199" cy="53231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период распродажи магазин снижал цену дважды: в первый раз - на 45%, во второй- на 30%. Сколько рублей стал стоить чайник после второго снижения цен, если до начала распродажи он стоил 800 рублей?</a:t>
            </a:r>
          </a:p>
          <a:p>
            <a:pPr marL="0" indent="0">
              <a:buNone/>
            </a:pPr>
            <a:r>
              <a:rPr lang="ru-RU" u="sng" dirty="0">
                <a:solidFill>
                  <a:srgbClr val="00206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1) 800: 100 · 45 = 360 (р.)   </a:t>
            </a:r>
            <a:r>
              <a:rPr lang="ru-RU" dirty="0">
                <a:solidFill>
                  <a:srgbClr val="002060"/>
                </a:solidFill>
              </a:rPr>
              <a:t>в 1 раз цена упала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2) 800 – 360 = 440 (р.)   </a:t>
            </a:r>
            <a:r>
              <a:rPr lang="ru-RU" dirty="0">
                <a:solidFill>
                  <a:srgbClr val="002060"/>
                </a:solidFill>
              </a:rPr>
              <a:t>после понижения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3) 440 : 100 · 30 = 132(р.)  </a:t>
            </a:r>
            <a:r>
              <a:rPr lang="ru-RU" dirty="0">
                <a:solidFill>
                  <a:srgbClr val="002060"/>
                </a:solidFill>
              </a:rPr>
              <a:t>во второй </a:t>
            </a:r>
            <a:r>
              <a:rPr lang="ru-RU" dirty="0" smtClean="0">
                <a:solidFill>
                  <a:srgbClr val="002060"/>
                </a:solidFill>
              </a:rPr>
              <a:t>раз снизилась цена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4) 440 -132 = 108 (р.)   стоит </a:t>
            </a:r>
            <a:r>
              <a:rPr lang="ru-RU" dirty="0">
                <a:solidFill>
                  <a:srgbClr val="002060"/>
                </a:solidFill>
              </a:rPr>
              <a:t>чайник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Ответ:108 рублей.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5790" y="67551"/>
            <a:ext cx="1428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6793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7050" y="217767"/>
            <a:ext cx="9905998" cy="7991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Результаты исследования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80233641"/>
              </p:ext>
            </p:extLst>
          </p:nvPr>
        </p:nvGraphicFramePr>
        <p:xfrm>
          <a:off x="1085316" y="1145136"/>
          <a:ext cx="10442655" cy="5206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274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08214"/>
            <a:ext cx="9905998" cy="8001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Вывод:</a:t>
            </a:r>
            <a:endParaRPr lang="ru-RU" sz="3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240971"/>
            <a:ext cx="9905999" cy="157914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результате проведённого   тестирования  можно сделать вывод о том, учащиеся нашей школы слабо решают практические задачи на проценты.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8218" y="2775552"/>
            <a:ext cx="5985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Рекомендации учащимся: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8145" y="3652715"/>
            <a:ext cx="107095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Выучить памятку-алгоритм решения практических задач на проценты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</a:rPr>
              <a:t>Использовать соответствующие алгоритмы </a:t>
            </a:r>
            <a:r>
              <a:rPr lang="ru-RU" sz="2800" dirty="0" smtClean="0">
                <a:solidFill>
                  <a:srgbClr val="002060"/>
                </a:solidFill>
              </a:rPr>
              <a:t>при решении практических задач на проценты  на всех уроках   </a:t>
            </a:r>
          </a:p>
        </p:txBody>
      </p:sp>
    </p:spTree>
    <p:extLst>
      <p:ext uri="{BB962C8B-B14F-4D97-AF65-F5344CB8AC3E}">
        <p14:creationId xmlns:p14="http://schemas.microsoft.com/office/powerpoint/2010/main" xmlns="" val="58306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331666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+mn-lt"/>
              </a:rPr>
              <a:t>Спасибо за внимание!</a:t>
            </a:r>
            <a:endParaRPr lang="ru-RU" sz="48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533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509667"/>
            <a:ext cx="9905999" cy="15874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цель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717964"/>
            <a:ext cx="9905999" cy="4073237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Исследовать  применение  задач на проценты в реальной  жизни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4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r>
              <a:rPr lang="ru-RU" dirty="0" smtClean="0">
                <a:solidFill>
                  <a:srgbClr val="0070C0"/>
                </a:solidFill>
              </a:rPr>
              <a:t>ГИПОТЕЗА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84218"/>
            <a:ext cx="9905999" cy="3906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Предполагаем, что  не все учащиеся нашей школы  могут решать задачи на проценты  и применить их в реальной жизни.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01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46364"/>
            <a:ext cx="9905998" cy="87283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Задачи: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08364"/>
            <a:ext cx="9905999" cy="46828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1. Изучить научно-популярную литературу  и познакомиться с Открытым банком заданий </a:t>
            </a:r>
            <a:r>
              <a:rPr lang="ru-RU" dirty="0" smtClean="0">
                <a:solidFill>
                  <a:srgbClr val="002060"/>
                </a:solidFill>
              </a:rPr>
              <a:t> для экзамена  </a:t>
            </a:r>
            <a:r>
              <a:rPr lang="ru-RU" dirty="0" smtClean="0">
                <a:solidFill>
                  <a:srgbClr val="002060"/>
                </a:solidFill>
              </a:rPr>
              <a:t>по математике для 9 классов.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2. Выявить виды задач на проценты , которые </a:t>
            </a:r>
            <a:r>
              <a:rPr lang="ru-RU" dirty="0">
                <a:solidFill>
                  <a:srgbClr val="002060"/>
                </a:solidFill>
              </a:rPr>
              <a:t>предлагаются выпускникам на </a:t>
            </a:r>
            <a:r>
              <a:rPr lang="ru-RU" dirty="0" smtClean="0">
                <a:solidFill>
                  <a:srgbClr val="002060"/>
                </a:solidFill>
              </a:rPr>
              <a:t>экзамене.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3. Познакомиться </a:t>
            </a:r>
            <a:r>
              <a:rPr lang="ru-RU" dirty="0">
                <a:solidFill>
                  <a:srgbClr val="002060"/>
                </a:solidFill>
              </a:rPr>
              <a:t>с использованием процентов в практической жизни </a:t>
            </a:r>
            <a:r>
              <a:rPr lang="ru-RU" dirty="0" smtClean="0">
                <a:solidFill>
                  <a:srgbClr val="002060"/>
                </a:solidFill>
              </a:rPr>
              <a:t>человека.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4. Провести тестирование среди учащихся 6-9 классов,  чтобы узнать, </a:t>
            </a:r>
            <a:r>
              <a:rPr lang="ru-RU" dirty="0">
                <a:solidFill>
                  <a:srgbClr val="002060"/>
                </a:solidFill>
              </a:rPr>
              <a:t>как ученики нашей школы решают задачи на проценты и ознакомить  учащихся с </a:t>
            </a:r>
            <a:r>
              <a:rPr lang="ru-RU" dirty="0" smtClean="0">
                <a:solidFill>
                  <a:srgbClr val="002060"/>
                </a:solidFill>
              </a:rPr>
              <a:t>результатами.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5. Сформулировать  выводы  по результатам исследования.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6. Составить памятку-алгоритм  и рекомендации  для учащихся по решению практических задач на проценты.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9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31162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132" y="533400"/>
            <a:ext cx="9905999" cy="5242561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Объект исследования: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источники информации, учащиеся школы  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Предмет исследования: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задачи на проценты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Методы исследования: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библиографический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тестирование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социологический опрос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Что такое процент?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Процент- сотая часть числа. Обозначение %. Если число принято за единицу, то 1% составляет 0,01 этого числа, 25% это 0,25 или ¼ этого числа и т.д.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82467" y="3408957"/>
            <a:ext cx="27336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44456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131" y="33514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История возникновения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4062" y="1415562"/>
            <a:ext cx="10524392" cy="48709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В Древнем Риме, задолго до существования десятичной системы счисления, вычисления часто производились с помощью дробей, которые были множителями, были кратны 1/100. Например, </a:t>
            </a:r>
            <a:r>
              <a:rPr lang="ru-RU" dirty="0" err="1">
                <a:solidFill>
                  <a:srgbClr val="002060"/>
                </a:solidFill>
              </a:rPr>
              <a:t>Октавиан</a:t>
            </a:r>
            <a:r>
              <a:rPr lang="ru-RU" dirty="0">
                <a:solidFill>
                  <a:srgbClr val="002060"/>
                </a:solidFill>
              </a:rPr>
              <a:t> Август взимал налог в размере 1/100 на товары, реализуемые на аукционе, это было известно как </a:t>
            </a:r>
            <a:r>
              <a:rPr lang="ru-RU" dirty="0" err="1">
                <a:solidFill>
                  <a:srgbClr val="002060"/>
                </a:solidFill>
              </a:rPr>
              <a:t>Centesima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Rerum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Venalium</a:t>
            </a:r>
            <a:r>
              <a:rPr lang="ru-RU" dirty="0">
                <a:solidFill>
                  <a:srgbClr val="002060"/>
                </a:solidFill>
              </a:rPr>
              <a:t> (сотая доля продаваемых вещей). </a:t>
            </a: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России понятие процент впервые ввел Пётр I. Но считается, что подобные вычисления начали применяться в Смутное время, как результат первой в мировой истории привязки чеканных монет 1 к 100, когда рубль сначала состоял из 10 гривенников, а позже из 100 </a:t>
            </a:r>
            <a:r>
              <a:rPr lang="ru-RU" dirty="0" smtClean="0">
                <a:solidFill>
                  <a:srgbClr val="002060"/>
                </a:solidFill>
              </a:rPr>
              <a:t>копеек.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9072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Типы задач на проценты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37346"/>
            <a:ext cx="9905999" cy="395385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1.Отыскание </a:t>
            </a:r>
            <a:r>
              <a:rPr lang="ru-RU" sz="3200" dirty="0">
                <a:solidFill>
                  <a:srgbClr val="002060"/>
                </a:solidFill>
              </a:rPr>
              <a:t>всего числа по заданной величине его </a:t>
            </a:r>
            <a:r>
              <a:rPr lang="ru-RU" sz="3200" dirty="0" smtClean="0">
                <a:solidFill>
                  <a:srgbClr val="002060"/>
                </a:solidFill>
              </a:rPr>
              <a:t>процента</a:t>
            </a:r>
            <a:endParaRPr lang="ru-RU" sz="32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2.Отыскание  указанного процента от данного числа 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3.Отыскание процентного отношения двух чисел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8886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287</TotalTime>
  <Words>1395</Words>
  <Application>Microsoft Office PowerPoint</Application>
  <PresentationFormat>Произвольный</PresentationFormat>
  <Paragraphs>126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Контур</vt:lpstr>
      <vt:lpstr>«Задачи на проценты»   проектно-Исследовательская работа </vt:lpstr>
      <vt:lpstr>Актуализация</vt:lpstr>
      <vt:lpstr>цель</vt:lpstr>
      <vt:lpstr>                             ГИПОТЕЗА </vt:lpstr>
      <vt:lpstr> Задачи:</vt:lpstr>
      <vt:lpstr>  </vt:lpstr>
      <vt:lpstr>Что такое процент?</vt:lpstr>
      <vt:lpstr>История возникновения</vt:lpstr>
      <vt:lpstr>Типы задач на проценты</vt:lpstr>
      <vt:lpstr>Слайд 10</vt:lpstr>
      <vt:lpstr>Виды задач  на экзамене в 9 классе</vt:lpstr>
      <vt:lpstr>Процент в финансовой жизни</vt:lpstr>
      <vt:lpstr>Процент в современной жизни</vt:lpstr>
      <vt:lpstr>Результаты исследования</vt:lpstr>
      <vt:lpstr>  Задача № 1</vt:lpstr>
      <vt:lpstr>Результаты исследования</vt:lpstr>
      <vt:lpstr>Слайд 17</vt:lpstr>
      <vt:lpstr>Результаты исследования</vt:lpstr>
      <vt:lpstr>Задача № 3</vt:lpstr>
      <vt:lpstr>Результаты исследования</vt:lpstr>
      <vt:lpstr>Задача № 4</vt:lpstr>
      <vt:lpstr>Результаты исследования</vt:lpstr>
      <vt:lpstr>Задача № 5</vt:lpstr>
      <vt:lpstr>Результаты исследования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library2</dc:creator>
  <cp:lastModifiedBy>mathemaic</cp:lastModifiedBy>
  <cp:revision>36</cp:revision>
  <dcterms:created xsi:type="dcterms:W3CDTF">2015-01-13T06:30:41Z</dcterms:created>
  <dcterms:modified xsi:type="dcterms:W3CDTF">2015-02-13T05:20:20Z</dcterms:modified>
</cp:coreProperties>
</file>