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notesSlides/notesSlide1.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6"/>
  </p:notesMasterIdLst>
  <p:sldIdLst>
    <p:sldId id="260" r:id="rId2"/>
    <p:sldId id="261" r:id="rId3"/>
    <p:sldId id="258" r:id="rId4"/>
    <p:sldId id="264" r:id="rId5"/>
    <p:sldId id="265" r:id="rId6"/>
    <p:sldId id="263" r:id="rId7"/>
    <p:sldId id="262" r:id="rId8"/>
    <p:sldId id="267" r:id="rId9"/>
    <p:sldId id="269" r:id="rId10"/>
    <p:sldId id="270" r:id="rId11"/>
    <p:sldId id="271" r:id="rId12"/>
    <p:sldId id="272" r:id="rId13"/>
    <p:sldId id="273" r:id="rId14"/>
    <p:sldId id="266" r:id="rId15"/>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5DFFF"/>
    <a:srgbClr val="FFFF00"/>
    <a:srgbClr val="33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42" autoAdjust="0"/>
    <p:restoredTop sz="94660"/>
  </p:normalViewPr>
  <p:slideViewPr>
    <p:cSldViewPr>
      <p:cViewPr varScale="1">
        <p:scale>
          <a:sx n="83" d="100"/>
          <a:sy n="83" d="100"/>
        </p:scale>
        <p:origin x="1454" y="48"/>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3CFF31A-5966-45C9-ACB5-87CB81B61AD0}" type="datetimeFigureOut">
              <a:rPr lang="ru-RU" smtClean="0"/>
              <a:t>24.10.2021</a:t>
            </a:fld>
            <a:endParaRPr lang="ru-RU"/>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u-RU"/>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E12C9B7-3FAE-49D9-966C-A4CD9EB2F744}" type="slidenum">
              <a:rPr lang="ru-RU" smtClean="0"/>
              <a:t>‹#›</a:t>
            </a:fld>
            <a:endParaRPr lang="ru-RU"/>
          </a:p>
        </p:txBody>
      </p:sp>
    </p:spTree>
    <p:extLst>
      <p:ext uri="{BB962C8B-B14F-4D97-AF65-F5344CB8AC3E}">
        <p14:creationId xmlns:p14="http://schemas.microsoft.com/office/powerpoint/2010/main" val="336851433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ru-RU" dirty="0"/>
          </a:p>
        </p:txBody>
      </p:sp>
      <p:sp>
        <p:nvSpPr>
          <p:cNvPr id="4" name="Slide Number Placeholder 3"/>
          <p:cNvSpPr>
            <a:spLocks noGrp="1"/>
          </p:cNvSpPr>
          <p:nvPr>
            <p:ph type="sldNum" sz="quarter" idx="10"/>
          </p:nvPr>
        </p:nvSpPr>
        <p:spPr/>
        <p:txBody>
          <a:bodyPr/>
          <a:lstStyle/>
          <a:p>
            <a:fld id="{0E12C9B7-3FAE-49D9-966C-A4CD9EB2F744}" type="slidenum">
              <a:rPr lang="ru-RU" smtClean="0"/>
              <a:t>1</a:t>
            </a:fld>
            <a:endParaRPr lang="ru-RU"/>
          </a:p>
        </p:txBody>
      </p:sp>
    </p:spTree>
    <p:extLst>
      <p:ext uri="{BB962C8B-B14F-4D97-AF65-F5344CB8AC3E}">
        <p14:creationId xmlns:p14="http://schemas.microsoft.com/office/powerpoint/2010/main" val="368202831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ru-RU" dirty="0"/>
          </a:p>
        </p:txBody>
      </p:sp>
      <p:sp>
        <p:nvSpPr>
          <p:cNvPr id="4" name="Slide Number Placeholder 3"/>
          <p:cNvSpPr>
            <a:spLocks noGrp="1"/>
          </p:cNvSpPr>
          <p:nvPr>
            <p:ph type="sldNum" sz="quarter" idx="10"/>
          </p:nvPr>
        </p:nvSpPr>
        <p:spPr/>
        <p:txBody>
          <a:bodyPr/>
          <a:lstStyle/>
          <a:p>
            <a:fld id="{0E12C9B7-3FAE-49D9-966C-A4CD9EB2F744}" type="slidenum">
              <a:rPr lang="ru-RU" smtClean="0"/>
              <a:t>9</a:t>
            </a:fld>
            <a:endParaRPr lang="ru-RU"/>
          </a:p>
        </p:txBody>
      </p:sp>
    </p:spTree>
    <p:extLst>
      <p:ext uri="{BB962C8B-B14F-4D97-AF65-F5344CB8AC3E}">
        <p14:creationId xmlns:p14="http://schemas.microsoft.com/office/powerpoint/2010/main" val="418252430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ru-RU" dirty="0"/>
          </a:p>
        </p:txBody>
      </p:sp>
      <p:sp>
        <p:nvSpPr>
          <p:cNvPr id="4" name="Slide Number Placeholder 3"/>
          <p:cNvSpPr>
            <a:spLocks noGrp="1"/>
          </p:cNvSpPr>
          <p:nvPr>
            <p:ph type="sldNum" sz="quarter" idx="10"/>
          </p:nvPr>
        </p:nvSpPr>
        <p:spPr/>
        <p:txBody>
          <a:bodyPr/>
          <a:lstStyle/>
          <a:p>
            <a:fld id="{0E12C9B7-3FAE-49D9-966C-A4CD9EB2F744}" type="slidenum">
              <a:rPr lang="ru-RU" smtClean="0"/>
              <a:t>11</a:t>
            </a:fld>
            <a:endParaRPr lang="ru-RU"/>
          </a:p>
        </p:txBody>
      </p:sp>
    </p:spTree>
    <p:extLst>
      <p:ext uri="{BB962C8B-B14F-4D97-AF65-F5344CB8AC3E}">
        <p14:creationId xmlns:p14="http://schemas.microsoft.com/office/powerpoint/2010/main" val="3146341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a:prstGeom prst="rect">
            <a:avLst/>
          </a:prstGeo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a:xfrm>
            <a:off x="457200" y="6356350"/>
            <a:ext cx="2133600" cy="365125"/>
          </a:xfrm>
          <a:prstGeom prst="rect">
            <a:avLst/>
          </a:prstGeom>
        </p:spPr>
        <p:txBody>
          <a:bodyPr/>
          <a:lstStyle>
            <a:lvl1pPr>
              <a:defRPr/>
            </a:lvl1pPr>
          </a:lstStyle>
          <a:p>
            <a:pPr fontAlgn="base">
              <a:spcBef>
                <a:spcPct val="0"/>
              </a:spcBef>
              <a:spcAft>
                <a:spcPct val="0"/>
              </a:spcAft>
              <a:defRPr/>
            </a:pPr>
            <a:fld id="{B68C4FF4-6EE1-4A76-9B8F-B2F594D6C874}" type="datetimeFigureOut">
              <a:rPr lang="ru-RU">
                <a:solidFill>
                  <a:prstClr val="black"/>
                </a:solidFill>
                <a:latin typeface="Arial" charset="0"/>
                <a:cs typeface="Arial" charset="0"/>
              </a:rPr>
              <a:pPr fontAlgn="base">
                <a:spcBef>
                  <a:spcPct val="0"/>
                </a:spcBef>
                <a:spcAft>
                  <a:spcPct val="0"/>
                </a:spcAft>
                <a:defRPr/>
              </a:pPr>
              <a:t>24.10.2021</a:t>
            </a:fld>
            <a:endParaRPr lang="ru-RU">
              <a:solidFill>
                <a:prstClr val="black"/>
              </a:solidFill>
              <a:latin typeface="Arial" charset="0"/>
              <a:cs typeface="Arial" charset="0"/>
            </a:endParaRPr>
          </a:p>
        </p:txBody>
      </p:sp>
      <p:sp>
        <p:nvSpPr>
          <p:cNvPr id="5" name="Нижний колонтитул 4"/>
          <p:cNvSpPr>
            <a:spLocks noGrp="1"/>
          </p:cNvSpPr>
          <p:nvPr>
            <p:ph type="ftr" sz="quarter" idx="11"/>
          </p:nvPr>
        </p:nvSpPr>
        <p:spPr>
          <a:xfrm>
            <a:off x="3124200" y="6356350"/>
            <a:ext cx="2895600" cy="365125"/>
          </a:xfrm>
          <a:prstGeom prst="rect">
            <a:avLst/>
          </a:prstGeom>
        </p:spPr>
        <p:txBody>
          <a:bodyPr/>
          <a:lstStyle>
            <a:lvl1pPr>
              <a:defRPr/>
            </a:lvl1pPr>
          </a:lstStyle>
          <a:p>
            <a:pPr fontAlgn="base">
              <a:spcBef>
                <a:spcPct val="0"/>
              </a:spcBef>
              <a:spcAft>
                <a:spcPct val="0"/>
              </a:spcAft>
              <a:defRPr/>
            </a:pPr>
            <a:endParaRPr lang="ru-RU">
              <a:solidFill>
                <a:prstClr val="black"/>
              </a:solidFill>
              <a:latin typeface="Arial" charset="0"/>
              <a:cs typeface="Arial" charset="0"/>
            </a:endParaRPr>
          </a:p>
        </p:txBody>
      </p:sp>
      <p:sp>
        <p:nvSpPr>
          <p:cNvPr id="6" name="Номер слайда 5"/>
          <p:cNvSpPr>
            <a:spLocks noGrp="1"/>
          </p:cNvSpPr>
          <p:nvPr>
            <p:ph type="sldNum" sz="quarter" idx="12"/>
          </p:nvPr>
        </p:nvSpPr>
        <p:spPr>
          <a:xfrm>
            <a:off x="6553200" y="6356350"/>
            <a:ext cx="2133600" cy="365125"/>
          </a:xfrm>
          <a:prstGeom prst="rect">
            <a:avLst/>
          </a:prstGeom>
        </p:spPr>
        <p:txBody>
          <a:bodyPr/>
          <a:lstStyle>
            <a:lvl1pPr>
              <a:defRPr/>
            </a:lvl1pPr>
          </a:lstStyle>
          <a:p>
            <a:pPr fontAlgn="base">
              <a:spcBef>
                <a:spcPct val="0"/>
              </a:spcBef>
              <a:spcAft>
                <a:spcPct val="0"/>
              </a:spcAft>
              <a:defRPr/>
            </a:pPr>
            <a:fld id="{CBF7A747-1B53-4B3F-B8D2-D8AB0E128148}" type="slidenum">
              <a:rPr lang="ru-RU">
                <a:solidFill>
                  <a:prstClr val="black"/>
                </a:solidFill>
                <a:latin typeface="Arial" charset="0"/>
                <a:cs typeface="Arial" charset="0"/>
              </a:rPr>
              <a:pPr fontAlgn="base">
                <a:spcBef>
                  <a:spcPct val="0"/>
                </a:spcBef>
                <a:spcAft>
                  <a:spcPct val="0"/>
                </a:spcAft>
                <a:defRPr/>
              </a:pPr>
              <a:t>‹#›</a:t>
            </a:fld>
            <a:endParaRPr lang="ru-RU">
              <a:solidFill>
                <a:prstClr val="black"/>
              </a:solidFill>
              <a:latin typeface="Arial" charset="0"/>
              <a:cs typeface="Arial" charset="0"/>
            </a:endParaRPr>
          </a:p>
        </p:txBody>
      </p:sp>
    </p:spTree>
  </p:cSld>
  <p:clrMapOvr>
    <a:masterClrMapping/>
  </p:clrMapOvr>
  <p:transition spd="slow">
    <p:cove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1600200"/>
            <a:ext cx="8229600" cy="4525963"/>
          </a:xfrm>
          <a:prstGeom prst="rect">
            <a:avLst/>
          </a:prstGeo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a:xfrm>
            <a:off x="457200" y="6356350"/>
            <a:ext cx="2133600" cy="365125"/>
          </a:xfrm>
          <a:prstGeom prst="rect">
            <a:avLst/>
          </a:prstGeom>
        </p:spPr>
        <p:txBody>
          <a:bodyPr/>
          <a:lstStyle>
            <a:lvl1pPr>
              <a:defRPr/>
            </a:lvl1pPr>
          </a:lstStyle>
          <a:p>
            <a:pPr fontAlgn="base">
              <a:spcBef>
                <a:spcPct val="0"/>
              </a:spcBef>
              <a:spcAft>
                <a:spcPct val="0"/>
              </a:spcAft>
              <a:defRPr/>
            </a:pPr>
            <a:fld id="{F24BD201-5F9C-4593-BEFD-74C971F0B552}" type="datetimeFigureOut">
              <a:rPr lang="ru-RU">
                <a:solidFill>
                  <a:prstClr val="black"/>
                </a:solidFill>
                <a:latin typeface="Arial" charset="0"/>
                <a:cs typeface="Arial" charset="0"/>
              </a:rPr>
              <a:pPr fontAlgn="base">
                <a:spcBef>
                  <a:spcPct val="0"/>
                </a:spcBef>
                <a:spcAft>
                  <a:spcPct val="0"/>
                </a:spcAft>
                <a:defRPr/>
              </a:pPr>
              <a:t>24.10.2021</a:t>
            </a:fld>
            <a:endParaRPr lang="ru-RU">
              <a:solidFill>
                <a:prstClr val="black"/>
              </a:solidFill>
              <a:latin typeface="Arial" charset="0"/>
              <a:cs typeface="Arial" charset="0"/>
            </a:endParaRPr>
          </a:p>
        </p:txBody>
      </p:sp>
      <p:sp>
        <p:nvSpPr>
          <p:cNvPr id="5" name="Нижний колонтитул 4"/>
          <p:cNvSpPr>
            <a:spLocks noGrp="1"/>
          </p:cNvSpPr>
          <p:nvPr>
            <p:ph type="ftr" sz="quarter" idx="11"/>
          </p:nvPr>
        </p:nvSpPr>
        <p:spPr>
          <a:xfrm>
            <a:off x="3124200" y="6356350"/>
            <a:ext cx="2895600" cy="365125"/>
          </a:xfrm>
          <a:prstGeom prst="rect">
            <a:avLst/>
          </a:prstGeom>
        </p:spPr>
        <p:txBody>
          <a:bodyPr/>
          <a:lstStyle>
            <a:lvl1pPr>
              <a:defRPr/>
            </a:lvl1pPr>
          </a:lstStyle>
          <a:p>
            <a:pPr fontAlgn="base">
              <a:spcBef>
                <a:spcPct val="0"/>
              </a:spcBef>
              <a:spcAft>
                <a:spcPct val="0"/>
              </a:spcAft>
              <a:defRPr/>
            </a:pPr>
            <a:endParaRPr lang="ru-RU">
              <a:solidFill>
                <a:prstClr val="black"/>
              </a:solidFill>
              <a:latin typeface="Arial" charset="0"/>
              <a:cs typeface="Arial" charset="0"/>
            </a:endParaRPr>
          </a:p>
        </p:txBody>
      </p:sp>
      <p:sp>
        <p:nvSpPr>
          <p:cNvPr id="6" name="Номер слайда 5"/>
          <p:cNvSpPr>
            <a:spLocks noGrp="1"/>
          </p:cNvSpPr>
          <p:nvPr>
            <p:ph type="sldNum" sz="quarter" idx="12"/>
          </p:nvPr>
        </p:nvSpPr>
        <p:spPr>
          <a:xfrm>
            <a:off x="6553200" y="6356350"/>
            <a:ext cx="2133600" cy="365125"/>
          </a:xfrm>
          <a:prstGeom prst="rect">
            <a:avLst/>
          </a:prstGeom>
        </p:spPr>
        <p:txBody>
          <a:bodyPr/>
          <a:lstStyle>
            <a:lvl1pPr>
              <a:defRPr/>
            </a:lvl1pPr>
          </a:lstStyle>
          <a:p>
            <a:pPr fontAlgn="base">
              <a:spcBef>
                <a:spcPct val="0"/>
              </a:spcBef>
              <a:spcAft>
                <a:spcPct val="0"/>
              </a:spcAft>
              <a:defRPr/>
            </a:pPr>
            <a:fld id="{4B22E6F0-797A-404D-B2F0-96032D2C16E5}" type="slidenum">
              <a:rPr lang="ru-RU">
                <a:solidFill>
                  <a:prstClr val="black"/>
                </a:solidFill>
                <a:latin typeface="Arial" charset="0"/>
                <a:cs typeface="Arial" charset="0"/>
              </a:rPr>
              <a:pPr fontAlgn="base">
                <a:spcBef>
                  <a:spcPct val="0"/>
                </a:spcBef>
                <a:spcAft>
                  <a:spcPct val="0"/>
                </a:spcAft>
                <a:defRPr/>
              </a:pPr>
              <a:t>‹#›</a:t>
            </a:fld>
            <a:endParaRPr lang="ru-RU">
              <a:solidFill>
                <a:prstClr val="black"/>
              </a:solidFill>
              <a:latin typeface="Arial" charset="0"/>
              <a:cs typeface="Arial" charset="0"/>
            </a:endParaRPr>
          </a:p>
        </p:txBody>
      </p:sp>
    </p:spTree>
  </p:cSld>
  <p:clrMapOvr>
    <a:masterClrMapping/>
  </p:clrMapOvr>
  <p:transition spd="slow">
    <p:cove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a:prstGeom prst="rect">
            <a:avLst/>
          </a:prstGeo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a:prstGeom prst="rect">
            <a:avLst/>
          </a:prstGeo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a:xfrm>
            <a:off x="457200" y="6356350"/>
            <a:ext cx="2133600" cy="365125"/>
          </a:xfrm>
          <a:prstGeom prst="rect">
            <a:avLst/>
          </a:prstGeom>
        </p:spPr>
        <p:txBody>
          <a:bodyPr/>
          <a:lstStyle>
            <a:lvl1pPr>
              <a:defRPr/>
            </a:lvl1pPr>
          </a:lstStyle>
          <a:p>
            <a:pPr fontAlgn="base">
              <a:spcBef>
                <a:spcPct val="0"/>
              </a:spcBef>
              <a:spcAft>
                <a:spcPct val="0"/>
              </a:spcAft>
              <a:defRPr/>
            </a:pPr>
            <a:fld id="{637A3035-02C7-4538-A480-C6887B19F5A6}" type="datetimeFigureOut">
              <a:rPr lang="ru-RU">
                <a:solidFill>
                  <a:prstClr val="black"/>
                </a:solidFill>
                <a:latin typeface="Arial" charset="0"/>
                <a:cs typeface="Arial" charset="0"/>
              </a:rPr>
              <a:pPr fontAlgn="base">
                <a:spcBef>
                  <a:spcPct val="0"/>
                </a:spcBef>
                <a:spcAft>
                  <a:spcPct val="0"/>
                </a:spcAft>
                <a:defRPr/>
              </a:pPr>
              <a:t>24.10.2021</a:t>
            </a:fld>
            <a:endParaRPr lang="ru-RU">
              <a:solidFill>
                <a:prstClr val="black"/>
              </a:solidFill>
              <a:latin typeface="Arial" charset="0"/>
              <a:cs typeface="Arial" charset="0"/>
            </a:endParaRPr>
          </a:p>
        </p:txBody>
      </p:sp>
      <p:sp>
        <p:nvSpPr>
          <p:cNvPr id="5" name="Нижний колонтитул 4"/>
          <p:cNvSpPr>
            <a:spLocks noGrp="1"/>
          </p:cNvSpPr>
          <p:nvPr>
            <p:ph type="ftr" sz="quarter" idx="11"/>
          </p:nvPr>
        </p:nvSpPr>
        <p:spPr>
          <a:xfrm>
            <a:off x="3124200" y="6356350"/>
            <a:ext cx="2895600" cy="365125"/>
          </a:xfrm>
          <a:prstGeom prst="rect">
            <a:avLst/>
          </a:prstGeom>
        </p:spPr>
        <p:txBody>
          <a:bodyPr/>
          <a:lstStyle>
            <a:lvl1pPr>
              <a:defRPr/>
            </a:lvl1pPr>
          </a:lstStyle>
          <a:p>
            <a:pPr fontAlgn="base">
              <a:spcBef>
                <a:spcPct val="0"/>
              </a:spcBef>
              <a:spcAft>
                <a:spcPct val="0"/>
              </a:spcAft>
              <a:defRPr/>
            </a:pPr>
            <a:endParaRPr lang="ru-RU">
              <a:solidFill>
                <a:prstClr val="black"/>
              </a:solidFill>
              <a:latin typeface="Arial" charset="0"/>
              <a:cs typeface="Arial" charset="0"/>
            </a:endParaRPr>
          </a:p>
        </p:txBody>
      </p:sp>
      <p:sp>
        <p:nvSpPr>
          <p:cNvPr id="6" name="Номер слайда 5"/>
          <p:cNvSpPr>
            <a:spLocks noGrp="1"/>
          </p:cNvSpPr>
          <p:nvPr>
            <p:ph type="sldNum" sz="quarter" idx="12"/>
          </p:nvPr>
        </p:nvSpPr>
        <p:spPr>
          <a:xfrm>
            <a:off x="6553200" y="6356350"/>
            <a:ext cx="2133600" cy="365125"/>
          </a:xfrm>
          <a:prstGeom prst="rect">
            <a:avLst/>
          </a:prstGeom>
        </p:spPr>
        <p:txBody>
          <a:bodyPr/>
          <a:lstStyle>
            <a:lvl1pPr>
              <a:defRPr/>
            </a:lvl1pPr>
          </a:lstStyle>
          <a:p>
            <a:pPr fontAlgn="base">
              <a:spcBef>
                <a:spcPct val="0"/>
              </a:spcBef>
              <a:spcAft>
                <a:spcPct val="0"/>
              </a:spcAft>
              <a:defRPr/>
            </a:pPr>
            <a:fld id="{D518664C-3B03-4311-A452-8E87A1DF2E36}" type="slidenum">
              <a:rPr lang="ru-RU">
                <a:solidFill>
                  <a:prstClr val="black"/>
                </a:solidFill>
                <a:latin typeface="Arial" charset="0"/>
                <a:cs typeface="Arial" charset="0"/>
              </a:rPr>
              <a:pPr fontAlgn="base">
                <a:spcBef>
                  <a:spcPct val="0"/>
                </a:spcBef>
                <a:spcAft>
                  <a:spcPct val="0"/>
                </a:spcAft>
                <a:defRPr/>
              </a:pPr>
              <a:t>‹#›</a:t>
            </a:fld>
            <a:endParaRPr lang="ru-RU">
              <a:solidFill>
                <a:prstClr val="black"/>
              </a:solidFill>
              <a:latin typeface="Arial" charset="0"/>
              <a:cs typeface="Arial" charset="0"/>
            </a:endParaRPr>
          </a:p>
        </p:txBody>
      </p:sp>
    </p:spTree>
  </p:cSld>
  <p:clrMapOvr>
    <a:masterClrMapping/>
  </p:clrMapOvr>
  <p:transition spd="slow">
    <p:cove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a:lstStyle/>
          <a:p>
            <a:r>
              <a:rPr lang="ru-RU" smtClean="0"/>
              <a:t>Образец заголовка</a:t>
            </a:r>
            <a:endParaRPr lang="ru-RU"/>
          </a:p>
        </p:txBody>
      </p:sp>
      <p:sp>
        <p:nvSpPr>
          <p:cNvPr id="3" name="Содержимое 2"/>
          <p:cNvSpPr>
            <a:spLocks noGrp="1"/>
          </p:cNvSpPr>
          <p:nvPr>
            <p:ph idx="1"/>
          </p:nvPr>
        </p:nvSpPr>
        <p:spPr>
          <a:xfrm>
            <a:off x="457200" y="1600200"/>
            <a:ext cx="8229600" cy="4525963"/>
          </a:xfrm>
          <a:prstGeom prst="rect">
            <a:avLst/>
          </a:prstGeo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a:xfrm>
            <a:off x="457200" y="6356350"/>
            <a:ext cx="2133600" cy="365125"/>
          </a:xfrm>
          <a:prstGeom prst="rect">
            <a:avLst/>
          </a:prstGeom>
        </p:spPr>
        <p:txBody>
          <a:bodyPr/>
          <a:lstStyle>
            <a:lvl1pPr>
              <a:defRPr/>
            </a:lvl1pPr>
          </a:lstStyle>
          <a:p>
            <a:pPr fontAlgn="base">
              <a:spcBef>
                <a:spcPct val="0"/>
              </a:spcBef>
              <a:spcAft>
                <a:spcPct val="0"/>
              </a:spcAft>
              <a:defRPr/>
            </a:pPr>
            <a:fld id="{3152DDE1-E9F2-4B50-AB95-1A36B28481DE}" type="datetimeFigureOut">
              <a:rPr lang="ru-RU">
                <a:solidFill>
                  <a:prstClr val="black"/>
                </a:solidFill>
                <a:latin typeface="Arial" charset="0"/>
                <a:cs typeface="Arial" charset="0"/>
              </a:rPr>
              <a:pPr fontAlgn="base">
                <a:spcBef>
                  <a:spcPct val="0"/>
                </a:spcBef>
                <a:spcAft>
                  <a:spcPct val="0"/>
                </a:spcAft>
                <a:defRPr/>
              </a:pPr>
              <a:t>24.10.2021</a:t>
            </a:fld>
            <a:endParaRPr lang="ru-RU">
              <a:solidFill>
                <a:prstClr val="black"/>
              </a:solidFill>
              <a:latin typeface="Arial" charset="0"/>
              <a:cs typeface="Arial" charset="0"/>
            </a:endParaRPr>
          </a:p>
        </p:txBody>
      </p:sp>
      <p:sp>
        <p:nvSpPr>
          <p:cNvPr id="5" name="Нижний колонтитул 4"/>
          <p:cNvSpPr>
            <a:spLocks noGrp="1"/>
          </p:cNvSpPr>
          <p:nvPr>
            <p:ph type="ftr" sz="quarter" idx="11"/>
          </p:nvPr>
        </p:nvSpPr>
        <p:spPr>
          <a:xfrm>
            <a:off x="3124200" y="6356350"/>
            <a:ext cx="2895600" cy="365125"/>
          </a:xfrm>
          <a:prstGeom prst="rect">
            <a:avLst/>
          </a:prstGeom>
        </p:spPr>
        <p:txBody>
          <a:bodyPr/>
          <a:lstStyle>
            <a:lvl1pPr>
              <a:defRPr/>
            </a:lvl1pPr>
          </a:lstStyle>
          <a:p>
            <a:pPr fontAlgn="base">
              <a:spcBef>
                <a:spcPct val="0"/>
              </a:spcBef>
              <a:spcAft>
                <a:spcPct val="0"/>
              </a:spcAft>
              <a:defRPr/>
            </a:pPr>
            <a:endParaRPr lang="ru-RU">
              <a:solidFill>
                <a:prstClr val="black"/>
              </a:solidFill>
              <a:latin typeface="Arial" charset="0"/>
              <a:cs typeface="Arial" charset="0"/>
            </a:endParaRPr>
          </a:p>
        </p:txBody>
      </p:sp>
      <p:sp>
        <p:nvSpPr>
          <p:cNvPr id="6" name="Номер слайда 5"/>
          <p:cNvSpPr>
            <a:spLocks noGrp="1"/>
          </p:cNvSpPr>
          <p:nvPr>
            <p:ph type="sldNum" sz="quarter" idx="12"/>
          </p:nvPr>
        </p:nvSpPr>
        <p:spPr>
          <a:xfrm>
            <a:off x="6553200" y="6356350"/>
            <a:ext cx="2133600" cy="365125"/>
          </a:xfrm>
          <a:prstGeom prst="rect">
            <a:avLst/>
          </a:prstGeom>
        </p:spPr>
        <p:txBody>
          <a:bodyPr/>
          <a:lstStyle>
            <a:lvl1pPr>
              <a:defRPr/>
            </a:lvl1pPr>
          </a:lstStyle>
          <a:p>
            <a:pPr fontAlgn="base">
              <a:spcBef>
                <a:spcPct val="0"/>
              </a:spcBef>
              <a:spcAft>
                <a:spcPct val="0"/>
              </a:spcAft>
              <a:defRPr/>
            </a:pPr>
            <a:fld id="{A087BA6C-DE82-4922-A007-5CB817EE4E20}" type="slidenum">
              <a:rPr lang="ru-RU">
                <a:solidFill>
                  <a:prstClr val="black"/>
                </a:solidFill>
                <a:latin typeface="Arial" charset="0"/>
                <a:cs typeface="Arial" charset="0"/>
              </a:rPr>
              <a:pPr fontAlgn="base">
                <a:spcBef>
                  <a:spcPct val="0"/>
                </a:spcBef>
                <a:spcAft>
                  <a:spcPct val="0"/>
                </a:spcAft>
                <a:defRPr/>
              </a:pPr>
              <a:t>‹#›</a:t>
            </a:fld>
            <a:endParaRPr lang="ru-RU">
              <a:solidFill>
                <a:prstClr val="black"/>
              </a:solidFill>
              <a:latin typeface="Arial" charset="0"/>
              <a:cs typeface="Arial" charset="0"/>
            </a:endParaRPr>
          </a:p>
        </p:txBody>
      </p:sp>
    </p:spTree>
  </p:cSld>
  <p:clrMapOvr>
    <a:masterClrMapping/>
  </p:clrMapOvr>
  <p:transition spd="slow">
    <p:cove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a:xfrm>
            <a:off x="457200" y="6356350"/>
            <a:ext cx="2133600" cy="365125"/>
          </a:xfrm>
          <a:prstGeom prst="rect">
            <a:avLst/>
          </a:prstGeom>
        </p:spPr>
        <p:txBody>
          <a:bodyPr/>
          <a:lstStyle>
            <a:lvl1pPr>
              <a:defRPr/>
            </a:lvl1pPr>
          </a:lstStyle>
          <a:p>
            <a:pPr fontAlgn="base">
              <a:spcBef>
                <a:spcPct val="0"/>
              </a:spcBef>
              <a:spcAft>
                <a:spcPct val="0"/>
              </a:spcAft>
              <a:defRPr/>
            </a:pPr>
            <a:fld id="{D5011FA9-72D4-4D0D-AA04-5200C8F96D1C}" type="datetimeFigureOut">
              <a:rPr lang="ru-RU">
                <a:solidFill>
                  <a:prstClr val="black"/>
                </a:solidFill>
                <a:latin typeface="Arial" charset="0"/>
                <a:cs typeface="Arial" charset="0"/>
              </a:rPr>
              <a:pPr fontAlgn="base">
                <a:spcBef>
                  <a:spcPct val="0"/>
                </a:spcBef>
                <a:spcAft>
                  <a:spcPct val="0"/>
                </a:spcAft>
                <a:defRPr/>
              </a:pPr>
              <a:t>24.10.2021</a:t>
            </a:fld>
            <a:endParaRPr lang="ru-RU">
              <a:solidFill>
                <a:prstClr val="black"/>
              </a:solidFill>
              <a:latin typeface="Arial" charset="0"/>
              <a:cs typeface="Arial" charset="0"/>
            </a:endParaRPr>
          </a:p>
        </p:txBody>
      </p:sp>
      <p:sp>
        <p:nvSpPr>
          <p:cNvPr id="5" name="Нижний колонтитул 4"/>
          <p:cNvSpPr>
            <a:spLocks noGrp="1"/>
          </p:cNvSpPr>
          <p:nvPr>
            <p:ph type="ftr" sz="quarter" idx="11"/>
          </p:nvPr>
        </p:nvSpPr>
        <p:spPr>
          <a:xfrm>
            <a:off x="3124200" y="6356350"/>
            <a:ext cx="2895600" cy="365125"/>
          </a:xfrm>
          <a:prstGeom prst="rect">
            <a:avLst/>
          </a:prstGeom>
        </p:spPr>
        <p:txBody>
          <a:bodyPr/>
          <a:lstStyle>
            <a:lvl1pPr>
              <a:defRPr/>
            </a:lvl1pPr>
          </a:lstStyle>
          <a:p>
            <a:pPr fontAlgn="base">
              <a:spcBef>
                <a:spcPct val="0"/>
              </a:spcBef>
              <a:spcAft>
                <a:spcPct val="0"/>
              </a:spcAft>
              <a:defRPr/>
            </a:pPr>
            <a:endParaRPr lang="ru-RU">
              <a:solidFill>
                <a:prstClr val="black"/>
              </a:solidFill>
              <a:latin typeface="Arial" charset="0"/>
              <a:cs typeface="Arial" charset="0"/>
            </a:endParaRPr>
          </a:p>
        </p:txBody>
      </p:sp>
      <p:sp>
        <p:nvSpPr>
          <p:cNvPr id="6" name="Номер слайда 5"/>
          <p:cNvSpPr>
            <a:spLocks noGrp="1"/>
          </p:cNvSpPr>
          <p:nvPr>
            <p:ph type="sldNum" sz="quarter" idx="12"/>
          </p:nvPr>
        </p:nvSpPr>
        <p:spPr>
          <a:xfrm>
            <a:off x="6553200" y="6356350"/>
            <a:ext cx="2133600" cy="365125"/>
          </a:xfrm>
          <a:prstGeom prst="rect">
            <a:avLst/>
          </a:prstGeom>
        </p:spPr>
        <p:txBody>
          <a:bodyPr/>
          <a:lstStyle>
            <a:lvl1pPr>
              <a:defRPr/>
            </a:lvl1pPr>
          </a:lstStyle>
          <a:p>
            <a:pPr fontAlgn="base">
              <a:spcBef>
                <a:spcPct val="0"/>
              </a:spcBef>
              <a:spcAft>
                <a:spcPct val="0"/>
              </a:spcAft>
              <a:defRPr/>
            </a:pPr>
            <a:fld id="{64CBFCBB-F7D8-4AD9-B5F9-93687358CA6B}" type="slidenum">
              <a:rPr lang="ru-RU">
                <a:solidFill>
                  <a:prstClr val="black"/>
                </a:solidFill>
                <a:latin typeface="Arial" charset="0"/>
                <a:cs typeface="Arial" charset="0"/>
              </a:rPr>
              <a:pPr fontAlgn="base">
                <a:spcBef>
                  <a:spcPct val="0"/>
                </a:spcBef>
                <a:spcAft>
                  <a:spcPct val="0"/>
                </a:spcAft>
                <a:defRPr/>
              </a:pPr>
              <a:t>‹#›</a:t>
            </a:fld>
            <a:endParaRPr lang="ru-RU">
              <a:solidFill>
                <a:prstClr val="black"/>
              </a:solidFill>
              <a:latin typeface="Arial" charset="0"/>
              <a:cs typeface="Arial" charset="0"/>
            </a:endParaRPr>
          </a:p>
        </p:txBody>
      </p:sp>
    </p:spTree>
  </p:cSld>
  <p:clrMapOvr>
    <a:masterClrMapping/>
  </p:clrMapOvr>
  <p:transition spd="slow">
    <p:cove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3"/>
          <p:cNvSpPr>
            <a:spLocks noGrp="1"/>
          </p:cNvSpPr>
          <p:nvPr>
            <p:ph type="dt" sz="half" idx="10"/>
          </p:nvPr>
        </p:nvSpPr>
        <p:spPr>
          <a:xfrm>
            <a:off x="457200" y="6356350"/>
            <a:ext cx="2133600" cy="365125"/>
          </a:xfrm>
          <a:prstGeom prst="rect">
            <a:avLst/>
          </a:prstGeom>
        </p:spPr>
        <p:txBody>
          <a:bodyPr/>
          <a:lstStyle>
            <a:lvl1pPr>
              <a:defRPr/>
            </a:lvl1pPr>
          </a:lstStyle>
          <a:p>
            <a:pPr fontAlgn="base">
              <a:spcBef>
                <a:spcPct val="0"/>
              </a:spcBef>
              <a:spcAft>
                <a:spcPct val="0"/>
              </a:spcAft>
              <a:defRPr/>
            </a:pPr>
            <a:fld id="{F18AA105-3B9A-485F-A7BD-B3B1C1BFF994}" type="datetimeFigureOut">
              <a:rPr lang="ru-RU">
                <a:solidFill>
                  <a:prstClr val="black"/>
                </a:solidFill>
                <a:latin typeface="Arial" charset="0"/>
                <a:cs typeface="Arial" charset="0"/>
              </a:rPr>
              <a:pPr fontAlgn="base">
                <a:spcBef>
                  <a:spcPct val="0"/>
                </a:spcBef>
                <a:spcAft>
                  <a:spcPct val="0"/>
                </a:spcAft>
                <a:defRPr/>
              </a:pPr>
              <a:t>24.10.2021</a:t>
            </a:fld>
            <a:endParaRPr lang="ru-RU">
              <a:solidFill>
                <a:prstClr val="black"/>
              </a:solidFill>
              <a:latin typeface="Arial" charset="0"/>
              <a:cs typeface="Arial" charset="0"/>
            </a:endParaRPr>
          </a:p>
        </p:txBody>
      </p:sp>
      <p:sp>
        <p:nvSpPr>
          <p:cNvPr id="6" name="Нижний колонтитул 4"/>
          <p:cNvSpPr>
            <a:spLocks noGrp="1"/>
          </p:cNvSpPr>
          <p:nvPr>
            <p:ph type="ftr" sz="quarter" idx="11"/>
          </p:nvPr>
        </p:nvSpPr>
        <p:spPr>
          <a:xfrm>
            <a:off x="3124200" y="6356350"/>
            <a:ext cx="2895600" cy="365125"/>
          </a:xfrm>
          <a:prstGeom prst="rect">
            <a:avLst/>
          </a:prstGeom>
        </p:spPr>
        <p:txBody>
          <a:bodyPr/>
          <a:lstStyle>
            <a:lvl1pPr>
              <a:defRPr/>
            </a:lvl1pPr>
          </a:lstStyle>
          <a:p>
            <a:pPr fontAlgn="base">
              <a:spcBef>
                <a:spcPct val="0"/>
              </a:spcBef>
              <a:spcAft>
                <a:spcPct val="0"/>
              </a:spcAft>
              <a:defRPr/>
            </a:pPr>
            <a:endParaRPr lang="ru-RU">
              <a:solidFill>
                <a:prstClr val="black"/>
              </a:solidFill>
              <a:latin typeface="Arial" charset="0"/>
              <a:cs typeface="Arial" charset="0"/>
            </a:endParaRPr>
          </a:p>
        </p:txBody>
      </p:sp>
      <p:sp>
        <p:nvSpPr>
          <p:cNvPr id="7" name="Номер слайда 5"/>
          <p:cNvSpPr>
            <a:spLocks noGrp="1"/>
          </p:cNvSpPr>
          <p:nvPr>
            <p:ph type="sldNum" sz="quarter" idx="12"/>
          </p:nvPr>
        </p:nvSpPr>
        <p:spPr>
          <a:xfrm>
            <a:off x="6553200" y="6356350"/>
            <a:ext cx="2133600" cy="365125"/>
          </a:xfrm>
          <a:prstGeom prst="rect">
            <a:avLst/>
          </a:prstGeom>
        </p:spPr>
        <p:txBody>
          <a:bodyPr/>
          <a:lstStyle>
            <a:lvl1pPr>
              <a:defRPr/>
            </a:lvl1pPr>
          </a:lstStyle>
          <a:p>
            <a:pPr fontAlgn="base">
              <a:spcBef>
                <a:spcPct val="0"/>
              </a:spcBef>
              <a:spcAft>
                <a:spcPct val="0"/>
              </a:spcAft>
              <a:defRPr/>
            </a:pPr>
            <a:fld id="{29217202-91A5-4841-8837-12B3422A9C13}" type="slidenum">
              <a:rPr lang="ru-RU">
                <a:solidFill>
                  <a:prstClr val="black"/>
                </a:solidFill>
                <a:latin typeface="Arial" charset="0"/>
                <a:cs typeface="Arial" charset="0"/>
              </a:rPr>
              <a:pPr fontAlgn="base">
                <a:spcBef>
                  <a:spcPct val="0"/>
                </a:spcBef>
                <a:spcAft>
                  <a:spcPct val="0"/>
                </a:spcAft>
                <a:defRPr/>
              </a:pPr>
              <a:t>‹#›</a:t>
            </a:fld>
            <a:endParaRPr lang="ru-RU">
              <a:solidFill>
                <a:prstClr val="black"/>
              </a:solidFill>
              <a:latin typeface="Arial" charset="0"/>
              <a:cs typeface="Arial" charset="0"/>
            </a:endParaRPr>
          </a:p>
        </p:txBody>
      </p:sp>
    </p:spTree>
  </p:cSld>
  <p:clrMapOvr>
    <a:masterClrMapping/>
  </p:clrMapOvr>
  <p:transition spd="slow">
    <p:cove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3"/>
          <p:cNvSpPr>
            <a:spLocks noGrp="1"/>
          </p:cNvSpPr>
          <p:nvPr>
            <p:ph type="dt" sz="half" idx="10"/>
          </p:nvPr>
        </p:nvSpPr>
        <p:spPr>
          <a:xfrm>
            <a:off x="457200" y="6356350"/>
            <a:ext cx="2133600" cy="365125"/>
          </a:xfrm>
          <a:prstGeom prst="rect">
            <a:avLst/>
          </a:prstGeom>
        </p:spPr>
        <p:txBody>
          <a:bodyPr/>
          <a:lstStyle>
            <a:lvl1pPr>
              <a:defRPr/>
            </a:lvl1pPr>
          </a:lstStyle>
          <a:p>
            <a:pPr fontAlgn="base">
              <a:spcBef>
                <a:spcPct val="0"/>
              </a:spcBef>
              <a:spcAft>
                <a:spcPct val="0"/>
              </a:spcAft>
              <a:defRPr/>
            </a:pPr>
            <a:fld id="{B003E727-7E97-4B76-A273-97C117DFD6DE}" type="datetimeFigureOut">
              <a:rPr lang="ru-RU">
                <a:solidFill>
                  <a:prstClr val="black"/>
                </a:solidFill>
                <a:latin typeface="Arial" charset="0"/>
                <a:cs typeface="Arial" charset="0"/>
              </a:rPr>
              <a:pPr fontAlgn="base">
                <a:spcBef>
                  <a:spcPct val="0"/>
                </a:spcBef>
                <a:spcAft>
                  <a:spcPct val="0"/>
                </a:spcAft>
                <a:defRPr/>
              </a:pPr>
              <a:t>24.10.2021</a:t>
            </a:fld>
            <a:endParaRPr lang="ru-RU">
              <a:solidFill>
                <a:prstClr val="black"/>
              </a:solidFill>
              <a:latin typeface="Arial" charset="0"/>
              <a:cs typeface="Arial" charset="0"/>
            </a:endParaRPr>
          </a:p>
        </p:txBody>
      </p:sp>
      <p:sp>
        <p:nvSpPr>
          <p:cNvPr id="8" name="Нижний колонтитул 4"/>
          <p:cNvSpPr>
            <a:spLocks noGrp="1"/>
          </p:cNvSpPr>
          <p:nvPr>
            <p:ph type="ftr" sz="quarter" idx="11"/>
          </p:nvPr>
        </p:nvSpPr>
        <p:spPr>
          <a:xfrm>
            <a:off x="3124200" y="6356350"/>
            <a:ext cx="2895600" cy="365125"/>
          </a:xfrm>
          <a:prstGeom prst="rect">
            <a:avLst/>
          </a:prstGeom>
        </p:spPr>
        <p:txBody>
          <a:bodyPr/>
          <a:lstStyle>
            <a:lvl1pPr>
              <a:defRPr/>
            </a:lvl1pPr>
          </a:lstStyle>
          <a:p>
            <a:pPr fontAlgn="base">
              <a:spcBef>
                <a:spcPct val="0"/>
              </a:spcBef>
              <a:spcAft>
                <a:spcPct val="0"/>
              </a:spcAft>
              <a:defRPr/>
            </a:pPr>
            <a:endParaRPr lang="ru-RU">
              <a:solidFill>
                <a:prstClr val="black"/>
              </a:solidFill>
              <a:latin typeface="Arial" charset="0"/>
              <a:cs typeface="Arial" charset="0"/>
            </a:endParaRPr>
          </a:p>
        </p:txBody>
      </p:sp>
      <p:sp>
        <p:nvSpPr>
          <p:cNvPr id="9" name="Номер слайда 5"/>
          <p:cNvSpPr>
            <a:spLocks noGrp="1"/>
          </p:cNvSpPr>
          <p:nvPr>
            <p:ph type="sldNum" sz="quarter" idx="12"/>
          </p:nvPr>
        </p:nvSpPr>
        <p:spPr>
          <a:xfrm>
            <a:off x="6553200" y="6356350"/>
            <a:ext cx="2133600" cy="365125"/>
          </a:xfrm>
          <a:prstGeom prst="rect">
            <a:avLst/>
          </a:prstGeom>
        </p:spPr>
        <p:txBody>
          <a:bodyPr/>
          <a:lstStyle>
            <a:lvl1pPr>
              <a:defRPr/>
            </a:lvl1pPr>
          </a:lstStyle>
          <a:p>
            <a:pPr fontAlgn="base">
              <a:spcBef>
                <a:spcPct val="0"/>
              </a:spcBef>
              <a:spcAft>
                <a:spcPct val="0"/>
              </a:spcAft>
              <a:defRPr/>
            </a:pPr>
            <a:fld id="{09F140D1-42AB-456C-B3EB-2E58162D29C5}" type="slidenum">
              <a:rPr lang="ru-RU">
                <a:solidFill>
                  <a:prstClr val="black"/>
                </a:solidFill>
                <a:latin typeface="Arial" charset="0"/>
                <a:cs typeface="Arial" charset="0"/>
              </a:rPr>
              <a:pPr fontAlgn="base">
                <a:spcBef>
                  <a:spcPct val="0"/>
                </a:spcBef>
                <a:spcAft>
                  <a:spcPct val="0"/>
                </a:spcAft>
                <a:defRPr/>
              </a:pPr>
              <a:t>‹#›</a:t>
            </a:fld>
            <a:endParaRPr lang="ru-RU">
              <a:solidFill>
                <a:prstClr val="black"/>
              </a:solidFill>
              <a:latin typeface="Arial" charset="0"/>
              <a:cs typeface="Arial" charset="0"/>
            </a:endParaRPr>
          </a:p>
        </p:txBody>
      </p:sp>
    </p:spTree>
  </p:cSld>
  <p:clrMapOvr>
    <a:masterClrMapping/>
  </p:clrMapOvr>
  <p:transition spd="slow">
    <p:cove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a:lstStyle/>
          <a:p>
            <a:r>
              <a:rPr lang="ru-RU" smtClean="0"/>
              <a:t>Образец заголовка</a:t>
            </a:r>
            <a:endParaRPr lang="ru-RU"/>
          </a:p>
        </p:txBody>
      </p:sp>
      <p:sp>
        <p:nvSpPr>
          <p:cNvPr id="3" name="Дата 3"/>
          <p:cNvSpPr>
            <a:spLocks noGrp="1"/>
          </p:cNvSpPr>
          <p:nvPr>
            <p:ph type="dt" sz="half" idx="10"/>
          </p:nvPr>
        </p:nvSpPr>
        <p:spPr>
          <a:xfrm>
            <a:off x="457200" y="6356350"/>
            <a:ext cx="2133600" cy="365125"/>
          </a:xfrm>
          <a:prstGeom prst="rect">
            <a:avLst/>
          </a:prstGeom>
        </p:spPr>
        <p:txBody>
          <a:bodyPr/>
          <a:lstStyle>
            <a:lvl1pPr>
              <a:defRPr/>
            </a:lvl1pPr>
          </a:lstStyle>
          <a:p>
            <a:pPr fontAlgn="base">
              <a:spcBef>
                <a:spcPct val="0"/>
              </a:spcBef>
              <a:spcAft>
                <a:spcPct val="0"/>
              </a:spcAft>
              <a:defRPr/>
            </a:pPr>
            <a:fld id="{C62FDA9A-A9AF-4522-BA4E-959710ABA8F2}" type="datetimeFigureOut">
              <a:rPr lang="ru-RU">
                <a:solidFill>
                  <a:prstClr val="black"/>
                </a:solidFill>
                <a:latin typeface="Arial" charset="0"/>
                <a:cs typeface="Arial" charset="0"/>
              </a:rPr>
              <a:pPr fontAlgn="base">
                <a:spcBef>
                  <a:spcPct val="0"/>
                </a:spcBef>
                <a:spcAft>
                  <a:spcPct val="0"/>
                </a:spcAft>
                <a:defRPr/>
              </a:pPr>
              <a:t>24.10.2021</a:t>
            </a:fld>
            <a:endParaRPr lang="ru-RU">
              <a:solidFill>
                <a:prstClr val="black"/>
              </a:solidFill>
              <a:latin typeface="Arial" charset="0"/>
              <a:cs typeface="Arial" charset="0"/>
            </a:endParaRPr>
          </a:p>
        </p:txBody>
      </p:sp>
      <p:sp>
        <p:nvSpPr>
          <p:cNvPr id="4" name="Нижний колонтитул 4"/>
          <p:cNvSpPr>
            <a:spLocks noGrp="1"/>
          </p:cNvSpPr>
          <p:nvPr>
            <p:ph type="ftr" sz="quarter" idx="11"/>
          </p:nvPr>
        </p:nvSpPr>
        <p:spPr>
          <a:xfrm>
            <a:off x="3124200" y="6356350"/>
            <a:ext cx="2895600" cy="365125"/>
          </a:xfrm>
          <a:prstGeom prst="rect">
            <a:avLst/>
          </a:prstGeom>
        </p:spPr>
        <p:txBody>
          <a:bodyPr/>
          <a:lstStyle>
            <a:lvl1pPr>
              <a:defRPr/>
            </a:lvl1pPr>
          </a:lstStyle>
          <a:p>
            <a:pPr fontAlgn="base">
              <a:spcBef>
                <a:spcPct val="0"/>
              </a:spcBef>
              <a:spcAft>
                <a:spcPct val="0"/>
              </a:spcAft>
              <a:defRPr/>
            </a:pPr>
            <a:endParaRPr lang="ru-RU">
              <a:solidFill>
                <a:prstClr val="black"/>
              </a:solidFill>
              <a:latin typeface="Arial" charset="0"/>
              <a:cs typeface="Arial" charset="0"/>
            </a:endParaRPr>
          </a:p>
        </p:txBody>
      </p:sp>
      <p:sp>
        <p:nvSpPr>
          <p:cNvPr id="5" name="Номер слайда 5"/>
          <p:cNvSpPr>
            <a:spLocks noGrp="1"/>
          </p:cNvSpPr>
          <p:nvPr>
            <p:ph type="sldNum" sz="quarter" idx="12"/>
          </p:nvPr>
        </p:nvSpPr>
        <p:spPr>
          <a:xfrm>
            <a:off x="6553200" y="6356350"/>
            <a:ext cx="2133600" cy="365125"/>
          </a:xfrm>
          <a:prstGeom prst="rect">
            <a:avLst/>
          </a:prstGeom>
        </p:spPr>
        <p:txBody>
          <a:bodyPr/>
          <a:lstStyle>
            <a:lvl1pPr>
              <a:defRPr/>
            </a:lvl1pPr>
          </a:lstStyle>
          <a:p>
            <a:pPr fontAlgn="base">
              <a:spcBef>
                <a:spcPct val="0"/>
              </a:spcBef>
              <a:spcAft>
                <a:spcPct val="0"/>
              </a:spcAft>
              <a:defRPr/>
            </a:pPr>
            <a:fld id="{27C4C3DF-49FF-4AA4-A1AB-8615103FAECA}" type="slidenum">
              <a:rPr lang="ru-RU">
                <a:solidFill>
                  <a:prstClr val="black"/>
                </a:solidFill>
                <a:latin typeface="Arial" charset="0"/>
                <a:cs typeface="Arial" charset="0"/>
              </a:rPr>
              <a:pPr fontAlgn="base">
                <a:spcBef>
                  <a:spcPct val="0"/>
                </a:spcBef>
                <a:spcAft>
                  <a:spcPct val="0"/>
                </a:spcAft>
                <a:defRPr/>
              </a:pPr>
              <a:t>‹#›</a:t>
            </a:fld>
            <a:endParaRPr lang="ru-RU">
              <a:solidFill>
                <a:prstClr val="black"/>
              </a:solidFill>
              <a:latin typeface="Arial" charset="0"/>
              <a:cs typeface="Arial" charset="0"/>
            </a:endParaRPr>
          </a:p>
        </p:txBody>
      </p:sp>
    </p:spTree>
  </p:cSld>
  <p:clrMapOvr>
    <a:masterClrMapping/>
  </p:clrMapOvr>
  <p:transition spd="slow">
    <p:cove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3"/>
          <p:cNvSpPr>
            <a:spLocks noGrp="1"/>
          </p:cNvSpPr>
          <p:nvPr>
            <p:ph type="dt" sz="half" idx="10"/>
          </p:nvPr>
        </p:nvSpPr>
        <p:spPr>
          <a:xfrm>
            <a:off x="457200" y="6356350"/>
            <a:ext cx="2133600" cy="365125"/>
          </a:xfrm>
          <a:prstGeom prst="rect">
            <a:avLst/>
          </a:prstGeom>
        </p:spPr>
        <p:txBody>
          <a:bodyPr/>
          <a:lstStyle>
            <a:lvl1pPr>
              <a:defRPr/>
            </a:lvl1pPr>
          </a:lstStyle>
          <a:p>
            <a:pPr fontAlgn="base">
              <a:spcBef>
                <a:spcPct val="0"/>
              </a:spcBef>
              <a:spcAft>
                <a:spcPct val="0"/>
              </a:spcAft>
              <a:defRPr/>
            </a:pPr>
            <a:fld id="{981C31E6-6AC6-4E62-806B-D0CB1E8C6262}" type="datetimeFigureOut">
              <a:rPr lang="ru-RU">
                <a:solidFill>
                  <a:prstClr val="black"/>
                </a:solidFill>
                <a:latin typeface="Arial" charset="0"/>
                <a:cs typeface="Arial" charset="0"/>
              </a:rPr>
              <a:pPr fontAlgn="base">
                <a:spcBef>
                  <a:spcPct val="0"/>
                </a:spcBef>
                <a:spcAft>
                  <a:spcPct val="0"/>
                </a:spcAft>
                <a:defRPr/>
              </a:pPr>
              <a:t>24.10.2021</a:t>
            </a:fld>
            <a:endParaRPr lang="ru-RU">
              <a:solidFill>
                <a:prstClr val="black"/>
              </a:solidFill>
              <a:latin typeface="Arial" charset="0"/>
              <a:cs typeface="Arial" charset="0"/>
            </a:endParaRPr>
          </a:p>
        </p:txBody>
      </p:sp>
      <p:sp>
        <p:nvSpPr>
          <p:cNvPr id="3" name="Нижний колонтитул 4"/>
          <p:cNvSpPr>
            <a:spLocks noGrp="1"/>
          </p:cNvSpPr>
          <p:nvPr>
            <p:ph type="ftr" sz="quarter" idx="11"/>
          </p:nvPr>
        </p:nvSpPr>
        <p:spPr>
          <a:xfrm>
            <a:off x="3124200" y="6356350"/>
            <a:ext cx="2895600" cy="365125"/>
          </a:xfrm>
          <a:prstGeom prst="rect">
            <a:avLst/>
          </a:prstGeom>
        </p:spPr>
        <p:txBody>
          <a:bodyPr/>
          <a:lstStyle>
            <a:lvl1pPr>
              <a:defRPr/>
            </a:lvl1pPr>
          </a:lstStyle>
          <a:p>
            <a:pPr fontAlgn="base">
              <a:spcBef>
                <a:spcPct val="0"/>
              </a:spcBef>
              <a:spcAft>
                <a:spcPct val="0"/>
              </a:spcAft>
              <a:defRPr/>
            </a:pPr>
            <a:endParaRPr lang="ru-RU">
              <a:solidFill>
                <a:prstClr val="black"/>
              </a:solidFill>
              <a:latin typeface="Arial" charset="0"/>
              <a:cs typeface="Arial" charset="0"/>
            </a:endParaRPr>
          </a:p>
        </p:txBody>
      </p:sp>
      <p:sp>
        <p:nvSpPr>
          <p:cNvPr id="4" name="Номер слайда 5"/>
          <p:cNvSpPr>
            <a:spLocks noGrp="1"/>
          </p:cNvSpPr>
          <p:nvPr>
            <p:ph type="sldNum" sz="quarter" idx="12"/>
          </p:nvPr>
        </p:nvSpPr>
        <p:spPr>
          <a:xfrm>
            <a:off x="6553200" y="6356350"/>
            <a:ext cx="2133600" cy="365125"/>
          </a:xfrm>
          <a:prstGeom prst="rect">
            <a:avLst/>
          </a:prstGeom>
        </p:spPr>
        <p:txBody>
          <a:bodyPr/>
          <a:lstStyle>
            <a:lvl1pPr>
              <a:defRPr/>
            </a:lvl1pPr>
          </a:lstStyle>
          <a:p>
            <a:pPr fontAlgn="base">
              <a:spcBef>
                <a:spcPct val="0"/>
              </a:spcBef>
              <a:spcAft>
                <a:spcPct val="0"/>
              </a:spcAft>
              <a:defRPr/>
            </a:pPr>
            <a:fld id="{B1B0E188-B191-46AC-99B7-5113417AE6AB}" type="slidenum">
              <a:rPr lang="ru-RU">
                <a:solidFill>
                  <a:prstClr val="black"/>
                </a:solidFill>
                <a:latin typeface="Arial" charset="0"/>
                <a:cs typeface="Arial" charset="0"/>
              </a:rPr>
              <a:pPr fontAlgn="base">
                <a:spcBef>
                  <a:spcPct val="0"/>
                </a:spcBef>
                <a:spcAft>
                  <a:spcPct val="0"/>
                </a:spcAft>
                <a:defRPr/>
              </a:pPr>
              <a:t>‹#›</a:t>
            </a:fld>
            <a:endParaRPr lang="ru-RU">
              <a:solidFill>
                <a:prstClr val="black"/>
              </a:solidFill>
              <a:latin typeface="Arial" charset="0"/>
              <a:cs typeface="Arial" charset="0"/>
            </a:endParaRPr>
          </a:p>
        </p:txBody>
      </p:sp>
    </p:spTree>
  </p:cSld>
  <p:clrMapOvr>
    <a:masterClrMapping/>
  </p:clrMapOvr>
  <p:transition spd="slow">
    <p:cove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a:prstGeom prst="rect">
            <a:avLst/>
          </a:prstGeo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a:xfrm>
            <a:off x="457200" y="6356350"/>
            <a:ext cx="2133600" cy="365125"/>
          </a:xfrm>
          <a:prstGeom prst="rect">
            <a:avLst/>
          </a:prstGeom>
        </p:spPr>
        <p:txBody>
          <a:bodyPr/>
          <a:lstStyle>
            <a:lvl1pPr>
              <a:defRPr/>
            </a:lvl1pPr>
          </a:lstStyle>
          <a:p>
            <a:pPr fontAlgn="base">
              <a:spcBef>
                <a:spcPct val="0"/>
              </a:spcBef>
              <a:spcAft>
                <a:spcPct val="0"/>
              </a:spcAft>
              <a:defRPr/>
            </a:pPr>
            <a:fld id="{F9E59BE0-226E-4980-AAF5-F1A9DF7C7AE8}" type="datetimeFigureOut">
              <a:rPr lang="ru-RU">
                <a:solidFill>
                  <a:prstClr val="black"/>
                </a:solidFill>
                <a:latin typeface="Arial" charset="0"/>
                <a:cs typeface="Arial" charset="0"/>
              </a:rPr>
              <a:pPr fontAlgn="base">
                <a:spcBef>
                  <a:spcPct val="0"/>
                </a:spcBef>
                <a:spcAft>
                  <a:spcPct val="0"/>
                </a:spcAft>
                <a:defRPr/>
              </a:pPr>
              <a:t>24.10.2021</a:t>
            </a:fld>
            <a:endParaRPr lang="ru-RU">
              <a:solidFill>
                <a:prstClr val="black"/>
              </a:solidFill>
              <a:latin typeface="Arial" charset="0"/>
              <a:cs typeface="Arial" charset="0"/>
            </a:endParaRPr>
          </a:p>
        </p:txBody>
      </p:sp>
      <p:sp>
        <p:nvSpPr>
          <p:cNvPr id="6" name="Нижний колонтитул 4"/>
          <p:cNvSpPr>
            <a:spLocks noGrp="1"/>
          </p:cNvSpPr>
          <p:nvPr>
            <p:ph type="ftr" sz="quarter" idx="11"/>
          </p:nvPr>
        </p:nvSpPr>
        <p:spPr>
          <a:xfrm>
            <a:off x="3124200" y="6356350"/>
            <a:ext cx="2895600" cy="365125"/>
          </a:xfrm>
          <a:prstGeom prst="rect">
            <a:avLst/>
          </a:prstGeom>
        </p:spPr>
        <p:txBody>
          <a:bodyPr/>
          <a:lstStyle>
            <a:lvl1pPr>
              <a:defRPr/>
            </a:lvl1pPr>
          </a:lstStyle>
          <a:p>
            <a:pPr fontAlgn="base">
              <a:spcBef>
                <a:spcPct val="0"/>
              </a:spcBef>
              <a:spcAft>
                <a:spcPct val="0"/>
              </a:spcAft>
              <a:defRPr/>
            </a:pPr>
            <a:endParaRPr lang="ru-RU">
              <a:solidFill>
                <a:prstClr val="black"/>
              </a:solidFill>
              <a:latin typeface="Arial" charset="0"/>
              <a:cs typeface="Arial" charset="0"/>
            </a:endParaRPr>
          </a:p>
        </p:txBody>
      </p:sp>
      <p:sp>
        <p:nvSpPr>
          <p:cNvPr id="7" name="Номер слайда 5"/>
          <p:cNvSpPr>
            <a:spLocks noGrp="1"/>
          </p:cNvSpPr>
          <p:nvPr>
            <p:ph type="sldNum" sz="quarter" idx="12"/>
          </p:nvPr>
        </p:nvSpPr>
        <p:spPr>
          <a:xfrm>
            <a:off x="6553200" y="6356350"/>
            <a:ext cx="2133600" cy="365125"/>
          </a:xfrm>
          <a:prstGeom prst="rect">
            <a:avLst/>
          </a:prstGeom>
        </p:spPr>
        <p:txBody>
          <a:bodyPr/>
          <a:lstStyle>
            <a:lvl1pPr>
              <a:defRPr/>
            </a:lvl1pPr>
          </a:lstStyle>
          <a:p>
            <a:pPr fontAlgn="base">
              <a:spcBef>
                <a:spcPct val="0"/>
              </a:spcBef>
              <a:spcAft>
                <a:spcPct val="0"/>
              </a:spcAft>
              <a:defRPr/>
            </a:pPr>
            <a:fld id="{8ED8319C-EFFD-43A6-A723-9E31BBA50F68}" type="slidenum">
              <a:rPr lang="ru-RU">
                <a:solidFill>
                  <a:prstClr val="black"/>
                </a:solidFill>
                <a:latin typeface="Arial" charset="0"/>
                <a:cs typeface="Arial" charset="0"/>
              </a:rPr>
              <a:pPr fontAlgn="base">
                <a:spcBef>
                  <a:spcPct val="0"/>
                </a:spcBef>
                <a:spcAft>
                  <a:spcPct val="0"/>
                </a:spcAft>
                <a:defRPr/>
              </a:pPr>
              <a:t>‹#›</a:t>
            </a:fld>
            <a:endParaRPr lang="ru-RU">
              <a:solidFill>
                <a:prstClr val="black"/>
              </a:solidFill>
              <a:latin typeface="Arial" charset="0"/>
              <a:cs typeface="Arial" charset="0"/>
            </a:endParaRPr>
          </a:p>
        </p:txBody>
      </p:sp>
    </p:spTree>
  </p:cSld>
  <p:clrMapOvr>
    <a:masterClrMapping/>
  </p:clrMapOvr>
  <p:transition spd="slow">
    <p:cove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a:prstGeom prst="rect">
            <a:avLst/>
          </a:prstGeo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a:prstGeom prst="rect">
            <a:avLst/>
          </a:prstGeo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smtClean="0"/>
          </a:p>
        </p:txBody>
      </p:sp>
      <p:sp>
        <p:nvSpPr>
          <p:cNvPr id="4" name="Текст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a:xfrm>
            <a:off x="457200" y="6356350"/>
            <a:ext cx="2133600" cy="365125"/>
          </a:xfrm>
          <a:prstGeom prst="rect">
            <a:avLst/>
          </a:prstGeom>
        </p:spPr>
        <p:txBody>
          <a:bodyPr/>
          <a:lstStyle>
            <a:lvl1pPr>
              <a:defRPr/>
            </a:lvl1pPr>
          </a:lstStyle>
          <a:p>
            <a:pPr fontAlgn="base">
              <a:spcBef>
                <a:spcPct val="0"/>
              </a:spcBef>
              <a:spcAft>
                <a:spcPct val="0"/>
              </a:spcAft>
              <a:defRPr/>
            </a:pPr>
            <a:fld id="{8194FB44-2B3A-4EA5-B708-4FEB9F41BBF1}" type="datetimeFigureOut">
              <a:rPr lang="ru-RU">
                <a:solidFill>
                  <a:prstClr val="black"/>
                </a:solidFill>
                <a:latin typeface="Arial" charset="0"/>
                <a:cs typeface="Arial" charset="0"/>
              </a:rPr>
              <a:pPr fontAlgn="base">
                <a:spcBef>
                  <a:spcPct val="0"/>
                </a:spcBef>
                <a:spcAft>
                  <a:spcPct val="0"/>
                </a:spcAft>
                <a:defRPr/>
              </a:pPr>
              <a:t>24.10.2021</a:t>
            </a:fld>
            <a:endParaRPr lang="ru-RU">
              <a:solidFill>
                <a:prstClr val="black"/>
              </a:solidFill>
              <a:latin typeface="Arial" charset="0"/>
              <a:cs typeface="Arial" charset="0"/>
            </a:endParaRPr>
          </a:p>
        </p:txBody>
      </p:sp>
      <p:sp>
        <p:nvSpPr>
          <p:cNvPr id="6" name="Нижний колонтитул 4"/>
          <p:cNvSpPr>
            <a:spLocks noGrp="1"/>
          </p:cNvSpPr>
          <p:nvPr>
            <p:ph type="ftr" sz="quarter" idx="11"/>
          </p:nvPr>
        </p:nvSpPr>
        <p:spPr>
          <a:xfrm>
            <a:off x="3124200" y="6356350"/>
            <a:ext cx="2895600" cy="365125"/>
          </a:xfrm>
          <a:prstGeom prst="rect">
            <a:avLst/>
          </a:prstGeom>
        </p:spPr>
        <p:txBody>
          <a:bodyPr/>
          <a:lstStyle>
            <a:lvl1pPr>
              <a:defRPr/>
            </a:lvl1pPr>
          </a:lstStyle>
          <a:p>
            <a:pPr fontAlgn="base">
              <a:spcBef>
                <a:spcPct val="0"/>
              </a:spcBef>
              <a:spcAft>
                <a:spcPct val="0"/>
              </a:spcAft>
              <a:defRPr/>
            </a:pPr>
            <a:endParaRPr lang="ru-RU">
              <a:solidFill>
                <a:prstClr val="black"/>
              </a:solidFill>
              <a:latin typeface="Arial" charset="0"/>
              <a:cs typeface="Arial" charset="0"/>
            </a:endParaRPr>
          </a:p>
        </p:txBody>
      </p:sp>
      <p:sp>
        <p:nvSpPr>
          <p:cNvPr id="7" name="Номер слайда 5"/>
          <p:cNvSpPr>
            <a:spLocks noGrp="1"/>
          </p:cNvSpPr>
          <p:nvPr>
            <p:ph type="sldNum" sz="quarter" idx="12"/>
          </p:nvPr>
        </p:nvSpPr>
        <p:spPr>
          <a:xfrm>
            <a:off x="6553200" y="6356350"/>
            <a:ext cx="2133600" cy="365125"/>
          </a:xfrm>
          <a:prstGeom prst="rect">
            <a:avLst/>
          </a:prstGeom>
        </p:spPr>
        <p:txBody>
          <a:bodyPr/>
          <a:lstStyle>
            <a:lvl1pPr>
              <a:defRPr/>
            </a:lvl1pPr>
          </a:lstStyle>
          <a:p>
            <a:pPr fontAlgn="base">
              <a:spcBef>
                <a:spcPct val="0"/>
              </a:spcBef>
              <a:spcAft>
                <a:spcPct val="0"/>
              </a:spcAft>
              <a:defRPr/>
            </a:pPr>
            <a:fld id="{27C51498-F984-481A-8E8C-4DDFA9BC9183}" type="slidenum">
              <a:rPr lang="ru-RU">
                <a:solidFill>
                  <a:prstClr val="black"/>
                </a:solidFill>
                <a:latin typeface="Arial" charset="0"/>
                <a:cs typeface="Arial" charset="0"/>
              </a:rPr>
              <a:pPr fontAlgn="base">
                <a:spcBef>
                  <a:spcPct val="0"/>
                </a:spcBef>
                <a:spcAft>
                  <a:spcPct val="0"/>
                </a:spcAft>
                <a:defRPr/>
              </a:pPr>
              <a:t>‹#›</a:t>
            </a:fld>
            <a:endParaRPr lang="ru-RU">
              <a:solidFill>
                <a:prstClr val="black"/>
              </a:solidFill>
              <a:latin typeface="Arial" charset="0"/>
              <a:cs typeface="Arial" charset="0"/>
            </a:endParaRPr>
          </a:p>
        </p:txBody>
      </p:sp>
    </p:spTree>
  </p:cSld>
  <p:clrMapOvr>
    <a:masterClrMapping/>
  </p:clrMapOvr>
  <p:transition spd="slow">
    <p:cove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Прямоугольник 1"/>
          <p:cNvSpPr/>
          <p:nvPr userDrawn="1"/>
        </p:nvSpPr>
        <p:spPr>
          <a:xfrm>
            <a:off x="653380" y="262741"/>
            <a:ext cx="8239099" cy="6332519"/>
          </a:xfrm>
          <a:prstGeom prst="rect">
            <a:avLst/>
          </a:prstGeom>
          <a:solidFill>
            <a:schemeClr val="bg1">
              <a:alpha val="70000"/>
            </a:schemeClr>
          </a:solidFill>
          <a:ln>
            <a:solidFill>
              <a:srgbClr val="85D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7409" name="Rectangle 1"/>
          <p:cNvSpPr>
            <a:spLocks noChangeArrowheads="1"/>
          </p:cNvSpPr>
          <p:nvPr userDrawn="1"/>
        </p:nvSpPr>
        <p:spPr bwMode="auto">
          <a:xfrm>
            <a:off x="21200" y="6619885"/>
            <a:ext cx="1095172" cy="184666"/>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600" b="0" i="0" u="none" strike="noStrike" cap="none" normalizeH="0" baseline="0" dirty="0" smtClean="0">
                <a:ln>
                  <a:noFill/>
                </a:ln>
                <a:solidFill>
                  <a:srgbClr val="0070C0"/>
                </a:solidFill>
                <a:effectLst/>
                <a:latin typeface="Times New Roman" pitchFamily="18" charset="0"/>
                <a:ea typeface="Calibri" pitchFamily="34" charset="0"/>
                <a:cs typeface="Times New Roman" pitchFamily="18" charset="0"/>
              </a:rPr>
              <a:t>© Фокина Лидия Петровна </a:t>
            </a:r>
            <a:endParaRPr kumimoji="0" lang="ru-RU" sz="600" b="0" i="0" u="none" strike="noStrike" cap="none" normalizeH="0" baseline="0" dirty="0" smtClean="0">
              <a:ln>
                <a:noFill/>
              </a:ln>
              <a:solidFill>
                <a:srgbClr val="0070C0"/>
              </a:solidFill>
              <a:effectLst/>
              <a:latin typeface="Arial" pitchFamily="34" charset="0"/>
              <a:cs typeface="Arial" pitchFamily="34" charset="0"/>
            </a:endParaRPr>
          </a:p>
        </p:txBody>
      </p:sp>
      <p:pic>
        <p:nvPicPr>
          <p:cNvPr id="37" name="Picture 2" descr="http://img-fotki.yandex.ru/get/6709/16969765.141/0_74c93_8f7b4ea4_M.png"/>
          <p:cNvPicPr>
            <a:picLocks noChangeAspect="1" noChangeArrowheads="1"/>
          </p:cNvPicPr>
          <p:nvPr userDrawn="1"/>
        </p:nvPicPr>
        <p:blipFill>
          <a:blip r:embed="rId14" cstate="email">
            <a:duotone>
              <a:schemeClr val="accent1">
                <a:shade val="45000"/>
                <a:satMod val="135000"/>
              </a:schemeClr>
              <a:prstClr val="white"/>
            </a:duotone>
            <a:extLst>
              <a:ext uri="{28A0092B-C50C-407E-A947-70E740481C1C}">
                <a14:useLocalDpi xmlns:a14="http://schemas.microsoft.com/office/drawing/2010/main"/>
              </a:ext>
            </a:extLst>
          </a:blip>
          <a:srcRect/>
          <a:stretch>
            <a:fillRect/>
          </a:stretch>
        </p:blipFill>
        <p:spPr bwMode="auto">
          <a:xfrm>
            <a:off x="7308304" y="213247"/>
            <a:ext cx="1656184" cy="1578896"/>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2" descr="https://img-fotki.yandex.ru/get/30086/200418627.15e/0_16ef74_4acbfbc4_orig.png"/>
          <p:cNvPicPr>
            <a:picLocks noChangeAspect="1" noChangeArrowheads="1"/>
          </p:cNvPicPr>
          <p:nvPr userDrawn="1"/>
        </p:nvPicPr>
        <p:blipFill rotWithShape="1">
          <a:blip r:embed="rId15" cstate="email">
            <a:extLst>
              <a:ext uri="{28A0092B-C50C-407E-A947-70E740481C1C}">
                <a14:useLocalDpi xmlns:a14="http://schemas.microsoft.com/office/drawing/2010/main"/>
              </a:ext>
            </a:extLst>
          </a:blip>
          <a:srcRect/>
          <a:stretch/>
        </p:blipFill>
        <p:spPr bwMode="auto">
          <a:xfrm>
            <a:off x="97923" y="1047750"/>
            <a:ext cx="848375" cy="4762500"/>
          </a:xfrm>
          <a:prstGeom prst="rect">
            <a:avLst/>
          </a:prstGeom>
          <a:noFill/>
          <a:extLst>
            <a:ext uri="{909E8E84-426E-40DD-AFC4-6F175D3DCCD1}">
              <a14:hiddenFill xmlns:a14="http://schemas.microsoft.com/office/drawing/2010/main">
                <a:solidFill>
                  <a:srgbClr val="FFFFFF"/>
                </a:solidFill>
              </a14:hiddenFill>
            </a:ext>
          </a:extLst>
        </p:spPr>
      </p:pic>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spd="slow">
    <p:cover/>
  </p:transition>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7.xml"/><Relationship Id="rId1" Type="http://schemas.openxmlformats.org/officeDocument/2006/relationships/tags" Target="../tags/tag1.xm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hyperlink" Target="http://linda6035.ucoz.ru/" TargetMode="External"/><Relationship Id="rId2" Type="http://schemas.openxmlformats.org/officeDocument/2006/relationships/slideLayout" Target="../slideLayouts/slideLayout7.xml"/><Relationship Id="rId1" Type="http://schemas.openxmlformats.org/officeDocument/2006/relationships/tags" Target="../tags/tag2.xml"/><Relationship Id="rId4" Type="http://schemas.openxmlformats.org/officeDocument/2006/relationships/image" Target="../media/image5.gif"/></Relationships>
</file>

<file path=ppt/slides/_rels/slide3.xml.rels><?xml version="1.0" encoding="UTF-8" standalone="yes"?>
<Relationships xmlns="http://schemas.openxmlformats.org/package/2006/relationships"><Relationship Id="rId3" Type="http://schemas.openxmlformats.org/officeDocument/2006/relationships/image" Target="../media/image5.gif"/><Relationship Id="rId2" Type="http://schemas.openxmlformats.org/officeDocument/2006/relationships/slideLayout" Target="../slideLayouts/slideLayout7.xml"/><Relationship Id="rId1" Type="http://schemas.openxmlformats.org/officeDocument/2006/relationships/tags" Target="../tags/tag3.xml"/></Relationships>
</file>

<file path=ppt/slides/_rels/slide4.xml.rels><?xml version="1.0" encoding="UTF-8" standalone="yes"?>
<Relationships xmlns="http://schemas.openxmlformats.org/package/2006/relationships"><Relationship Id="rId3" Type="http://schemas.openxmlformats.org/officeDocument/2006/relationships/image" Target="../media/image5.gif"/><Relationship Id="rId2" Type="http://schemas.openxmlformats.org/officeDocument/2006/relationships/hyperlink" Target="http://linda6035.ucoz.ru/" TargetMode="Externa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5.gif"/><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Группа 1"/>
          <p:cNvGrpSpPr>
            <a:grpSpLocks/>
          </p:cNvGrpSpPr>
          <p:nvPr/>
        </p:nvGrpSpPr>
        <p:grpSpPr bwMode="auto">
          <a:xfrm>
            <a:off x="1250132" y="1676627"/>
            <a:ext cx="6715172" cy="3972237"/>
            <a:chOff x="607288" y="-815361"/>
            <a:chExt cx="7925152" cy="5227599"/>
          </a:xfrm>
        </p:grpSpPr>
        <p:sp>
          <p:nvSpPr>
            <p:cNvPr id="5" name="Прямоугольник 4"/>
            <p:cNvSpPr/>
            <p:nvPr/>
          </p:nvSpPr>
          <p:spPr>
            <a:xfrm>
              <a:off x="607288" y="-815361"/>
              <a:ext cx="7925152" cy="486053"/>
            </a:xfrm>
            <a:prstGeom prst="rect">
              <a:avLst/>
            </a:prstGeom>
          </p:spPr>
          <p:txBody>
            <a:bodyPr wrap="square">
              <a:spAutoFit/>
            </a:bodyPr>
            <a:lstStyle/>
            <a:p>
              <a:pPr algn="ctr" fontAlgn="base">
                <a:spcBef>
                  <a:spcPct val="0"/>
                </a:spcBef>
                <a:spcAft>
                  <a:spcPct val="0"/>
                </a:spcAft>
                <a:defRPr/>
              </a:pPr>
              <a:endParaRPr lang="ru-RU" dirty="0">
                <a:solidFill>
                  <a:srgbClr val="0070C0"/>
                </a:solidFill>
                <a:latin typeface="Arial" charset="0"/>
                <a:cs typeface="Arial" charset="0"/>
              </a:endParaRPr>
            </a:p>
          </p:txBody>
        </p:sp>
        <p:sp>
          <p:nvSpPr>
            <p:cNvPr id="6" name="Прямоугольник 3"/>
            <p:cNvSpPr>
              <a:spLocks noChangeArrowheads="1"/>
            </p:cNvSpPr>
            <p:nvPr/>
          </p:nvSpPr>
          <p:spPr bwMode="auto">
            <a:xfrm>
              <a:off x="1366078" y="3885680"/>
              <a:ext cx="6491880" cy="526558"/>
            </a:xfrm>
            <a:prstGeom prst="rect">
              <a:avLst/>
            </a:prstGeom>
            <a:noFill/>
            <a:ln w="9525">
              <a:noFill/>
              <a:miter lim="800000"/>
              <a:headEnd/>
              <a:tailEnd/>
            </a:ln>
          </p:spPr>
          <p:txBody>
            <a:bodyPr wrap="square">
              <a:spAutoFit/>
            </a:bodyPr>
            <a:lstStyle/>
            <a:p>
              <a:pPr algn="ctr" fontAlgn="base">
                <a:spcBef>
                  <a:spcPct val="0"/>
                </a:spcBef>
                <a:spcAft>
                  <a:spcPct val="0"/>
                </a:spcAft>
              </a:pPr>
              <a:endParaRPr lang="ru-RU" sz="2000" dirty="0">
                <a:solidFill>
                  <a:srgbClr val="0070C0"/>
                </a:solidFill>
                <a:latin typeface="Monotype Corsiva" pitchFamily="66" charset="0"/>
                <a:cs typeface="Arial" charset="0"/>
              </a:endParaRPr>
            </a:p>
          </p:txBody>
        </p:sp>
      </p:grpSp>
      <p:sp>
        <p:nvSpPr>
          <p:cNvPr id="2" name="Rectangle 1"/>
          <p:cNvSpPr/>
          <p:nvPr/>
        </p:nvSpPr>
        <p:spPr>
          <a:xfrm>
            <a:off x="3563888" y="1463102"/>
            <a:ext cx="5217184" cy="3785652"/>
          </a:xfrm>
          <a:prstGeom prst="rect">
            <a:avLst/>
          </a:prstGeom>
          <a:noFill/>
          <a:scene3d>
            <a:camera prst="perspectiveLeft"/>
            <a:lightRig rig="threePt" dir="t"/>
          </a:scene3d>
          <a:sp3d>
            <a:bevelT w="114300" prst="artDeco"/>
          </a:sp3d>
        </p:spPr>
        <p:txBody>
          <a:bodyPr wrap="square" lIns="91440" tIns="45720" rIns="91440" bIns="45720">
            <a:sp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a:r>
              <a:rPr lang="ru-RU" sz="4800" b="1" cap="all" spc="0" dirty="0" smtClean="0">
                <a:ln/>
                <a:solidFill>
                  <a:schemeClr val="accent1"/>
                </a:solidFill>
                <a:effectLst>
                  <a:outerShdw blurRad="38100" dist="38100" dir="2700000" algn="tl">
                    <a:srgbClr val="000000">
                      <a:alpha val="43137"/>
                    </a:srgbClr>
                  </a:outerShdw>
                  <a:reflection blurRad="10000" stA="55000" endPos="48000" dist="500" dir="5400000" sy="-100000" algn="bl" rotWithShape="0"/>
                </a:effectLst>
                <a:latin typeface="Monotype Corsiva" pitchFamily="66" charset="0"/>
              </a:rPr>
              <a:t>«Формирование основ </a:t>
            </a:r>
          </a:p>
          <a:p>
            <a:pPr algn="ctr"/>
            <a:r>
              <a:rPr lang="ru-RU" sz="4800" b="1" cap="all" spc="0" dirty="0" smtClean="0">
                <a:ln/>
                <a:solidFill>
                  <a:schemeClr val="accent1"/>
                </a:solidFill>
                <a:effectLst>
                  <a:outerShdw blurRad="38100" dist="38100" dir="2700000" algn="tl">
                    <a:srgbClr val="000000">
                      <a:alpha val="43137"/>
                    </a:srgbClr>
                  </a:outerShdw>
                  <a:reflection blurRad="10000" stA="55000" endPos="48000" dist="500" dir="5400000" sy="-100000" algn="bl" rotWithShape="0"/>
                </a:effectLst>
                <a:latin typeface="Monotype Corsiva" pitchFamily="66" charset="0"/>
              </a:rPr>
              <a:t> безопасного </a:t>
            </a:r>
          </a:p>
          <a:p>
            <a:pPr algn="ctr"/>
            <a:r>
              <a:rPr lang="ru-RU" sz="4800" b="1" cap="all" spc="0" dirty="0" smtClean="0">
                <a:ln/>
                <a:solidFill>
                  <a:schemeClr val="accent1"/>
                </a:solidFill>
                <a:effectLst>
                  <a:outerShdw blurRad="38100" dist="38100" dir="2700000" algn="tl">
                    <a:srgbClr val="000000">
                      <a:alpha val="43137"/>
                    </a:srgbClr>
                  </a:outerShdw>
                  <a:reflection blurRad="10000" stA="55000" endPos="48000" dist="500" dir="5400000" sy="-100000" algn="bl" rotWithShape="0"/>
                </a:effectLst>
                <a:latin typeface="Monotype Corsiva" pitchFamily="66" charset="0"/>
              </a:rPr>
              <a:t>поведения ребенка»</a:t>
            </a:r>
            <a:endParaRPr lang="ru-RU" sz="4800" b="1" cap="all" spc="0" dirty="0">
              <a:ln/>
              <a:solidFill>
                <a:schemeClr val="accent1"/>
              </a:solidFill>
              <a:effectLst>
                <a:outerShdw blurRad="38100" dist="38100" dir="2700000" algn="tl">
                  <a:srgbClr val="000000">
                    <a:alpha val="43137"/>
                  </a:srgbClr>
                </a:outerShdw>
                <a:reflection blurRad="10000" stA="55000" endPos="48000" dist="500" dir="5400000" sy="-100000" algn="bl" rotWithShape="0"/>
              </a:effectLst>
            </a:endParaRPr>
          </a:p>
        </p:txBody>
      </p:sp>
      <p:pic>
        <p:nvPicPr>
          <p:cNvPr id="14" name="Picture 1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flipH="1">
            <a:off x="933115" y="1556792"/>
            <a:ext cx="2999089" cy="5244898"/>
          </a:xfrm>
          <a:prstGeom prst="rect">
            <a:avLst/>
          </a:prstGeom>
          <a:ln>
            <a:noFill/>
          </a:ln>
          <a:effectLst>
            <a:outerShdw blurRad="190500" dist="228600" dir="2700000" algn="ctr">
              <a:srgbClr val="000000">
                <a:alpha val="30000"/>
              </a:srgbClr>
            </a:outerShdw>
          </a:effectLst>
          <a:scene3d>
            <a:camera prst="isometricOffAxis2Left"/>
            <a:lightRig rig="glow" dir="t">
              <a:rot lat="0" lon="0" rev="4800000"/>
            </a:lightRig>
          </a:scene3d>
          <a:sp3d prstMaterial="matte">
            <a:bevelT w="127000" h="63500"/>
          </a:sp3d>
        </p:spPr>
      </p:pic>
    </p:spTree>
    <p:custDataLst>
      <p:tags r:id="rId1"/>
    </p:custData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31" presetClass="entr" presetSubtype="0" fill="hold" nodeType="clickEffect">
                                  <p:stCondLst>
                                    <p:cond delay="0"/>
                                  </p:stCondLst>
                                  <p:childTnLst>
                                    <p:set>
                                      <p:cBhvr>
                                        <p:cTn id="13" dur="1" fill="hold">
                                          <p:stCondLst>
                                            <p:cond delay="0"/>
                                          </p:stCondLst>
                                        </p:cTn>
                                        <p:tgtEl>
                                          <p:spTgt spid="14"/>
                                        </p:tgtEl>
                                        <p:attrNameLst>
                                          <p:attrName>style.visibility</p:attrName>
                                        </p:attrNameLst>
                                      </p:cBhvr>
                                      <p:to>
                                        <p:strVal val="visible"/>
                                      </p:to>
                                    </p:set>
                                    <p:anim calcmode="lin" valueType="num">
                                      <p:cBhvr>
                                        <p:cTn id="14" dur="1000" fill="hold"/>
                                        <p:tgtEl>
                                          <p:spTgt spid="14"/>
                                        </p:tgtEl>
                                        <p:attrNameLst>
                                          <p:attrName>ppt_w</p:attrName>
                                        </p:attrNameLst>
                                      </p:cBhvr>
                                      <p:tavLst>
                                        <p:tav tm="0">
                                          <p:val>
                                            <p:fltVal val="0"/>
                                          </p:val>
                                        </p:tav>
                                        <p:tav tm="100000">
                                          <p:val>
                                            <p:strVal val="#ppt_w"/>
                                          </p:val>
                                        </p:tav>
                                      </p:tavLst>
                                    </p:anim>
                                    <p:anim calcmode="lin" valueType="num">
                                      <p:cBhvr>
                                        <p:cTn id="15" dur="1000" fill="hold"/>
                                        <p:tgtEl>
                                          <p:spTgt spid="14"/>
                                        </p:tgtEl>
                                        <p:attrNameLst>
                                          <p:attrName>ppt_h</p:attrName>
                                        </p:attrNameLst>
                                      </p:cBhvr>
                                      <p:tavLst>
                                        <p:tav tm="0">
                                          <p:val>
                                            <p:fltVal val="0"/>
                                          </p:val>
                                        </p:tav>
                                        <p:tav tm="100000">
                                          <p:val>
                                            <p:strVal val="#ppt_h"/>
                                          </p:val>
                                        </p:tav>
                                      </p:tavLst>
                                    </p:anim>
                                    <p:anim calcmode="lin" valueType="num">
                                      <p:cBhvr>
                                        <p:cTn id="16" dur="1000" fill="hold"/>
                                        <p:tgtEl>
                                          <p:spTgt spid="14"/>
                                        </p:tgtEl>
                                        <p:attrNameLst>
                                          <p:attrName>style.rotation</p:attrName>
                                        </p:attrNameLst>
                                      </p:cBhvr>
                                      <p:tavLst>
                                        <p:tav tm="0">
                                          <p:val>
                                            <p:fltVal val="90"/>
                                          </p:val>
                                        </p:tav>
                                        <p:tav tm="100000">
                                          <p:val>
                                            <p:fltVal val="0"/>
                                          </p:val>
                                        </p:tav>
                                      </p:tavLst>
                                    </p:anim>
                                    <p:animEffect transition="in" filter="fade">
                                      <p:cBhvr>
                                        <p:cTn id="17" dur="1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71600" y="188640"/>
            <a:ext cx="8064896" cy="6466730"/>
          </a:xfrm>
        </p:spPr>
        <p:txBody>
          <a:bodyPr/>
          <a:lstStyle/>
          <a:p>
            <a:pPr algn="l"/>
            <a:r>
              <a:rPr lang="ru-RU" sz="2800" b="1" dirty="0" smtClean="0">
                <a:solidFill>
                  <a:srgbClr val="0070C0"/>
                </a:solidFill>
                <a:latin typeface="Monotype Corsiva" pitchFamily="66" charset="0"/>
              </a:rPr>
              <a:t>3</a:t>
            </a:r>
            <a:r>
              <a:rPr lang="ru-RU" sz="2800" dirty="0" smtClean="0">
                <a:solidFill>
                  <a:srgbClr val="0070C0"/>
                </a:solidFill>
                <a:latin typeface="Monotype Corsiva" pitchFamily="66" charset="0"/>
              </a:rPr>
              <a:t>. Необходимо </a:t>
            </a:r>
            <a:r>
              <a:rPr lang="ru-RU" sz="2800" b="1" dirty="0" smtClean="0">
                <a:solidFill>
                  <a:srgbClr val="0070C0"/>
                </a:solidFill>
                <a:latin typeface="Monotype Corsiva" pitchFamily="66" charset="0"/>
              </a:rPr>
              <a:t>учитывать психофизические особенности </a:t>
            </a:r>
            <a:r>
              <a:rPr lang="ru-RU" sz="2800" dirty="0" smtClean="0">
                <a:solidFill>
                  <a:srgbClr val="0070C0"/>
                </a:solidFill>
                <a:latin typeface="Monotype Corsiva" pitchFamily="66" charset="0"/>
              </a:rPr>
              <a:t>детей каждой возрастной группы, их пол, индивидуальные особенности. </a:t>
            </a:r>
            <a:br>
              <a:rPr lang="ru-RU" sz="2800" dirty="0" smtClean="0">
                <a:solidFill>
                  <a:srgbClr val="0070C0"/>
                </a:solidFill>
                <a:latin typeface="Monotype Corsiva" pitchFamily="66" charset="0"/>
              </a:rPr>
            </a:br>
            <a:r>
              <a:rPr lang="ru-RU" sz="2800" b="1" dirty="0" smtClean="0">
                <a:solidFill>
                  <a:srgbClr val="0070C0"/>
                </a:solidFill>
                <a:latin typeface="Monotype Corsiva" pitchFamily="66" charset="0"/>
              </a:rPr>
              <a:t>4. </a:t>
            </a:r>
            <a:r>
              <a:rPr lang="ru-RU" sz="2800" dirty="0" smtClean="0">
                <a:solidFill>
                  <a:srgbClr val="0070C0"/>
                </a:solidFill>
                <a:latin typeface="Monotype Corsiva" pitchFamily="66" charset="0"/>
              </a:rPr>
              <a:t>Целесообразно </a:t>
            </a:r>
            <a:r>
              <a:rPr lang="ru-RU" sz="2800" b="1" dirty="0" smtClean="0">
                <a:solidFill>
                  <a:srgbClr val="0070C0"/>
                </a:solidFill>
                <a:latin typeface="Monotype Corsiva" pitchFamily="66" charset="0"/>
              </a:rPr>
              <a:t>использовать</a:t>
            </a:r>
            <a:r>
              <a:rPr lang="ru-RU" sz="2800" dirty="0" smtClean="0">
                <a:solidFill>
                  <a:srgbClr val="0070C0"/>
                </a:solidFill>
                <a:latin typeface="Monotype Corsiva" pitchFamily="66" charset="0"/>
              </a:rPr>
              <a:t> в формировании основ безопасности сюжетно – ролевые, подвижные, театрализованные и др. </a:t>
            </a:r>
            <a:r>
              <a:rPr lang="ru-RU" sz="2800" b="1" dirty="0" smtClean="0">
                <a:solidFill>
                  <a:srgbClr val="0070C0"/>
                </a:solidFill>
                <a:latin typeface="Monotype Corsiva" pitchFamily="66" charset="0"/>
              </a:rPr>
              <a:t>игры</a:t>
            </a:r>
            <a:r>
              <a:rPr lang="ru-RU" sz="2800" dirty="0" smtClean="0">
                <a:solidFill>
                  <a:srgbClr val="0070C0"/>
                </a:solidFill>
                <a:latin typeface="Monotype Corsiva" pitchFamily="66" charset="0"/>
              </a:rPr>
              <a:t>, т.к ведущее место в развитии дошкольника занимает игра.</a:t>
            </a:r>
            <a:br>
              <a:rPr lang="ru-RU" sz="2800" dirty="0" smtClean="0">
                <a:solidFill>
                  <a:srgbClr val="0070C0"/>
                </a:solidFill>
                <a:latin typeface="Monotype Corsiva" pitchFamily="66" charset="0"/>
              </a:rPr>
            </a:br>
            <a:r>
              <a:rPr lang="ru-RU" sz="2800" b="1" dirty="0" smtClean="0">
                <a:solidFill>
                  <a:srgbClr val="0070C0"/>
                </a:solidFill>
                <a:latin typeface="Monotype Corsiva" pitchFamily="66" charset="0"/>
              </a:rPr>
              <a:t>5. Привлекать медицинских работников </a:t>
            </a:r>
            <a:r>
              <a:rPr lang="ru-RU" sz="2800" dirty="0" smtClean="0">
                <a:solidFill>
                  <a:srgbClr val="0070C0"/>
                </a:solidFill>
                <a:latin typeface="Monotype Corsiva" pitchFamily="66" charset="0"/>
              </a:rPr>
              <a:t>(особенно при раскрытии темы об оказании первой медицинской помощи).</a:t>
            </a:r>
            <a:r>
              <a:rPr lang="en-US" sz="2800" dirty="0" smtClean="0">
                <a:solidFill>
                  <a:srgbClr val="0070C0"/>
                </a:solidFill>
                <a:latin typeface="Monotype Corsiva" pitchFamily="66" charset="0"/>
              </a:rPr>
              <a:t/>
            </a:r>
            <a:br>
              <a:rPr lang="en-US" sz="2800" dirty="0" smtClean="0">
                <a:solidFill>
                  <a:srgbClr val="0070C0"/>
                </a:solidFill>
                <a:latin typeface="Monotype Corsiva" pitchFamily="66" charset="0"/>
              </a:rPr>
            </a:br>
            <a:r>
              <a:rPr lang="en-US" sz="2800" b="1" dirty="0" smtClean="0">
                <a:solidFill>
                  <a:srgbClr val="0070C0"/>
                </a:solidFill>
                <a:latin typeface="Monotype Corsiva" pitchFamily="66" charset="0"/>
              </a:rPr>
              <a:t>6</a:t>
            </a:r>
            <a:r>
              <a:rPr lang="ru-RU" sz="2800" b="1" dirty="0" smtClean="0">
                <a:solidFill>
                  <a:srgbClr val="0070C0"/>
                </a:solidFill>
                <a:latin typeface="Monotype Corsiva" pitchFamily="66" charset="0"/>
              </a:rPr>
              <a:t>. Организовать работу с родителями </a:t>
            </a:r>
            <a:r>
              <a:rPr lang="ru-RU" sz="2800" dirty="0" smtClean="0">
                <a:solidFill>
                  <a:srgbClr val="0070C0"/>
                </a:solidFill>
                <a:latin typeface="Monotype Corsiva" pitchFamily="66" charset="0"/>
              </a:rPr>
              <a:t>по данной теме. Единство взглядов между  родителями и педагогами по формированию ОБЖ – должно  быть обязательным, иначе ,в силу своих особенностей, ребенок окажется на перепутье.</a:t>
            </a:r>
            <a:endParaRPr lang="ru-RU" sz="2800" dirty="0">
              <a:solidFill>
                <a:srgbClr val="0070C0"/>
              </a:solidFill>
              <a:latin typeface="Monotype Corsiva" pitchFamily="66" charset="0"/>
            </a:endParaRPr>
          </a:p>
        </p:txBody>
      </p:sp>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H="1">
            <a:off x="8118873" y="5373216"/>
            <a:ext cx="739558" cy="1177004"/>
          </a:xfrm>
          <a:prstGeom prst="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pic>
    </p:spTree>
    <p:extLst>
      <p:ext uri="{BB962C8B-B14F-4D97-AF65-F5344CB8AC3E}">
        <p14:creationId xmlns:p14="http://schemas.microsoft.com/office/powerpoint/2010/main" val="504965812"/>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71600" y="332656"/>
            <a:ext cx="7704857" cy="1800200"/>
          </a:xfrm>
        </p:spPr>
        <p:txBody>
          <a:bodyPr/>
          <a:lstStyle/>
          <a:p>
            <a:pPr algn="l"/>
            <a:r>
              <a:rPr lang="ru-RU" sz="2400" b="1" dirty="0" smtClean="0">
                <a:solidFill>
                  <a:srgbClr val="FF0000"/>
                </a:solidFill>
                <a:effectLst>
                  <a:outerShdw blurRad="38100" dist="38100" dir="2700000" algn="tl">
                    <a:srgbClr val="000000">
                      <a:alpha val="43137"/>
                    </a:srgbClr>
                  </a:outerShdw>
                </a:effectLst>
                <a:latin typeface="Monotype Corsiva" pitchFamily="66" charset="0"/>
              </a:rPr>
              <a:t>Литературная викторина</a:t>
            </a:r>
            <a:br>
              <a:rPr lang="ru-RU" sz="2400" b="1" dirty="0" smtClean="0">
                <a:solidFill>
                  <a:srgbClr val="FF0000"/>
                </a:solidFill>
                <a:effectLst>
                  <a:outerShdw blurRad="38100" dist="38100" dir="2700000" algn="tl">
                    <a:srgbClr val="000000">
                      <a:alpha val="43137"/>
                    </a:srgbClr>
                  </a:outerShdw>
                </a:effectLst>
                <a:latin typeface="Monotype Corsiva" pitchFamily="66" charset="0"/>
              </a:rPr>
            </a:br>
            <a:r>
              <a:rPr lang="ru-RU" sz="2400" b="1" dirty="0" smtClean="0">
                <a:solidFill>
                  <a:srgbClr val="FF0000"/>
                </a:solidFill>
                <a:effectLst>
                  <a:outerShdw blurRad="38100" dist="38100" dir="2700000" algn="tl">
                    <a:srgbClr val="000000">
                      <a:alpha val="43137"/>
                    </a:srgbClr>
                  </a:outerShdw>
                </a:effectLst>
                <a:latin typeface="Monotype Corsiva" pitchFamily="66" charset="0"/>
              </a:rPr>
              <a:t/>
            </a:r>
            <a:br>
              <a:rPr lang="ru-RU" sz="2400" b="1" dirty="0" smtClean="0">
                <a:solidFill>
                  <a:srgbClr val="FF0000"/>
                </a:solidFill>
                <a:effectLst>
                  <a:outerShdw blurRad="38100" dist="38100" dir="2700000" algn="tl">
                    <a:srgbClr val="000000">
                      <a:alpha val="43137"/>
                    </a:srgbClr>
                  </a:outerShdw>
                </a:effectLst>
                <a:latin typeface="Monotype Corsiva" pitchFamily="66" charset="0"/>
              </a:rPr>
            </a:br>
            <a:r>
              <a:rPr lang="ru-RU" sz="2400" dirty="0" smtClean="0">
                <a:solidFill>
                  <a:srgbClr val="002060"/>
                </a:solidFill>
                <a:latin typeface="Monotype Corsiva" pitchFamily="66" charset="0"/>
              </a:rPr>
              <a:t> </a:t>
            </a:r>
            <a:r>
              <a:rPr lang="ru-RU" sz="1800" dirty="0" smtClean="0">
                <a:solidFill>
                  <a:srgbClr val="002060"/>
                </a:solidFill>
                <a:latin typeface="Monotype Corsiva" pitchFamily="66" charset="0"/>
              </a:rPr>
              <a:t>- Кто больше назовет сказок , где нарушение  правил безопасности жизнедеятельности привело к печальным последствиям. Объяснить почему?</a:t>
            </a:r>
            <a:r>
              <a:rPr lang="ru-RU" sz="2400" dirty="0" smtClean="0">
                <a:solidFill>
                  <a:srgbClr val="002060"/>
                </a:solidFill>
                <a:latin typeface="Monotype Corsiva" pitchFamily="66" charset="0"/>
              </a:rPr>
              <a:t/>
            </a:r>
            <a:br>
              <a:rPr lang="ru-RU" sz="2400" dirty="0" smtClean="0">
                <a:solidFill>
                  <a:srgbClr val="002060"/>
                </a:solidFill>
                <a:latin typeface="Monotype Corsiva" pitchFamily="66" charset="0"/>
              </a:rPr>
            </a:br>
            <a:r>
              <a:rPr lang="ru-RU" sz="2400" dirty="0" smtClean="0">
                <a:solidFill>
                  <a:srgbClr val="002060"/>
                </a:solidFill>
                <a:latin typeface="Monotype Corsiva" pitchFamily="66" charset="0"/>
              </a:rPr>
              <a:t/>
            </a:r>
            <a:br>
              <a:rPr lang="ru-RU" sz="2400" dirty="0" smtClean="0">
                <a:solidFill>
                  <a:srgbClr val="002060"/>
                </a:solidFill>
                <a:latin typeface="Monotype Corsiva" pitchFamily="66" charset="0"/>
              </a:rPr>
            </a:br>
            <a:r>
              <a:rPr lang="ru-RU" sz="2400" dirty="0" smtClean="0">
                <a:solidFill>
                  <a:srgbClr val="002060"/>
                </a:solidFill>
                <a:latin typeface="Monotype Corsiva" pitchFamily="66" charset="0"/>
              </a:rPr>
              <a:t/>
            </a:r>
            <a:br>
              <a:rPr lang="ru-RU" sz="2400" dirty="0" smtClean="0">
                <a:solidFill>
                  <a:srgbClr val="002060"/>
                </a:solidFill>
                <a:latin typeface="Monotype Corsiva" pitchFamily="66" charset="0"/>
              </a:rPr>
            </a:br>
            <a:r>
              <a:rPr lang="ru-RU" sz="2400" dirty="0">
                <a:solidFill>
                  <a:srgbClr val="002060"/>
                </a:solidFill>
                <a:latin typeface="Monotype Corsiva" pitchFamily="66" charset="0"/>
              </a:rPr>
              <a:t/>
            </a:r>
            <a:br>
              <a:rPr lang="ru-RU" sz="2400" dirty="0">
                <a:solidFill>
                  <a:srgbClr val="002060"/>
                </a:solidFill>
                <a:latin typeface="Monotype Corsiva" pitchFamily="66" charset="0"/>
              </a:rPr>
            </a:br>
            <a:r>
              <a:rPr lang="ru-RU" sz="2400" dirty="0" smtClean="0">
                <a:solidFill>
                  <a:srgbClr val="0070C0"/>
                </a:solidFill>
                <a:latin typeface="Monotype Corsiva" pitchFamily="66" charset="0"/>
              </a:rPr>
              <a:t/>
            </a:r>
            <a:br>
              <a:rPr lang="ru-RU" sz="2400" dirty="0" smtClean="0">
                <a:solidFill>
                  <a:srgbClr val="0070C0"/>
                </a:solidFill>
                <a:latin typeface="Monotype Corsiva" pitchFamily="66" charset="0"/>
              </a:rPr>
            </a:br>
            <a:endParaRPr lang="ru-RU" sz="2400" dirty="0">
              <a:solidFill>
                <a:srgbClr val="0070C0"/>
              </a:solidFill>
              <a:latin typeface="Monotype Corsiva" pitchFamily="66" charset="0"/>
            </a:endParaRPr>
          </a:p>
        </p:txBody>
      </p:sp>
      <p:sp>
        <p:nvSpPr>
          <p:cNvPr id="3" name="Text Placeholder 2"/>
          <p:cNvSpPr>
            <a:spLocks noGrp="1"/>
          </p:cNvSpPr>
          <p:nvPr>
            <p:ph type="body" idx="1"/>
          </p:nvPr>
        </p:nvSpPr>
        <p:spPr>
          <a:xfrm>
            <a:off x="1331640" y="6597352"/>
            <a:ext cx="7268344" cy="459432"/>
          </a:xfrm>
        </p:spPr>
        <p:txBody>
          <a:bodyPr/>
          <a:lstStyle/>
          <a:p>
            <a:r>
              <a:rPr lang="ru-RU" sz="2400" dirty="0" smtClean="0">
                <a:solidFill>
                  <a:srgbClr val="002060"/>
                </a:solidFill>
                <a:effectLst>
                  <a:outerShdw blurRad="38100" dist="38100" dir="2700000" algn="tl">
                    <a:srgbClr val="000000">
                      <a:alpha val="43137"/>
                    </a:srgbClr>
                  </a:outerShdw>
                </a:effectLst>
                <a:latin typeface="Monotype Corsiva" pitchFamily="66" charset="0"/>
              </a:rPr>
              <a:t>Узнай произведение по отрывку:</a:t>
            </a:r>
          </a:p>
          <a:p>
            <a:pPr algn="ctr"/>
            <a:r>
              <a:rPr lang="ru-RU" sz="2400" b="1" dirty="0" smtClean="0">
                <a:solidFill>
                  <a:srgbClr val="002060"/>
                </a:solidFill>
                <a:latin typeface="Monotype Corsiva" pitchFamily="66" charset="0"/>
              </a:rPr>
              <a:t>1. «</a:t>
            </a:r>
            <a:r>
              <a:rPr lang="ru-RU" sz="2400" dirty="0" smtClean="0">
                <a:solidFill>
                  <a:srgbClr val="002060"/>
                </a:solidFill>
                <a:latin typeface="Monotype Corsiva" pitchFamily="66" charset="0"/>
              </a:rPr>
              <a:t>Море пламенем горит,</a:t>
            </a:r>
          </a:p>
          <a:p>
            <a:pPr algn="ctr"/>
            <a:r>
              <a:rPr lang="ru-RU" sz="2400" dirty="0" smtClean="0">
                <a:solidFill>
                  <a:srgbClr val="002060"/>
                </a:solidFill>
                <a:latin typeface="Monotype Corsiva" pitchFamily="66" charset="0"/>
              </a:rPr>
              <a:t>Выбежал из моря кит:</a:t>
            </a:r>
          </a:p>
          <a:p>
            <a:pPr algn="ctr"/>
            <a:r>
              <a:rPr lang="ru-RU" sz="2400" dirty="0" smtClean="0">
                <a:solidFill>
                  <a:srgbClr val="002060"/>
                </a:solidFill>
                <a:latin typeface="Monotype Corsiva" pitchFamily="66" charset="0"/>
              </a:rPr>
              <a:t>«Эй, пожарные, бегите,</a:t>
            </a:r>
          </a:p>
          <a:p>
            <a:pPr algn="ctr"/>
            <a:r>
              <a:rPr lang="ru-RU" sz="2400" dirty="0" smtClean="0">
                <a:solidFill>
                  <a:srgbClr val="002060"/>
                </a:solidFill>
                <a:latin typeface="Monotype Corsiva" pitchFamily="66" charset="0"/>
              </a:rPr>
              <a:t>Помогите, помогите!»»</a:t>
            </a:r>
          </a:p>
          <a:p>
            <a:pPr algn="ctr"/>
            <a:r>
              <a:rPr lang="ru-RU" sz="2400" b="1" i="1" dirty="0" smtClean="0">
                <a:solidFill>
                  <a:srgbClr val="002060"/>
                </a:solidFill>
                <a:latin typeface="Monotype Corsiva" pitchFamily="66" charset="0"/>
              </a:rPr>
              <a:t>2. </a:t>
            </a:r>
            <a:r>
              <a:rPr lang="ru-RU" sz="2400" i="1" dirty="0" smtClean="0">
                <a:solidFill>
                  <a:srgbClr val="002060"/>
                </a:solidFill>
                <a:latin typeface="Monotype Corsiva" pitchFamily="66" charset="0"/>
              </a:rPr>
              <a:t>«</a:t>
            </a:r>
            <a:r>
              <a:rPr lang="ru-RU" sz="2400" dirty="0" smtClean="0">
                <a:solidFill>
                  <a:srgbClr val="002060"/>
                </a:solidFill>
                <a:latin typeface="Monotype Corsiva" pitchFamily="66" charset="0"/>
              </a:rPr>
              <a:t>И вдруг заголосили: «Пожар! Горим, горим!»</a:t>
            </a:r>
          </a:p>
          <a:p>
            <a:pPr algn="ctr"/>
            <a:r>
              <a:rPr lang="ru-RU" sz="2400" dirty="0" smtClean="0">
                <a:solidFill>
                  <a:srgbClr val="002060"/>
                </a:solidFill>
                <a:latin typeface="Monotype Corsiva" pitchFamily="66" charset="0"/>
              </a:rPr>
              <a:t>С треском, щелканьем и громом, </a:t>
            </a:r>
          </a:p>
          <a:p>
            <a:pPr algn="ctr"/>
            <a:r>
              <a:rPr lang="ru-RU" sz="2400" dirty="0" smtClean="0">
                <a:solidFill>
                  <a:srgbClr val="002060"/>
                </a:solidFill>
                <a:latin typeface="Monotype Corsiva" pitchFamily="66" charset="0"/>
              </a:rPr>
              <a:t>Встал огонь над новым домом,</a:t>
            </a:r>
          </a:p>
          <a:p>
            <a:pPr algn="ctr"/>
            <a:r>
              <a:rPr lang="ru-RU" sz="2400" dirty="0" smtClean="0">
                <a:solidFill>
                  <a:srgbClr val="002060"/>
                </a:solidFill>
                <a:latin typeface="Monotype Corsiva" pitchFamily="66" charset="0"/>
              </a:rPr>
              <a:t>Озирается кругом, машет красным рукавом!»</a:t>
            </a:r>
          </a:p>
          <a:p>
            <a:endParaRPr lang="ru-RU" sz="2800" dirty="0" smtClean="0">
              <a:solidFill>
                <a:srgbClr val="002060"/>
              </a:solidFill>
              <a:latin typeface="Monotype Corsiva" pitchFamily="66" charset="0"/>
            </a:endParaRPr>
          </a:p>
          <a:p>
            <a:endParaRPr lang="ru-RU" sz="2800" dirty="0">
              <a:latin typeface="Monotype Corsiva" pitchFamily="66" charset="0"/>
            </a:endParaRPr>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524327" y="5157192"/>
            <a:ext cx="1340809" cy="1430598"/>
          </a:xfrm>
          <a:prstGeom prst="rect">
            <a:avLst/>
          </a:prstGeom>
        </p:spPr>
      </p:pic>
    </p:spTree>
    <p:extLst>
      <p:ext uri="{BB962C8B-B14F-4D97-AF65-F5344CB8AC3E}">
        <p14:creationId xmlns:p14="http://schemas.microsoft.com/office/powerpoint/2010/main" val="3204900967"/>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wipe(down)">
                                      <p:cBhvr>
                                        <p:cTn id="12" dur="500"/>
                                        <p:tgtEl>
                                          <p:spTgt spid="3">
                                            <p:txEl>
                                              <p:pRg st="0" end="0"/>
                                            </p:txEl>
                                          </p:spTgt>
                                        </p:tgtEl>
                                      </p:cBhvr>
                                    </p:animEffect>
                                  </p:childTnLst>
                                </p:cTn>
                              </p:par>
                              <p:par>
                                <p:cTn id="13" presetID="22" presetClass="entr" presetSubtype="4" fill="hold" grpId="0" nodeType="with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wipe(down)">
                                      <p:cBhvr>
                                        <p:cTn id="15" dur="500"/>
                                        <p:tgtEl>
                                          <p:spTgt spid="3">
                                            <p:txEl>
                                              <p:pRg st="1" end="1"/>
                                            </p:txEl>
                                          </p:spTgt>
                                        </p:tgtEl>
                                      </p:cBhvr>
                                    </p:animEffect>
                                  </p:childTnLst>
                                </p:cTn>
                              </p:par>
                              <p:par>
                                <p:cTn id="16" presetID="22" presetClass="entr" presetSubtype="4" fill="hold" grpId="0" nodeType="withEffect">
                                  <p:stCondLst>
                                    <p:cond delay="0"/>
                                  </p:stCondLst>
                                  <p:childTnLst>
                                    <p:set>
                                      <p:cBhvr>
                                        <p:cTn id="17" dur="1" fill="hold">
                                          <p:stCondLst>
                                            <p:cond delay="0"/>
                                          </p:stCondLst>
                                        </p:cTn>
                                        <p:tgtEl>
                                          <p:spTgt spid="3">
                                            <p:txEl>
                                              <p:pRg st="2" end="2"/>
                                            </p:txEl>
                                          </p:spTgt>
                                        </p:tgtEl>
                                        <p:attrNameLst>
                                          <p:attrName>style.visibility</p:attrName>
                                        </p:attrNameLst>
                                      </p:cBhvr>
                                      <p:to>
                                        <p:strVal val="visible"/>
                                      </p:to>
                                    </p:set>
                                    <p:animEffect transition="in" filter="wipe(down)">
                                      <p:cBhvr>
                                        <p:cTn id="18" dur="500"/>
                                        <p:tgtEl>
                                          <p:spTgt spid="3">
                                            <p:txEl>
                                              <p:pRg st="2" end="2"/>
                                            </p:txEl>
                                          </p:spTgt>
                                        </p:tgtEl>
                                      </p:cBhvr>
                                    </p:animEffect>
                                  </p:childTnLst>
                                </p:cTn>
                              </p:par>
                              <p:par>
                                <p:cTn id="19" presetID="22" presetClass="entr" presetSubtype="4" fill="hold" grpId="0" nodeType="with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Effect transition="in" filter="wipe(down)">
                                      <p:cBhvr>
                                        <p:cTn id="21" dur="500"/>
                                        <p:tgtEl>
                                          <p:spTgt spid="3">
                                            <p:txEl>
                                              <p:pRg st="3" end="3"/>
                                            </p:txEl>
                                          </p:spTgt>
                                        </p:tgtEl>
                                      </p:cBhvr>
                                    </p:animEffect>
                                  </p:childTnLst>
                                </p:cTn>
                              </p:par>
                              <p:par>
                                <p:cTn id="22" presetID="22" presetClass="entr" presetSubtype="4" fill="hold" grpId="0" nodeType="withEffect">
                                  <p:stCondLst>
                                    <p:cond delay="0"/>
                                  </p:stCondLst>
                                  <p:childTnLst>
                                    <p:set>
                                      <p:cBhvr>
                                        <p:cTn id="23" dur="1" fill="hold">
                                          <p:stCondLst>
                                            <p:cond delay="0"/>
                                          </p:stCondLst>
                                        </p:cTn>
                                        <p:tgtEl>
                                          <p:spTgt spid="3">
                                            <p:txEl>
                                              <p:pRg st="4" end="4"/>
                                            </p:txEl>
                                          </p:spTgt>
                                        </p:tgtEl>
                                        <p:attrNameLst>
                                          <p:attrName>style.visibility</p:attrName>
                                        </p:attrNameLst>
                                      </p:cBhvr>
                                      <p:to>
                                        <p:strVal val="visible"/>
                                      </p:to>
                                    </p:set>
                                    <p:animEffect transition="in" filter="wipe(down)">
                                      <p:cBhvr>
                                        <p:cTn id="24" dur="500"/>
                                        <p:tgtEl>
                                          <p:spTgt spid="3">
                                            <p:txEl>
                                              <p:pRg st="4" end="4"/>
                                            </p:txEl>
                                          </p:spTgt>
                                        </p:tgtEl>
                                      </p:cBhvr>
                                    </p:animEffect>
                                  </p:childTnLst>
                                </p:cTn>
                              </p:par>
                              <p:par>
                                <p:cTn id="25" presetID="22" presetClass="entr" presetSubtype="4" fill="hold" grpId="0" nodeType="with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wipe(down)">
                                      <p:cBhvr>
                                        <p:cTn id="27" dur="500"/>
                                        <p:tgtEl>
                                          <p:spTgt spid="3">
                                            <p:txEl>
                                              <p:pRg st="5" end="5"/>
                                            </p:txEl>
                                          </p:spTgt>
                                        </p:tgtEl>
                                      </p:cBhvr>
                                    </p:animEffect>
                                  </p:childTnLst>
                                </p:cTn>
                              </p:par>
                              <p:par>
                                <p:cTn id="28" presetID="22" presetClass="entr" presetSubtype="4" fill="hold" grpId="0" nodeType="withEffect">
                                  <p:stCondLst>
                                    <p:cond delay="0"/>
                                  </p:stCondLst>
                                  <p:childTnLst>
                                    <p:set>
                                      <p:cBhvr>
                                        <p:cTn id="29" dur="1" fill="hold">
                                          <p:stCondLst>
                                            <p:cond delay="0"/>
                                          </p:stCondLst>
                                        </p:cTn>
                                        <p:tgtEl>
                                          <p:spTgt spid="3">
                                            <p:txEl>
                                              <p:pRg st="6" end="6"/>
                                            </p:txEl>
                                          </p:spTgt>
                                        </p:tgtEl>
                                        <p:attrNameLst>
                                          <p:attrName>style.visibility</p:attrName>
                                        </p:attrNameLst>
                                      </p:cBhvr>
                                      <p:to>
                                        <p:strVal val="visible"/>
                                      </p:to>
                                    </p:set>
                                    <p:animEffect transition="in" filter="wipe(down)">
                                      <p:cBhvr>
                                        <p:cTn id="30" dur="500"/>
                                        <p:tgtEl>
                                          <p:spTgt spid="3">
                                            <p:txEl>
                                              <p:pRg st="6" end="6"/>
                                            </p:txEl>
                                          </p:spTgt>
                                        </p:tgtEl>
                                      </p:cBhvr>
                                    </p:animEffect>
                                  </p:childTnLst>
                                </p:cTn>
                              </p:par>
                              <p:par>
                                <p:cTn id="31" presetID="22" presetClass="entr" presetSubtype="4" fill="hold" grpId="0" nodeType="withEffect">
                                  <p:stCondLst>
                                    <p:cond delay="0"/>
                                  </p:stCondLst>
                                  <p:childTnLst>
                                    <p:set>
                                      <p:cBhvr>
                                        <p:cTn id="32" dur="1" fill="hold">
                                          <p:stCondLst>
                                            <p:cond delay="0"/>
                                          </p:stCondLst>
                                        </p:cTn>
                                        <p:tgtEl>
                                          <p:spTgt spid="3">
                                            <p:txEl>
                                              <p:pRg st="7" end="7"/>
                                            </p:txEl>
                                          </p:spTgt>
                                        </p:tgtEl>
                                        <p:attrNameLst>
                                          <p:attrName>style.visibility</p:attrName>
                                        </p:attrNameLst>
                                      </p:cBhvr>
                                      <p:to>
                                        <p:strVal val="visible"/>
                                      </p:to>
                                    </p:set>
                                    <p:animEffect transition="in" filter="wipe(down)">
                                      <p:cBhvr>
                                        <p:cTn id="33" dur="500"/>
                                        <p:tgtEl>
                                          <p:spTgt spid="3">
                                            <p:txEl>
                                              <p:pRg st="7" end="7"/>
                                            </p:txEl>
                                          </p:spTgt>
                                        </p:tgtEl>
                                      </p:cBhvr>
                                    </p:animEffect>
                                  </p:childTnLst>
                                </p:cTn>
                              </p:par>
                              <p:par>
                                <p:cTn id="34" presetID="22" presetClass="entr" presetSubtype="4" fill="hold" grpId="0" nodeType="withEffect">
                                  <p:stCondLst>
                                    <p:cond delay="0"/>
                                  </p:stCondLst>
                                  <p:childTnLst>
                                    <p:set>
                                      <p:cBhvr>
                                        <p:cTn id="35" dur="1" fill="hold">
                                          <p:stCondLst>
                                            <p:cond delay="0"/>
                                          </p:stCondLst>
                                        </p:cTn>
                                        <p:tgtEl>
                                          <p:spTgt spid="3">
                                            <p:txEl>
                                              <p:pRg st="8" end="8"/>
                                            </p:txEl>
                                          </p:spTgt>
                                        </p:tgtEl>
                                        <p:attrNameLst>
                                          <p:attrName>style.visibility</p:attrName>
                                        </p:attrNameLst>
                                      </p:cBhvr>
                                      <p:to>
                                        <p:strVal val="visible"/>
                                      </p:to>
                                    </p:set>
                                    <p:animEffect transition="in" filter="wipe(down)">
                                      <p:cBhvr>
                                        <p:cTn id="36"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115616" y="476673"/>
            <a:ext cx="7342584" cy="1512167"/>
          </a:xfrm>
        </p:spPr>
        <p:txBody>
          <a:bodyPr/>
          <a:lstStyle/>
          <a:p>
            <a:r>
              <a:rPr lang="ru-RU" sz="2800" b="1" dirty="0" smtClean="0">
                <a:solidFill>
                  <a:srgbClr val="0070C0"/>
                </a:solidFill>
                <a:latin typeface="Monotype Corsiva" pitchFamily="66" charset="0"/>
              </a:rPr>
              <a:t>3. «</a:t>
            </a:r>
            <a:r>
              <a:rPr lang="ru-RU" sz="2800" dirty="0" smtClean="0">
                <a:solidFill>
                  <a:srgbClr val="0070C0"/>
                </a:solidFill>
                <a:latin typeface="Monotype Corsiva" pitchFamily="66" charset="0"/>
              </a:rPr>
              <a:t>Возле </a:t>
            </a:r>
            <a:r>
              <a:rPr lang="ru-RU" sz="2800" dirty="0">
                <a:solidFill>
                  <a:srgbClr val="0070C0"/>
                </a:solidFill>
                <a:latin typeface="Monotype Corsiva" pitchFamily="66" charset="0"/>
              </a:rPr>
              <a:t>площади затор -</a:t>
            </a:r>
            <a:br>
              <a:rPr lang="ru-RU" sz="2800" dirty="0">
                <a:solidFill>
                  <a:srgbClr val="0070C0"/>
                </a:solidFill>
                <a:latin typeface="Monotype Corsiva" pitchFamily="66" charset="0"/>
              </a:rPr>
            </a:br>
            <a:r>
              <a:rPr lang="ru-RU" sz="2800" dirty="0">
                <a:solidFill>
                  <a:srgbClr val="0070C0"/>
                </a:solidFill>
                <a:latin typeface="Monotype Corsiva" pitchFamily="66" charset="0"/>
              </a:rPr>
              <a:t>Поломался светофор:</a:t>
            </a:r>
            <a:br>
              <a:rPr lang="ru-RU" sz="2800" dirty="0">
                <a:solidFill>
                  <a:srgbClr val="0070C0"/>
                </a:solidFill>
                <a:latin typeface="Monotype Corsiva" pitchFamily="66" charset="0"/>
              </a:rPr>
            </a:br>
            <a:r>
              <a:rPr lang="ru-RU" sz="2800" dirty="0">
                <a:solidFill>
                  <a:srgbClr val="0070C0"/>
                </a:solidFill>
                <a:latin typeface="Monotype Corsiva" pitchFamily="66" charset="0"/>
              </a:rPr>
              <a:t>Загорелся жёлтый свет,</a:t>
            </a:r>
            <a:br>
              <a:rPr lang="ru-RU" sz="2800" dirty="0">
                <a:solidFill>
                  <a:srgbClr val="0070C0"/>
                </a:solidFill>
                <a:latin typeface="Monotype Corsiva" pitchFamily="66" charset="0"/>
              </a:rPr>
            </a:br>
            <a:r>
              <a:rPr lang="ru-RU" sz="2800" dirty="0">
                <a:solidFill>
                  <a:srgbClr val="0070C0"/>
                </a:solidFill>
                <a:latin typeface="Monotype Corsiva" pitchFamily="66" charset="0"/>
              </a:rPr>
              <a:t>А зелёного всё нет</a:t>
            </a:r>
            <a:r>
              <a:rPr lang="ru-RU" sz="2800" dirty="0" smtClean="0">
                <a:solidFill>
                  <a:srgbClr val="0070C0"/>
                </a:solidFill>
                <a:latin typeface="Monotype Corsiva" pitchFamily="66" charset="0"/>
              </a:rPr>
              <a:t>...»</a:t>
            </a:r>
            <a:br>
              <a:rPr lang="ru-RU" sz="2800" dirty="0" smtClean="0">
                <a:solidFill>
                  <a:srgbClr val="0070C0"/>
                </a:solidFill>
                <a:latin typeface="Monotype Corsiva" pitchFamily="66" charset="0"/>
              </a:rPr>
            </a:br>
            <a:r>
              <a:rPr lang="ru-RU" sz="2800" b="1" dirty="0" smtClean="0">
                <a:solidFill>
                  <a:srgbClr val="0070C0"/>
                </a:solidFill>
                <a:latin typeface="Monotype Corsiva" pitchFamily="66" charset="0"/>
              </a:rPr>
              <a:t>4</a:t>
            </a:r>
            <a:r>
              <a:rPr lang="ru-RU" sz="2800" b="1" dirty="0">
                <a:solidFill>
                  <a:srgbClr val="0070C0"/>
                </a:solidFill>
                <a:latin typeface="Monotype Corsiva" pitchFamily="66" charset="0"/>
              </a:rPr>
              <a:t>. </a:t>
            </a:r>
            <a:r>
              <a:rPr lang="ru-RU" sz="2800" b="1" dirty="0" smtClean="0">
                <a:solidFill>
                  <a:srgbClr val="0070C0"/>
                </a:solidFill>
                <a:latin typeface="Monotype Corsiva" pitchFamily="66" charset="0"/>
              </a:rPr>
              <a:t>«</a:t>
            </a:r>
            <a:r>
              <a:rPr lang="ru-RU" sz="2800" dirty="0" smtClean="0">
                <a:solidFill>
                  <a:srgbClr val="0070C0"/>
                </a:solidFill>
                <a:latin typeface="Monotype Corsiva" pitchFamily="66" charset="0"/>
              </a:rPr>
              <a:t>Один </a:t>
            </a:r>
            <a:r>
              <a:rPr lang="ru-RU" sz="2800" dirty="0">
                <a:solidFill>
                  <a:srgbClr val="0070C0"/>
                </a:solidFill>
                <a:latin typeface="Monotype Corsiva" pitchFamily="66" charset="0"/>
              </a:rPr>
              <a:t>раз загорелся дом. И когда пожарные приехали к дому, к ним выбежала женщина. Она плакала и говорила, что в доме осталась двухлетняя девочка</a:t>
            </a:r>
            <a:r>
              <a:rPr lang="ru-RU" sz="2800" dirty="0" smtClean="0">
                <a:solidFill>
                  <a:srgbClr val="0070C0"/>
                </a:solidFill>
                <a:latin typeface="Monotype Corsiva" pitchFamily="66" charset="0"/>
              </a:rPr>
              <a:t>.»</a:t>
            </a:r>
            <a:br>
              <a:rPr lang="ru-RU" sz="2800" dirty="0" smtClean="0">
                <a:solidFill>
                  <a:srgbClr val="0070C0"/>
                </a:solidFill>
                <a:latin typeface="Monotype Corsiva" pitchFamily="66" charset="0"/>
              </a:rPr>
            </a:br>
            <a:r>
              <a:rPr lang="ru-RU" sz="2800" b="1" dirty="0">
                <a:solidFill>
                  <a:srgbClr val="0070C0"/>
                </a:solidFill>
                <a:latin typeface="Monotype Corsiva" pitchFamily="66" charset="0"/>
              </a:rPr>
              <a:t>5. </a:t>
            </a:r>
            <a:r>
              <a:rPr lang="ru-RU" sz="2800" b="1" dirty="0" smtClean="0">
                <a:solidFill>
                  <a:srgbClr val="0070C0"/>
                </a:solidFill>
                <a:latin typeface="Monotype Corsiva" pitchFamily="66" charset="0"/>
              </a:rPr>
              <a:t>«</a:t>
            </a:r>
            <a:r>
              <a:rPr lang="ru-RU" sz="2800" dirty="0" smtClean="0">
                <a:solidFill>
                  <a:srgbClr val="0070C0"/>
                </a:solidFill>
                <a:latin typeface="Monotype Corsiva" pitchFamily="66" charset="0"/>
              </a:rPr>
              <a:t>Что </a:t>
            </a:r>
            <a:r>
              <a:rPr lang="ru-RU" sz="2800" dirty="0">
                <a:solidFill>
                  <a:srgbClr val="0070C0"/>
                </a:solidFill>
                <a:latin typeface="Monotype Corsiva" pitchFamily="66" charset="0"/>
              </a:rPr>
              <a:t>случилось? На вокзале</a:t>
            </a:r>
            <a:br>
              <a:rPr lang="ru-RU" sz="2800" dirty="0">
                <a:solidFill>
                  <a:srgbClr val="0070C0"/>
                </a:solidFill>
                <a:latin typeface="Monotype Corsiva" pitchFamily="66" charset="0"/>
              </a:rPr>
            </a:br>
            <a:r>
              <a:rPr lang="ru-RU" sz="2800" dirty="0">
                <a:solidFill>
                  <a:srgbClr val="0070C0"/>
                </a:solidFill>
                <a:latin typeface="Monotype Corsiva" pitchFamily="66" charset="0"/>
              </a:rPr>
              <a:t>Плачет мальчик лет пяти.</a:t>
            </a:r>
            <a:br>
              <a:rPr lang="ru-RU" sz="2800" dirty="0">
                <a:solidFill>
                  <a:srgbClr val="0070C0"/>
                </a:solidFill>
                <a:latin typeface="Monotype Corsiva" pitchFamily="66" charset="0"/>
              </a:rPr>
            </a:br>
            <a:r>
              <a:rPr lang="ru-RU" sz="2800" dirty="0">
                <a:solidFill>
                  <a:srgbClr val="0070C0"/>
                </a:solidFill>
                <a:latin typeface="Monotype Corsiva" pitchFamily="66" charset="0"/>
              </a:rPr>
              <a:t>Потерял он маму в зале.</a:t>
            </a:r>
            <a:br>
              <a:rPr lang="ru-RU" sz="2800" dirty="0">
                <a:solidFill>
                  <a:srgbClr val="0070C0"/>
                </a:solidFill>
                <a:latin typeface="Monotype Corsiva" pitchFamily="66" charset="0"/>
              </a:rPr>
            </a:br>
            <a:r>
              <a:rPr lang="ru-RU" sz="2800" dirty="0">
                <a:solidFill>
                  <a:srgbClr val="0070C0"/>
                </a:solidFill>
                <a:latin typeface="Monotype Corsiva" pitchFamily="66" charset="0"/>
              </a:rPr>
              <a:t>Как теперь её найти</a:t>
            </a:r>
            <a:r>
              <a:rPr lang="ru-RU" sz="2800" dirty="0" smtClean="0">
                <a:solidFill>
                  <a:srgbClr val="0070C0"/>
                </a:solidFill>
                <a:latin typeface="Monotype Corsiva" pitchFamily="66" charset="0"/>
              </a:rPr>
              <a:t>?»</a:t>
            </a:r>
            <a:r>
              <a:rPr lang="ru-RU" sz="2800" b="1" dirty="0">
                <a:latin typeface="Monotype Corsiva" pitchFamily="66" charset="0"/>
              </a:rPr>
              <a:t/>
            </a:r>
            <a:br>
              <a:rPr lang="ru-RU" sz="2800" b="1" dirty="0">
                <a:latin typeface="Monotype Corsiva" pitchFamily="66" charset="0"/>
              </a:rPr>
            </a:br>
            <a:endParaRPr lang="ru-RU" sz="2800" b="1" dirty="0">
              <a:latin typeface="Monotype Corsiva" pitchFamily="66" charset="0"/>
            </a:endParaRPr>
          </a:p>
        </p:txBody>
      </p:sp>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524327" y="5157192"/>
            <a:ext cx="1340809" cy="1430598"/>
          </a:xfrm>
          <a:prstGeom prst="rect">
            <a:avLst/>
          </a:prstGeom>
        </p:spPr>
      </p:pic>
    </p:spTree>
    <p:extLst>
      <p:ext uri="{BB962C8B-B14F-4D97-AF65-F5344CB8AC3E}">
        <p14:creationId xmlns:p14="http://schemas.microsoft.com/office/powerpoint/2010/main" val="2719708313"/>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71600" y="274638"/>
            <a:ext cx="7715200" cy="1143000"/>
          </a:xfrm>
        </p:spPr>
        <p:txBody>
          <a:bodyPr/>
          <a:lstStyle/>
          <a:p>
            <a:pPr algn="l"/>
            <a:r>
              <a:rPr lang="ru-RU" sz="2800" b="1" dirty="0" smtClean="0">
                <a:effectLst>
                  <a:outerShdw blurRad="38100" dist="38100" dir="2700000" algn="tl">
                    <a:srgbClr val="000000">
                      <a:alpha val="43137"/>
                    </a:srgbClr>
                  </a:outerShdw>
                </a:effectLst>
                <a:latin typeface="Monotype Corsiva" pitchFamily="66" charset="0"/>
              </a:rPr>
              <a:t>Продолжи пословицу, поговорку:</a:t>
            </a:r>
            <a:endParaRPr lang="ru-RU" sz="2800" b="1" dirty="0">
              <a:effectLst>
                <a:outerShdw blurRad="38100" dist="38100" dir="2700000" algn="tl">
                  <a:srgbClr val="000000">
                    <a:alpha val="43137"/>
                  </a:srgbClr>
                </a:outerShdw>
              </a:effectLst>
              <a:latin typeface="Monotype Corsiva" pitchFamily="66" charset="0"/>
            </a:endParaRPr>
          </a:p>
        </p:txBody>
      </p:sp>
      <p:sp>
        <p:nvSpPr>
          <p:cNvPr id="3" name="Content Placeholder 2"/>
          <p:cNvSpPr>
            <a:spLocks noGrp="1"/>
          </p:cNvSpPr>
          <p:nvPr>
            <p:ph idx="1"/>
          </p:nvPr>
        </p:nvSpPr>
        <p:spPr>
          <a:xfrm>
            <a:off x="971600" y="1052736"/>
            <a:ext cx="7715200" cy="4525963"/>
          </a:xfrm>
        </p:spPr>
        <p:txBody>
          <a:bodyPr/>
          <a:lstStyle/>
          <a:p>
            <a:pPr>
              <a:buFont typeface="Wingdings" pitchFamily="2" charset="2"/>
              <a:buChar char="v"/>
            </a:pPr>
            <a:r>
              <a:rPr lang="ru-RU" dirty="0" smtClean="0">
                <a:solidFill>
                  <a:srgbClr val="0070C0"/>
                </a:solidFill>
                <a:latin typeface="Monotype Corsiva" pitchFamily="66" charset="0"/>
              </a:rPr>
              <a:t>Не зная броду, …</a:t>
            </a:r>
          </a:p>
          <a:p>
            <a:pPr>
              <a:buFont typeface="Wingdings" pitchFamily="2" charset="2"/>
              <a:buChar char="v"/>
            </a:pPr>
            <a:r>
              <a:rPr lang="ru-RU" dirty="0" smtClean="0">
                <a:solidFill>
                  <a:srgbClr val="0070C0"/>
                </a:solidFill>
                <a:latin typeface="Monotype Corsiva" pitchFamily="66" charset="0"/>
              </a:rPr>
              <a:t>Любопытной варваре…</a:t>
            </a:r>
          </a:p>
          <a:p>
            <a:pPr>
              <a:buFont typeface="Wingdings" pitchFamily="2" charset="2"/>
              <a:buChar char="v"/>
            </a:pPr>
            <a:r>
              <a:rPr lang="ru-RU" dirty="0" smtClean="0">
                <a:solidFill>
                  <a:srgbClr val="0070C0"/>
                </a:solidFill>
                <a:latin typeface="Monotype Corsiva" pitchFamily="66" charset="0"/>
              </a:rPr>
              <a:t>Дорого при пожаре…</a:t>
            </a:r>
          </a:p>
          <a:p>
            <a:pPr>
              <a:buFont typeface="Wingdings" pitchFamily="2" charset="2"/>
              <a:buChar char="v"/>
            </a:pPr>
            <a:r>
              <a:rPr lang="ru-RU" dirty="0" smtClean="0">
                <a:solidFill>
                  <a:srgbClr val="0070C0"/>
                </a:solidFill>
                <a:latin typeface="Monotype Corsiva" pitchFamily="66" charset="0"/>
              </a:rPr>
              <a:t>Не всякий встречный – …</a:t>
            </a:r>
            <a:endParaRPr lang="ru-RU" dirty="0">
              <a:solidFill>
                <a:srgbClr val="0070C0"/>
              </a:solidFill>
              <a:latin typeface="Monotype Corsiva" pitchFamily="66" charset="0"/>
            </a:endParaRPr>
          </a:p>
          <a:p>
            <a:pPr>
              <a:buFont typeface="Wingdings" pitchFamily="2" charset="2"/>
              <a:buChar char="v"/>
            </a:pPr>
            <a:r>
              <a:rPr lang="ru-RU" dirty="0" smtClean="0">
                <a:solidFill>
                  <a:srgbClr val="0070C0"/>
                </a:solidFill>
                <a:latin typeface="Monotype Corsiva" pitchFamily="66" charset="0"/>
              </a:rPr>
              <a:t>Огонь – беда, и вода беда,…</a:t>
            </a:r>
          </a:p>
          <a:p>
            <a:pPr>
              <a:buFont typeface="Wingdings" pitchFamily="2" charset="2"/>
              <a:buChar char="v"/>
            </a:pPr>
            <a:r>
              <a:rPr lang="ru-RU" dirty="0" smtClean="0">
                <a:solidFill>
                  <a:srgbClr val="0070C0"/>
                </a:solidFill>
                <a:latin typeface="Monotype Corsiva" pitchFamily="66" charset="0"/>
              </a:rPr>
              <a:t>В детстве не научишься </a:t>
            </a:r>
            <a:r>
              <a:rPr lang="en-US" dirty="0" smtClean="0">
                <a:solidFill>
                  <a:srgbClr val="0070C0"/>
                </a:solidFill>
                <a:latin typeface="Monotype Corsiva" pitchFamily="66" charset="0"/>
              </a:rPr>
              <a:t>–</a:t>
            </a:r>
            <a:endParaRPr lang="ru-RU" dirty="0" smtClean="0">
              <a:solidFill>
                <a:srgbClr val="0070C0"/>
              </a:solidFill>
              <a:latin typeface="Monotype Corsiva" pitchFamily="66" charset="0"/>
            </a:endParaRPr>
          </a:p>
          <a:p>
            <a:pPr>
              <a:buFont typeface="Wingdings" pitchFamily="2" charset="2"/>
              <a:buChar char="v"/>
            </a:pPr>
            <a:r>
              <a:rPr lang="ru-RU" dirty="0" smtClean="0">
                <a:solidFill>
                  <a:srgbClr val="0070C0"/>
                </a:solidFill>
                <a:latin typeface="Monotype Corsiva" pitchFamily="66" charset="0"/>
              </a:rPr>
              <a:t>Не всякому верь, …</a:t>
            </a:r>
          </a:p>
          <a:p>
            <a:pPr>
              <a:buFont typeface="Wingdings" pitchFamily="2" charset="2"/>
              <a:buChar char="v"/>
            </a:pPr>
            <a:r>
              <a:rPr lang="ru-RU" dirty="0" smtClean="0">
                <a:solidFill>
                  <a:srgbClr val="0070C0"/>
                </a:solidFill>
                <a:latin typeface="Monotype Corsiva" pitchFamily="66" charset="0"/>
              </a:rPr>
              <a:t>Изба крепка запором,…</a:t>
            </a:r>
          </a:p>
          <a:p>
            <a:pPr>
              <a:buFont typeface="Wingdings" pitchFamily="2" charset="2"/>
              <a:buChar char="v"/>
            </a:pPr>
            <a:r>
              <a:rPr lang="ru-RU" dirty="0" smtClean="0">
                <a:solidFill>
                  <a:srgbClr val="0070C0"/>
                </a:solidFill>
                <a:latin typeface="Monotype Corsiva" pitchFamily="66" charset="0"/>
              </a:rPr>
              <a:t>Мухомор красен,…</a:t>
            </a: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524327" y="5157192"/>
            <a:ext cx="1340809" cy="1430598"/>
          </a:xfrm>
          <a:prstGeom prst="rect">
            <a:avLst/>
          </a:prstGeom>
        </p:spPr>
      </p:pic>
    </p:spTree>
    <p:extLst>
      <p:ext uri="{BB962C8B-B14F-4D97-AF65-F5344CB8AC3E}">
        <p14:creationId xmlns:p14="http://schemas.microsoft.com/office/powerpoint/2010/main" val="608400079"/>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fade">
                                      <p:cBhvr>
                                        <p:cTn id="15" dur="500"/>
                                        <p:tgtEl>
                                          <p:spTgt spid="3">
                                            <p:txEl>
                                              <p:pRg st="1" end="1"/>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3">
                                            <p:txEl>
                                              <p:pRg st="2" end="2"/>
                                            </p:txEl>
                                          </p:spTgt>
                                        </p:tgtEl>
                                        <p:attrNameLst>
                                          <p:attrName>style.visibility</p:attrName>
                                        </p:attrNameLst>
                                      </p:cBhvr>
                                      <p:to>
                                        <p:strVal val="visible"/>
                                      </p:to>
                                    </p:set>
                                    <p:animEffect transition="in" filter="fade">
                                      <p:cBhvr>
                                        <p:cTn id="18" dur="500"/>
                                        <p:tgtEl>
                                          <p:spTgt spid="3">
                                            <p:txEl>
                                              <p:pRg st="2" end="2"/>
                                            </p:txEl>
                                          </p:spTgt>
                                        </p:tgtEl>
                                      </p:cBhvr>
                                    </p:animEffect>
                                  </p:childTnLst>
                                </p:cTn>
                              </p:par>
                              <p:par>
                                <p:cTn id="19" presetID="10" presetClass="entr" presetSubtype="0" fill="hold" nodeType="with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Effect transition="in" filter="fade">
                                      <p:cBhvr>
                                        <p:cTn id="21" dur="500"/>
                                        <p:tgtEl>
                                          <p:spTgt spid="3">
                                            <p:txEl>
                                              <p:pRg st="3" end="3"/>
                                            </p:txEl>
                                          </p:spTgt>
                                        </p:tgtEl>
                                      </p:cBhvr>
                                    </p:animEffect>
                                  </p:childTnLst>
                                </p:cTn>
                              </p:par>
                              <p:par>
                                <p:cTn id="22" presetID="10" presetClass="entr" presetSubtype="0" fill="hold" nodeType="withEffect">
                                  <p:stCondLst>
                                    <p:cond delay="0"/>
                                  </p:stCondLst>
                                  <p:childTnLst>
                                    <p:set>
                                      <p:cBhvr>
                                        <p:cTn id="23" dur="1" fill="hold">
                                          <p:stCondLst>
                                            <p:cond delay="0"/>
                                          </p:stCondLst>
                                        </p:cTn>
                                        <p:tgtEl>
                                          <p:spTgt spid="3">
                                            <p:txEl>
                                              <p:pRg st="4" end="4"/>
                                            </p:txEl>
                                          </p:spTgt>
                                        </p:tgtEl>
                                        <p:attrNameLst>
                                          <p:attrName>style.visibility</p:attrName>
                                        </p:attrNameLst>
                                      </p:cBhvr>
                                      <p:to>
                                        <p:strVal val="visible"/>
                                      </p:to>
                                    </p:set>
                                    <p:animEffect transition="in" filter="fade">
                                      <p:cBhvr>
                                        <p:cTn id="24" dur="500"/>
                                        <p:tgtEl>
                                          <p:spTgt spid="3">
                                            <p:txEl>
                                              <p:pRg st="4" end="4"/>
                                            </p:txEl>
                                          </p:spTgt>
                                        </p:tgtEl>
                                      </p:cBhvr>
                                    </p:animEffect>
                                  </p:childTnLst>
                                </p:cTn>
                              </p:par>
                              <p:par>
                                <p:cTn id="25" presetID="10" presetClass="entr" presetSubtype="0" fill="hold" nodeType="with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fade">
                                      <p:cBhvr>
                                        <p:cTn id="27" dur="500"/>
                                        <p:tgtEl>
                                          <p:spTgt spid="3">
                                            <p:txEl>
                                              <p:pRg st="5" end="5"/>
                                            </p:txEl>
                                          </p:spTgt>
                                        </p:tgtEl>
                                      </p:cBhvr>
                                    </p:animEffect>
                                  </p:childTnLst>
                                </p:cTn>
                              </p:par>
                              <p:par>
                                <p:cTn id="28" presetID="10" presetClass="entr" presetSubtype="0" fill="hold" nodeType="withEffect">
                                  <p:stCondLst>
                                    <p:cond delay="0"/>
                                  </p:stCondLst>
                                  <p:childTnLst>
                                    <p:set>
                                      <p:cBhvr>
                                        <p:cTn id="29" dur="1" fill="hold">
                                          <p:stCondLst>
                                            <p:cond delay="0"/>
                                          </p:stCondLst>
                                        </p:cTn>
                                        <p:tgtEl>
                                          <p:spTgt spid="3">
                                            <p:txEl>
                                              <p:pRg st="6" end="6"/>
                                            </p:txEl>
                                          </p:spTgt>
                                        </p:tgtEl>
                                        <p:attrNameLst>
                                          <p:attrName>style.visibility</p:attrName>
                                        </p:attrNameLst>
                                      </p:cBhvr>
                                      <p:to>
                                        <p:strVal val="visible"/>
                                      </p:to>
                                    </p:set>
                                    <p:animEffect transition="in" filter="fade">
                                      <p:cBhvr>
                                        <p:cTn id="30" dur="500"/>
                                        <p:tgtEl>
                                          <p:spTgt spid="3">
                                            <p:txEl>
                                              <p:pRg st="6" end="6"/>
                                            </p:txEl>
                                          </p:spTgt>
                                        </p:tgtEl>
                                      </p:cBhvr>
                                    </p:animEffect>
                                  </p:childTnLst>
                                </p:cTn>
                              </p:par>
                              <p:par>
                                <p:cTn id="31" presetID="10" presetClass="entr" presetSubtype="0" fill="hold" nodeType="withEffect">
                                  <p:stCondLst>
                                    <p:cond delay="0"/>
                                  </p:stCondLst>
                                  <p:childTnLst>
                                    <p:set>
                                      <p:cBhvr>
                                        <p:cTn id="32" dur="1" fill="hold">
                                          <p:stCondLst>
                                            <p:cond delay="0"/>
                                          </p:stCondLst>
                                        </p:cTn>
                                        <p:tgtEl>
                                          <p:spTgt spid="3">
                                            <p:txEl>
                                              <p:pRg st="7" end="7"/>
                                            </p:txEl>
                                          </p:spTgt>
                                        </p:tgtEl>
                                        <p:attrNameLst>
                                          <p:attrName>style.visibility</p:attrName>
                                        </p:attrNameLst>
                                      </p:cBhvr>
                                      <p:to>
                                        <p:strVal val="visible"/>
                                      </p:to>
                                    </p:set>
                                    <p:animEffect transition="in" filter="fade">
                                      <p:cBhvr>
                                        <p:cTn id="33" dur="500"/>
                                        <p:tgtEl>
                                          <p:spTgt spid="3">
                                            <p:txEl>
                                              <p:pRg st="7" end="7"/>
                                            </p:txEl>
                                          </p:spTgt>
                                        </p:tgtEl>
                                      </p:cBhvr>
                                    </p:animEffect>
                                  </p:childTnLst>
                                </p:cTn>
                              </p:par>
                              <p:par>
                                <p:cTn id="34" presetID="10" presetClass="entr" presetSubtype="0" fill="hold" nodeType="withEffect">
                                  <p:stCondLst>
                                    <p:cond delay="0"/>
                                  </p:stCondLst>
                                  <p:childTnLst>
                                    <p:set>
                                      <p:cBhvr>
                                        <p:cTn id="35" dur="1" fill="hold">
                                          <p:stCondLst>
                                            <p:cond delay="0"/>
                                          </p:stCondLst>
                                        </p:cTn>
                                        <p:tgtEl>
                                          <p:spTgt spid="3">
                                            <p:txEl>
                                              <p:pRg st="8" end="8"/>
                                            </p:txEl>
                                          </p:spTgt>
                                        </p:tgtEl>
                                        <p:attrNameLst>
                                          <p:attrName>style.visibility</p:attrName>
                                        </p:attrNameLst>
                                      </p:cBhvr>
                                      <p:to>
                                        <p:strVal val="visible"/>
                                      </p:to>
                                    </p:set>
                                    <p:animEffect transition="in" filter="fade">
                                      <p:cBhvr>
                                        <p:cTn id="36"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432830" y="3244334"/>
            <a:ext cx="184731" cy="369332"/>
          </a:xfrm>
          <a:prstGeom prst="rect">
            <a:avLst/>
          </a:prstGeom>
        </p:spPr>
        <p:txBody>
          <a:bodyPr wrap="none">
            <a:spAutoFit/>
          </a:bodyPr>
          <a:lstStyle/>
          <a:p>
            <a:endParaRPr lang="ru-RU" dirty="0"/>
          </a:p>
        </p:txBody>
      </p:sp>
      <p:sp>
        <p:nvSpPr>
          <p:cNvPr id="4" name="Rectangle 3"/>
          <p:cNvSpPr/>
          <p:nvPr/>
        </p:nvSpPr>
        <p:spPr>
          <a:xfrm>
            <a:off x="1115616" y="980728"/>
            <a:ext cx="7906332" cy="923330"/>
          </a:xfrm>
          <a:prstGeom prst="rect">
            <a:avLst/>
          </a:prstGeom>
          <a:noFill/>
          <a:effectLst>
            <a:outerShdw blurRad="50800" dist="38100" dir="16200000" rotWithShape="0">
              <a:prstClr val="black">
                <a:alpha val="40000"/>
              </a:prstClr>
            </a:outerShdw>
          </a:effectLst>
        </p:spPr>
        <p:txBody>
          <a:bodyPr wrap="none" lIns="91440" tIns="45720" rIns="91440" bIns="45720">
            <a:sp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a:r>
              <a:rPr lang="ru-RU" sz="5400" b="1" cap="all" spc="0" dirty="0" smtClean="0">
                <a:ln/>
                <a:solidFill>
                  <a:schemeClr val="accent1"/>
                </a:solidFill>
                <a:effectLst>
                  <a:outerShdw blurRad="38100" dist="38100" dir="2700000" algn="tl">
                    <a:srgbClr val="000000">
                      <a:alpha val="43137"/>
                    </a:srgbClr>
                  </a:outerShdw>
                  <a:reflection blurRad="10000" stA="55000" endPos="48000" dist="500" dir="5400000" sy="-100000" algn="bl" rotWithShape="0"/>
                </a:effectLst>
                <a:latin typeface="Monotype Corsiva" pitchFamily="66" charset="0"/>
              </a:rPr>
              <a:t>СПАСИБО ЗА ВНИМАНИЕ</a:t>
            </a:r>
            <a:endParaRPr lang="ru-RU" sz="5400" b="1" cap="all" spc="0" dirty="0">
              <a:ln/>
              <a:solidFill>
                <a:schemeClr val="accent1"/>
              </a:solidFill>
              <a:effectLst>
                <a:outerShdw blurRad="38100" dist="38100" dir="2700000" algn="tl">
                  <a:srgbClr val="000000">
                    <a:alpha val="43137"/>
                  </a:srgbClr>
                </a:outerShdw>
                <a:reflection blurRad="10000" stA="55000" endPos="48000" dist="500" dir="5400000" sy="-100000" algn="bl" rotWithShape="0"/>
              </a:effectLst>
            </a:endParaRP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55776" y="1658417"/>
            <a:ext cx="4572000" cy="4572000"/>
          </a:xfrm>
          <a:prstGeom prst="rect">
            <a:avLst/>
          </a:prstGeom>
        </p:spPr>
      </p:pic>
    </p:spTree>
    <p:extLst>
      <p:ext uri="{BB962C8B-B14F-4D97-AF65-F5344CB8AC3E}">
        <p14:creationId xmlns:p14="http://schemas.microsoft.com/office/powerpoint/2010/main" val="959591605"/>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style.rotation</p:attrName>
                                        </p:attrNameLst>
                                      </p:cBhvr>
                                      <p:tavLst>
                                        <p:tav tm="0">
                                          <p:val>
                                            <p:fltVal val="90"/>
                                          </p:val>
                                        </p:tav>
                                        <p:tav tm="100000">
                                          <p:val>
                                            <p:fltVal val="0"/>
                                          </p:val>
                                        </p:tav>
                                      </p:tavLst>
                                    </p:anim>
                                    <p:animEffect transition="in" filter="fade">
                                      <p:cBhvr>
                                        <p:cTn id="10" dur="1000"/>
                                        <p:tgtEl>
                                          <p:spTgt spid="4"/>
                                        </p:tgtEl>
                                      </p:cBhvr>
                                    </p:animEffect>
                                  </p:childTnLst>
                                </p:cTn>
                              </p:par>
                            </p:childTnLst>
                          </p:cTn>
                        </p:par>
                      </p:childTnLst>
                    </p:cTn>
                  </p:par>
                  <p:par>
                    <p:cTn id="11" fill="hold">
                      <p:stCondLst>
                        <p:cond delay="indefinite"/>
                      </p:stCondLst>
                      <p:childTnLst>
                        <p:par>
                          <p:cTn id="12" fill="hold">
                            <p:stCondLst>
                              <p:cond delay="0"/>
                            </p:stCondLst>
                            <p:childTnLst>
                              <p:par>
                                <p:cTn id="13" presetID="6" presetClass="emph" presetSubtype="0" fill="hold" nodeType="clickEffect">
                                  <p:stCondLst>
                                    <p:cond delay="0"/>
                                  </p:stCondLst>
                                  <p:childTnLst>
                                    <p:animScale>
                                      <p:cBhvr>
                                        <p:cTn id="14" dur="2000" fill="hold"/>
                                        <p:tgtEl>
                                          <p:spTgt spid="5"/>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Группа 1"/>
          <p:cNvGrpSpPr>
            <a:grpSpLocks/>
          </p:cNvGrpSpPr>
          <p:nvPr/>
        </p:nvGrpSpPr>
        <p:grpSpPr bwMode="auto">
          <a:xfrm>
            <a:off x="1025104" y="1643050"/>
            <a:ext cx="6904482" cy="5881700"/>
            <a:chOff x="383867" y="-815361"/>
            <a:chExt cx="8148573" cy="7740518"/>
          </a:xfrm>
        </p:grpSpPr>
        <p:sp>
          <p:nvSpPr>
            <p:cNvPr id="5" name="Прямоугольник 4"/>
            <p:cNvSpPr/>
            <p:nvPr/>
          </p:nvSpPr>
          <p:spPr>
            <a:xfrm>
              <a:off x="607288" y="-815361"/>
              <a:ext cx="7925152" cy="486053"/>
            </a:xfrm>
            <a:prstGeom prst="rect">
              <a:avLst/>
            </a:prstGeom>
          </p:spPr>
          <p:txBody>
            <a:bodyPr wrap="square">
              <a:spAutoFit/>
            </a:bodyPr>
            <a:lstStyle/>
            <a:p>
              <a:pPr algn="ctr" fontAlgn="base">
                <a:spcBef>
                  <a:spcPct val="0"/>
                </a:spcBef>
                <a:spcAft>
                  <a:spcPct val="0"/>
                </a:spcAft>
                <a:defRPr/>
              </a:pPr>
              <a:endParaRPr lang="ru-RU" dirty="0">
                <a:solidFill>
                  <a:srgbClr val="0070C0"/>
                </a:solidFill>
                <a:latin typeface="Arial" charset="0"/>
                <a:cs typeface="Arial" charset="0"/>
              </a:endParaRPr>
            </a:p>
          </p:txBody>
        </p:sp>
        <p:sp>
          <p:nvSpPr>
            <p:cNvPr id="6" name="Прямоугольник 3"/>
            <p:cNvSpPr>
              <a:spLocks noChangeArrowheads="1"/>
            </p:cNvSpPr>
            <p:nvPr/>
          </p:nvSpPr>
          <p:spPr bwMode="auto">
            <a:xfrm>
              <a:off x="383867" y="2672190"/>
              <a:ext cx="4393546" cy="4252967"/>
            </a:xfrm>
            <a:prstGeom prst="rect">
              <a:avLst/>
            </a:prstGeom>
            <a:noFill/>
            <a:ln w="9525">
              <a:noFill/>
              <a:miter lim="800000"/>
              <a:headEnd/>
              <a:tailEnd/>
            </a:ln>
          </p:spPr>
          <p:txBody>
            <a:bodyPr wrap="square">
              <a:spAutoFit/>
            </a:bodyPr>
            <a:lstStyle/>
            <a:p>
              <a:pPr algn="ctr" fontAlgn="base">
                <a:spcBef>
                  <a:spcPct val="0"/>
                </a:spcBef>
                <a:spcAft>
                  <a:spcPct val="0"/>
                </a:spcAft>
              </a:pPr>
              <a:r>
                <a:rPr lang="ru-RU" sz="2000" b="1" dirty="0" smtClean="0">
                  <a:solidFill>
                    <a:srgbClr val="0070C0"/>
                  </a:solidFill>
                  <a:latin typeface="Monotype Corsiva" pitchFamily="66" charset="0"/>
                  <a:cs typeface="Arial" charset="0"/>
                </a:rPr>
                <a:t> </a:t>
              </a:r>
              <a:r>
                <a:rPr lang="ru-RU" sz="2400" b="1" dirty="0" smtClean="0">
                  <a:solidFill>
                    <a:srgbClr val="0070C0"/>
                  </a:solidFill>
                  <a:latin typeface="Monotype Corsiva" pitchFamily="66" charset="0"/>
                  <a:cs typeface="Arial" charset="0"/>
                </a:rPr>
                <a:t>«Все, что усваивается </a:t>
              </a:r>
              <a:r>
                <a:rPr lang="ru-RU" sz="2400" b="1" dirty="0">
                  <a:solidFill>
                    <a:srgbClr val="0070C0"/>
                  </a:solidFill>
                  <a:latin typeface="Monotype Corsiva" pitchFamily="66" charset="0"/>
                  <a:cs typeface="Arial" charset="0"/>
                </a:rPr>
                <a:t>человеком впоследствии, никогда не имеет той глубины, какой </a:t>
              </a:r>
              <a:r>
                <a:rPr lang="ru-RU" sz="2400" b="1" dirty="0" smtClean="0">
                  <a:solidFill>
                    <a:srgbClr val="0070C0"/>
                  </a:solidFill>
                  <a:latin typeface="Monotype Corsiva" pitchFamily="66" charset="0"/>
                  <a:cs typeface="Arial" charset="0"/>
                </a:rPr>
                <a:t>отличается </a:t>
              </a:r>
              <a:r>
                <a:rPr lang="ru-RU" sz="2400" b="1" dirty="0">
                  <a:solidFill>
                    <a:srgbClr val="0070C0"/>
                  </a:solidFill>
                  <a:latin typeface="Monotype Corsiva" pitchFamily="66" charset="0"/>
                  <a:cs typeface="Arial" charset="0"/>
                </a:rPr>
                <a:t>все усвоенное в детские годы» </a:t>
              </a:r>
              <a:endParaRPr lang="ru-RU" sz="2400" b="1" dirty="0" smtClean="0">
                <a:solidFill>
                  <a:srgbClr val="0070C0"/>
                </a:solidFill>
                <a:latin typeface="Monotype Corsiva" pitchFamily="66" charset="0"/>
                <a:cs typeface="Arial" charset="0"/>
              </a:endParaRPr>
            </a:p>
            <a:p>
              <a:pPr algn="ctr" fontAlgn="base">
                <a:spcBef>
                  <a:spcPct val="0"/>
                </a:spcBef>
                <a:spcAft>
                  <a:spcPct val="0"/>
                </a:spcAft>
              </a:pPr>
              <a:r>
                <a:rPr lang="ru-RU" sz="2400" b="1" dirty="0">
                  <a:solidFill>
                    <a:srgbClr val="0070C0"/>
                  </a:solidFill>
                  <a:latin typeface="Monotype Corsiva" pitchFamily="66" charset="0"/>
                  <a:cs typeface="Arial" charset="0"/>
                </a:rPr>
                <a:t>К.Д. Ушинский</a:t>
              </a:r>
            </a:p>
            <a:p>
              <a:pPr algn="ctr" fontAlgn="base">
                <a:spcBef>
                  <a:spcPct val="0"/>
                </a:spcBef>
                <a:spcAft>
                  <a:spcPct val="0"/>
                </a:spcAft>
              </a:pPr>
              <a:endParaRPr lang="ru-RU" sz="2000" b="1" dirty="0" smtClean="0">
                <a:solidFill>
                  <a:srgbClr val="0070C0"/>
                </a:solidFill>
                <a:latin typeface="Monotype Corsiva" pitchFamily="66" charset="0"/>
                <a:cs typeface="Arial" charset="0"/>
              </a:endParaRPr>
            </a:p>
            <a:p>
              <a:pPr algn="ctr" fontAlgn="base">
                <a:spcBef>
                  <a:spcPct val="0"/>
                </a:spcBef>
                <a:spcAft>
                  <a:spcPct val="0"/>
                </a:spcAft>
              </a:pPr>
              <a:endParaRPr lang="ru-RU" sz="2000" b="1" dirty="0">
                <a:solidFill>
                  <a:srgbClr val="0070C0"/>
                </a:solidFill>
                <a:latin typeface="Monotype Corsiva" pitchFamily="66" charset="0"/>
                <a:cs typeface="Arial" charset="0"/>
              </a:endParaRPr>
            </a:p>
            <a:p>
              <a:pPr algn="ctr" fontAlgn="base">
                <a:spcBef>
                  <a:spcPct val="0"/>
                </a:spcBef>
                <a:spcAft>
                  <a:spcPct val="0"/>
                </a:spcAft>
              </a:pPr>
              <a:r>
                <a:rPr lang="en-US" sz="2000" b="1" dirty="0" smtClean="0">
                  <a:solidFill>
                    <a:srgbClr val="0070C0"/>
                  </a:solidFill>
                  <a:latin typeface="Monotype Corsiva" pitchFamily="66" charset="0"/>
                  <a:hlinkClick r:id="rId3"/>
                </a:rPr>
                <a:t>/</a:t>
              </a:r>
              <a:r>
                <a:rPr lang="ru-RU" sz="2000" dirty="0" smtClean="0">
                  <a:solidFill>
                    <a:srgbClr val="0070C0"/>
                  </a:solidFill>
                  <a:latin typeface="Monotype Corsiva" pitchFamily="66" charset="0"/>
                  <a:cs typeface="Arial" charset="0"/>
                </a:rPr>
                <a:t> </a:t>
              </a:r>
              <a:r>
                <a:rPr lang="en-US" sz="2000" dirty="0" smtClean="0">
                  <a:solidFill>
                    <a:srgbClr val="0070C0"/>
                  </a:solidFill>
                  <a:latin typeface="Monotype Corsiva" pitchFamily="66" charset="0"/>
                  <a:cs typeface="Arial" charset="0"/>
                </a:rPr>
                <a:t> </a:t>
              </a:r>
              <a:r>
                <a:rPr lang="ru-RU" sz="2000" dirty="0" smtClean="0">
                  <a:solidFill>
                    <a:srgbClr val="0070C0"/>
                  </a:solidFill>
                  <a:latin typeface="Monotype Corsiva" pitchFamily="66" charset="0"/>
                  <a:cs typeface="Arial" charset="0"/>
                </a:rPr>
                <a:t> </a:t>
              </a:r>
              <a:endParaRPr lang="ru-RU" sz="2000" dirty="0">
                <a:solidFill>
                  <a:srgbClr val="0070C0"/>
                </a:solidFill>
                <a:latin typeface="Monotype Corsiva" pitchFamily="66" charset="0"/>
                <a:cs typeface="Arial" charset="0"/>
              </a:endParaRPr>
            </a:p>
          </p:txBody>
        </p:sp>
      </p:grpSp>
      <p:sp>
        <p:nvSpPr>
          <p:cNvPr id="7" name="TextBox 6"/>
          <p:cNvSpPr txBox="1"/>
          <p:nvPr/>
        </p:nvSpPr>
        <p:spPr>
          <a:xfrm>
            <a:off x="1403648" y="645469"/>
            <a:ext cx="6912768" cy="3539430"/>
          </a:xfrm>
          <a:prstGeom prst="rect">
            <a:avLst/>
          </a:prstGeom>
          <a:noFill/>
        </p:spPr>
        <p:txBody>
          <a:bodyPr wrap="square" rtlCol="0">
            <a:spAutoFit/>
          </a:bodyPr>
          <a:lstStyle/>
          <a:p>
            <a:pPr algn="ctr"/>
            <a:r>
              <a:rPr lang="ru-RU" sz="2800" b="1" i="1" dirty="0">
                <a:solidFill>
                  <a:srgbClr val="7030A0"/>
                </a:solidFill>
                <a:effectLst>
                  <a:outerShdw blurRad="38100" dist="38100" dir="2700000" algn="tl">
                    <a:srgbClr val="000000">
                      <a:alpha val="43137"/>
                    </a:srgbClr>
                  </a:outerShdw>
                </a:effectLst>
                <a:latin typeface="Monotype Corsiva" pitchFamily="66" charset="0"/>
              </a:rPr>
              <a:t>Ни для кого не секрет, что сложившаяся социальная и экологическая обстановка вызывает беспокойство у людей всей планеты. Особую тревогу мы испытываем за самых беззащитных граждан – маленьких </a:t>
            </a:r>
            <a:r>
              <a:rPr lang="ru-RU" sz="2800" b="1" i="1" dirty="0" smtClean="0">
                <a:solidFill>
                  <a:srgbClr val="7030A0"/>
                </a:solidFill>
                <a:effectLst>
                  <a:outerShdw blurRad="38100" dist="38100" dir="2700000" algn="tl">
                    <a:srgbClr val="000000">
                      <a:alpha val="43137"/>
                    </a:srgbClr>
                  </a:outerShdw>
                </a:effectLst>
                <a:latin typeface="Monotype Corsiva" pitchFamily="66" charset="0"/>
              </a:rPr>
              <a:t>детей. Актуальность обучения детей дошкольного возраста основам обеспечения безопасности жизнедеятельсти в наше время не вызыват сомнений. </a:t>
            </a:r>
            <a:endParaRPr lang="ru-RU" sz="2800" b="1" i="1" dirty="0">
              <a:solidFill>
                <a:srgbClr val="7030A0"/>
              </a:solidFill>
              <a:effectLst>
                <a:outerShdw blurRad="38100" dist="38100" dir="2700000" algn="tl">
                  <a:srgbClr val="000000">
                    <a:alpha val="43137"/>
                  </a:srgbClr>
                </a:outerShdw>
              </a:effectLst>
              <a:latin typeface="Monotype Corsiva" pitchFamily="66" charset="0"/>
            </a:endParaRPr>
          </a:p>
        </p:txBody>
      </p:sp>
      <p:pic>
        <p:nvPicPr>
          <p:cNvPr id="12" name="Picture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flipH="1">
            <a:off x="8118873" y="5373216"/>
            <a:ext cx="739558" cy="1177004"/>
          </a:xfrm>
          <a:prstGeom prst="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pic>
    </p:spTree>
    <p:custDataLst>
      <p:tags r:id="rId1"/>
    </p:custDataLst>
    <p:extLst>
      <p:ext uri="{BB962C8B-B14F-4D97-AF65-F5344CB8AC3E}">
        <p14:creationId xmlns:p14="http://schemas.microsoft.com/office/powerpoint/2010/main" val="2397202827"/>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403647" y="548680"/>
            <a:ext cx="6715225" cy="5755422"/>
          </a:xfrm>
          <a:prstGeom prst="rect">
            <a:avLst/>
          </a:prstGeom>
          <a:noFill/>
        </p:spPr>
        <p:txBody>
          <a:bodyPr wrap="square" rtlCol="0">
            <a:spAutoFit/>
          </a:bodyPr>
          <a:lstStyle/>
          <a:p>
            <a:pPr algn="ctr"/>
            <a:r>
              <a:rPr lang="ru-RU" sz="4000" b="1" dirty="0">
                <a:solidFill>
                  <a:srgbClr val="7030A0"/>
                </a:solidFill>
                <a:effectLst>
                  <a:outerShdw blurRad="38100" dist="38100" dir="2700000" algn="tl">
                    <a:srgbClr val="000000">
                      <a:alpha val="43137"/>
                    </a:srgbClr>
                  </a:outerShdw>
                </a:effectLst>
                <a:latin typeface="Monotype Corsiva" pitchFamily="66" charset="0"/>
              </a:rPr>
              <a:t>Безопасность</a:t>
            </a:r>
            <a:r>
              <a:rPr lang="ru-RU" sz="4000" b="1" dirty="0">
                <a:solidFill>
                  <a:srgbClr val="7030A0"/>
                </a:solidFill>
                <a:latin typeface="Monotype Corsiva" pitchFamily="66" charset="0"/>
              </a:rPr>
              <a:t> </a:t>
            </a:r>
            <a:r>
              <a:rPr lang="ru-RU" sz="3200" b="1" dirty="0">
                <a:solidFill>
                  <a:srgbClr val="0070C0"/>
                </a:solidFill>
                <a:latin typeface="Monotype Corsiva" pitchFamily="66" charset="0"/>
              </a:rPr>
              <a:t>-</a:t>
            </a:r>
          </a:p>
          <a:p>
            <a:pPr algn="ctr"/>
            <a:r>
              <a:rPr lang="ru-RU" sz="3200" b="1" dirty="0">
                <a:solidFill>
                  <a:srgbClr val="0070C0"/>
                </a:solidFill>
                <a:latin typeface="Monotype Corsiva" pitchFamily="66" charset="0"/>
              </a:rPr>
              <a:t>это не просто сумма </a:t>
            </a:r>
          </a:p>
          <a:p>
            <a:pPr algn="ctr"/>
            <a:r>
              <a:rPr lang="ru-RU" sz="3200" b="1" dirty="0">
                <a:solidFill>
                  <a:srgbClr val="0070C0"/>
                </a:solidFill>
                <a:latin typeface="Monotype Corsiva" pitchFamily="66" charset="0"/>
              </a:rPr>
              <a:t>усвоенных знаний, </a:t>
            </a:r>
          </a:p>
          <a:p>
            <a:pPr algn="ctr"/>
            <a:r>
              <a:rPr lang="ru-RU" sz="3200" b="1" dirty="0">
                <a:solidFill>
                  <a:srgbClr val="0070C0"/>
                </a:solidFill>
                <a:latin typeface="Monotype Corsiva" pitchFamily="66" charset="0"/>
              </a:rPr>
              <a:t>а умение правильно вести </a:t>
            </a:r>
          </a:p>
          <a:p>
            <a:pPr algn="ctr"/>
            <a:r>
              <a:rPr lang="ru-RU" sz="3200" b="1" dirty="0">
                <a:solidFill>
                  <a:srgbClr val="0070C0"/>
                </a:solidFill>
                <a:latin typeface="Monotype Corsiva" pitchFamily="66" charset="0"/>
              </a:rPr>
              <a:t>себя в различных </a:t>
            </a:r>
          </a:p>
          <a:p>
            <a:pPr algn="ctr"/>
            <a:r>
              <a:rPr lang="ru-RU" sz="3200" b="1" dirty="0">
                <a:solidFill>
                  <a:srgbClr val="0070C0"/>
                </a:solidFill>
                <a:latin typeface="Monotype Corsiva" pitchFamily="66" charset="0"/>
              </a:rPr>
              <a:t>ситуациях. </a:t>
            </a:r>
            <a:endParaRPr lang="ru-RU" sz="3200" b="1" dirty="0" smtClean="0">
              <a:solidFill>
                <a:srgbClr val="0070C0"/>
              </a:solidFill>
              <a:latin typeface="Monotype Corsiva" pitchFamily="66" charset="0"/>
            </a:endParaRPr>
          </a:p>
          <a:p>
            <a:pPr algn="ctr"/>
            <a:endParaRPr lang="ru-RU" sz="2800" b="1" dirty="0">
              <a:solidFill>
                <a:srgbClr val="0070C0"/>
              </a:solidFill>
              <a:latin typeface="Monotype Corsiva" pitchFamily="66" charset="0"/>
            </a:endParaRPr>
          </a:p>
          <a:p>
            <a:r>
              <a:rPr lang="ru-RU" sz="2800" b="1" dirty="0" smtClean="0">
                <a:solidFill>
                  <a:srgbClr val="0070C0"/>
                </a:solidFill>
                <a:latin typeface="Monotype Corsiva" pitchFamily="66" charset="0"/>
              </a:rPr>
              <a:t>Задача педагога – систематизировать знания детей о правилах  безопасного поведения в бытовых и экстремальных условиях, сформировать конкретные навыки и модели поведения в обществе.</a:t>
            </a:r>
            <a:endParaRPr lang="ru-RU" sz="2800" b="1" dirty="0">
              <a:solidFill>
                <a:srgbClr val="0070C0"/>
              </a:solidFill>
              <a:latin typeface="Monotype Corsiva" pitchFamily="66" charset="0"/>
            </a:endParaRPr>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8118873" y="5373216"/>
            <a:ext cx="739558" cy="1177004"/>
          </a:xfrm>
          <a:prstGeom prst="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pic>
    </p:spTree>
    <p:custDataLst>
      <p:tags r:id="rId1"/>
    </p:custData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wipe(down)">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fade">
                                      <p:cBhvr>
                                        <p:cTn id="12" dur="500"/>
                                        <p:tgtEl>
                                          <p:spTgt spid="2">
                                            <p:txEl>
                                              <p:pRg st="1" end="1"/>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animEffect transition="in" filter="fade">
                                      <p:cBhvr>
                                        <p:cTn id="15" dur="500"/>
                                        <p:tgtEl>
                                          <p:spTgt spid="2">
                                            <p:txEl>
                                              <p:pRg st="2" end="2"/>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2">
                                            <p:txEl>
                                              <p:pRg st="3" end="3"/>
                                            </p:txEl>
                                          </p:spTgt>
                                        </p:tgtEl>
                                        <p:attrNameLst>
                                          <p:attrName>style.visibility</p:attrName>
                                        </p:attrNameLst>
                                      </p:cBhvr>
                                      <p:to>
                                        <p:strVal val="visible"/>
                                      </p:to>
                                    </p:set>
                                    <p:animEffect transition="in" filter="fade">
                                      <p:cBhvr>
                                        <p:cTn id="18" dur="500"/>
                                        <p:tgtEl>
                                          <p:spTgt spid="2">
                                            <p:txEl>
                                              <p:pRg st="3" end="3"/>
                                            </p:txEl>
                                          </p:spTgt>
                                        </p:tgtEl>
                                      </p:cBhvr>
                                    </p:animEffect>
                                  </p:childTnLst>
                                </p:cTn>
                              </p:par>
                              <p:par>
                                <p:cTn id="19" presetID="10" presetClass="entr" presetSubtype="0" fill="hold" nodeType="withEffect">
                                  <p:stCondLst>
                                    <p:cond delay="0"/>
                                  </p:stCondLst>
                                  <p:childTnLst>
                                    <p:set>
                                      <p:cBhvr>
                                        <p:cTn id="20" dur="1" fill="hold">
                                          <p:stCondLst>
                                            <p:cond delay="0"/>
                                          </p:stCondLst>
                                        </p:cTn>
                                        <p:tgtEl>
                                          <p:spTgt spid="2">
                                            <p:txEl>
                                              <p:pRg st="4" end="4"/>
                                            </p:txEl>
                                          </p:spTgt>
                                        </p:tgtEl>
                                        <p:attrNameLst>
                                          <p:attrName>style.visibility</p:attrName>
                                        </p:attrNameLst>
                                      </p:cBhvr>
                                      <p:to>
                                        <p:strVal val="visible"/>
                                      </p:to>
                                    </p:set>
                                    <p:animEffect transition="in" filter="fade">
                                      <p:cBhvr>
                                        <p:cTn id="21" dur="500"/>
                                        <p:tgtEl>
                                          <p:spTgt spid="2">
                                            <p:txEl>
                                              <p:pRg st="4" end="4"/>
                                            </p:txEl>
                                          </p:spTgt>
                                        </p:tgtEl>
                                      </p:cBhvr>
                                    </p:animEffect>
                                  </p:childTnLst>
                                </p:cTn>
                              </p:par>
                              <p:par>
                                <p:cTn id="22" presetID="10" presetClass="entr" presetSubtype="0" fill="hold" nodeType="withEffect">
                                  <p:stCondLst>
                                    <p:cond delay="0"/>
                                  </p:stCondLst>
                                  <p:childTnLst>
                                    <p:set>
                                      <p:cBhvr>
                                        <p:cTn id="23" dur="1" fill="hold">
                                          <p:stCondLst>
                                            <p:cond delay="0"/>
                                          </p:stCondLst>
                                        </p:cTn>
                                        <p:tgtEl>
                                          <p:spTgt spid="2">
                                            <p:txEl>
                                              <p:pRg st="5" end="5"/>
                                            </p:txEl>
                                          </p:spTgt>
                                        </p:tgtEl>
                                        <p:attrNameLst>
                                          <p:attrName>style.visibility</p:attrName>
                                        </p:attrNameLst>
                                      </p:cBhvr>
                                      <p:to>
                                        <p:strVal val="visible"/>
                                      </p:to>
                                    </p:set>
                                    <p:animEffect transition="in" filter="fade">
                                      <p:cBhvr>
                                        <p:cTn id="24" dur="500"/>
                                        <p:tgtEl>
                                          <p:spTgt spid="2">
                                            <p:txEl>
                                              <p:pRg st="5" end="5"/>
                                            </p:txEl>
                                          </p:spTgt>
                                        </p:tgtEl>
                                      </p:cBhvr>
                                    </p:animEffect>
                                  </p:childTnLst>
                                </p:cTn>
                              </p:par>
                              <p:par>
                                <p:cTn id="25" presetID="10" presetClass="entr" presetSubtype="0" fill="hold" nodeType="withEffect">
                                  <p:stCondLst>
                                    <p:cond delay="0"/>
                                  </p:stCondLst>
                                  <p:childTnLst>
                                    <p:set>
                                      <p:cBhvr>
                                        <p:cTn id="26" dur="1" fill="hold">
                                          <p:stCondLst>
                                            <p:cond delay="0"/>
                                          </p:stCondLst>
                                        </p:cTn>
                                        <p:tgtEl>
                                          <p:spTgt spid="2">
                                            <p:txEl>
                                              <p:pRg st="7" end="7"/>
                                            </p:txEl>
                                          </p:spTgt>
                                        </p:tgtEl>
                                        <p:attrNameLst>
                                          <p:attrName>style.visibility</p:attrName>
                                        </p:attrNameLst>
                                      </p:cBhvr>
                                      <p:to>
                                        <p:strVal val="visible"/>
                                      </p:to>
                                    </p:set>
                                    <p:animEffect transition="in" filter="fade">
                                      <p:cBhvr>
                                        <p:cTn id="27"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Группа 1"/>
          <p:cNvGrpSpPr>
            <a:grpSpLocks/>
          </p:cNvGrpSpPr>
          <p:nvPr/>
        </p:nvGrpSpPr>
        <p:grpSpPr bwMode="auto">
          <a:xfrm>
            <a:off x="1214414" y="1643050"/>
            <a:ext cx="6715172" cy="3972237"/>
            <a:chOff x="607288" y="-815361"/>
            <a:chExt cx="7925152" cy="5227599"/>
          </a:xfrm>
        </p:grpSpPr>
        <p:sp>
          <p:nvSpPr>
            <p:cNvPr id="5" name="Прямоугольник 4"/>
            <p:cNvSpPr/>
            <p:nvPr/>
          </p:nvSpPr>
          <p:spPr>
            <a:xfrm>
              <a:off x="607288" y="-815361"/>
              <a:ext cx="7925152" cy="486053"/>
            </a:xfrm>
            <a:prstGeom prst="rect">
              <a:avLst/>
            </a:prstGeom>
          </p:spPr>
          <p:txBody>
            <a:bodyPr wrap="square">
              <a:spAutoFit/>
            </a:bodyPr>
            <a:lstStyle/>
            <a:p>
              <a:pPr algn="ctr" fontAlgn="base">
                <a:spcBef>
                  <a:spcPct val="0"/>
                </a:spcBef>
                <a:spcAft>
                  <a:spcPct val="0"/>
                </a:spcAft>
                <a:defRPr/>
              </a:pPr>
              <a:endParaRPr lang="ru-RU" dirty="0">
                <a:solidFill>
                  <a:srgbClr val="0070C0"/>
                </a:solidFill>
                <a:latin typeface="Arial" charset="0"/>
                <a:cs typeface="Arial" charset="0"/>
              </a:endParaRPr>
            </a:p>
          </p:txBody>
        </p:sp>
        <p:sp>
          <p:nvSpPr>
            <p:cNvPr id="6" name="Прямоугольник 3"/>
            <p:cNvSpPr>
              <a:spLocks noChangeArrowheads="1"/>
            </p:cNvSpPr>
            <p:nvPr/>
          </p:nvSpPr>
          <p:spPr bwMode="auto">
            <a:xfrm>
              <a:off x="1366078" y="3885680"/>
              <a:ext cx="6491880" cy="526558"/>
            </a:xfrm>
            <a:prstGeom prst="rect">
              <a:avLst/>
            </a:prstGeom>
            <a:noFill/>
            <a:ln w="9525">
              <a:noFill/>
              <a:miter lim="800000"/>
              <a:headEnd/>
              <a:tailEnd/>
            </a:ln>
          </p:spPr>
          <p:txBody>
            <a:bodyPr wrap="square">
              <a:spAutoFit/>
            </a:bodyPr>
            <a:lstStyle/>
            <a:p>
              <a:pPr algn="ctr" fontAlgn="base">
                <a:spcBef>
                  <a:spcPct val="0"/>
                </a:spcBef>
                <a:spcAft>
                  <a:spcPct val="0"/>
                </a:spcAft>
              </a:pPr>
              <a:r>
                <a:rPr lang="en-US" sz="2000" b="1" dirty="0" smtClean="0">
                  <a:solidFill>
                    <a:srgbClr val="0070C0"/>
                  </a:solidFill>
                  <a:latin typeface="Monotype Corsiva" pitchFamily="66" charset="0"/>
                  <a:hlinkClick r:id="rId2"/>
                </a:rPr>
                <a:t>/</a:t>
              </a:r>
              <a:r>
                <a:rPr lang="ru-RU" sz="2000" dirty="0" smtClean="0">
                  <a:solidFill>
                    <a:srgbClr val="0070C0"/>
                  </a:solidFill>
                  <a:latin typeface="Monotype Corsiva" pitchFamily="66" charset="0"/>
                  <a:cs typeface="Arial" charset="0"/>
                </a:rPr>
                <a:t> </a:t>
              </a:r>
              <a:r>
                <a:rPr lang="en-US" sz="2000" dirty="0" smtClean="0">
                  <a:solidFill>
                    <a:srgbClr val="0070C0"/>
                  </a:solidFill>
                  <a:latin typeface="Monotype Corsiva" pitchFamily="66" charset="0"/>
                  <a:cs typeface="Arial" charset="0"/>
                </a:rPr>
                <a:t> </a:t>
              </a:r>
              <a:r>
                <a:rPr lang="ru-RU" sz="2000" dirty="0" smtClean="0">
                  <a:solidFill>
                    <a:srgbClr val="0070C0"/>
                  </a:solidFill>
                  <a:latin typeface="Monotype Corsiva" pitchFamily="66" charset="0"/>
                  <a:cs typeface="Arial" charset="0"/>
                </a:rPr>
                <a:t> </a:t>
              </a:r>
              <a:endParaRPr lang="ru-RU" sz="2000" dirty="0">
                <a:solidFill>
                  <a:srgbClr val="0070C0"/>
                </a:solidFill>
                <a:latin typeface="Monotype Corsiva" pitchFamily="66" charset="0"/>
                <a:cs typeface="Arial" charset="0"/>
              </a:endParaRPr>
            </a:p>
          </p:txBody>
        </p:sp>
      </p:grpSp>
      <p:sp>
        <p:nvSpPr>
          <p:cNvPr id="7" name="TextBox 6"/>
          <p:cNvSpPr txBox="1"/>
          <p:nvPr/>
        </p:nvSpPr>
        <p:spPr>
          <a:xfrm>
            <a:off x="1214414" y="332656"/>
            <a:ext cx="7462042" cy="5262979"/>
          </a:xfrm>
          <a:prstGeom prst="rect">
            <a:avLst/>
          </a:prstGeom>
          <a:noFill/>
        </p:spPr>
        <p:txBody>
          <a:bodyPr wrap="square" rtlCol="0">
            <a:spAutoFit/>
          </a:bodyPr>
          <a:lstStyle/>
          <a:p>
            <a:pPr algn="ctr"/>
            <a:r>
              <a:rPr lang="ru-RU" sz="3600" b="1" dirty="0">
                <a:solidFill>
                  <a:srgbClr val="7030A0"/>
                </a:solidFill>
                <a:effectLst>
                  <a:outerShdw blurRad="38100" dist="38100" dir="2700000" algn="tl">
                    <a:srgbClr val="000000">
                      <a:alpha val="43137"/>
                    </a:srgbClr>
                  </a:outerShdw>
                </a:effectLst>
                <a:latin typeface="Monotype Corsiva" pitchFamily="66" charset="0"/>
              </a:rPr>
              <a:t>Основные направления раздела </a:t>
            </a:r>
          </a:p>
          <a:p>
            <a:pPr algn="ctr"/>
            <a:endParaRPr lang="ru-RU" sz="3200" b="1" dirty="0">
              <a:solidFill>
                <a:srgbClr val="0070C0"/>
              </a:solidFill>
              <a:latin typeface="Monotype Corsiva" pitchFamily="66" charset="0"/>
            </a:endParaRPr>
          </a:p>
          <a:p>
            <a:pPr marL="457200" indent="-457200">
              <a:buFont typeface="Wingdings" pitchFamily="2" charset="2"/>
              <a:buChar char="v"/>
            </a:pPr>
            <a:r>
              <a:rPr lang="ru-RU" sz="3200" b="1" dirty="0" smtClean="0">
                <a:solidFill>
                  <a:srgbClr val="0070C0"/>
                </a:solidFill>
                <a:latin typeface="Monotype Corsiva" pitchFamily="66" charset="0"/>
              </a:rPr>
              <a:t>Безопасное поведение в природе;</a:t>
            </a:r>
          </a:p>
          <a:p>
            <a:pPr marL="457200" indent="-457200">
              <a:buFont typeface="Wingdings" pitchFamily="2" charset="2"/>
              <a:buChar char="v"/>
            </a:pPr>
            <a:r>
              <a:rPr lang="ru-RU" sz="3200" b="1" dirty="0" smtClean="0">
                <a:solidFill>
                  <a:srgbClr val="0070C0"/>
                </a:solidFill>
                <a:latin typeface="Monotype Corsiva" pitchFamily="66" charset="0"/>
              </a:rPr>
              <a:t>Безопасность на дорогах;</a:t>
            </a:r>
          </a:p>
          <a:p>
            <a:pPr marL="457200" indent="-457200">
              <a:buFont typeface="Wingdings" pitchFamily="2" charset="2"/>
              <a:buChar char="v"/>
            </a:pPr>
            <a:r>
              <a:rPr lang="ru-RU" sz="3200" b="1" dirty="0" smtClean="0">
                <a:solidFill>
                  <a:srgbClr val="0070C0"/>
                </a:solidFill>
                <a:latin typeface="Monotype Corsiva" pitchFamily="66" charset="0"/>
              </a:rPr>
              <a:t>Безопасность собственной жизнедеятельности.</a:t>
            </a:r>
          </a:p>
          <a:p>
            <a:pPr marL="457200" indent="-457200">
              <a:buFont typeface="Wingdings" pitchFamily="2" charset="2"/>
              <a:buChar char="v"/>
            </a:pPr>
            <a:endParaRPr lang="ru-RU" sz="2800" b="1" dirty="0">
              <a:solidFill>
                <a:srgbClr val="0070C0"/>
              </a:solidFill>
              <a:latin typeface="Monotype Corsiva" pitchFamily="66" charset="0"/>
            </a:endParaRPr>
          </a:p>
          <a:p>
            <a:r>
              <a:rPr lang="ru-RU" sz="2800" b="1" dirty="0" smtClean="0">
                <a:solidFill>
                  <a:srgbClr val="0070C0"/>
                </a:solidFill>
                <a:latin typeface="Monotype Corsiva" pitchFamily="66" charset="0"/>
              </a:rPr>
              <a:t>Залогом успешности работы по данным направлениям может стать сочетание разнообразных по содержанию и форме видов образовательной деятельности.</a:t>
            </a:r>
            <a:endParaRPr lang="ru-RU" sz="2800" b="1" dirty="0">
              <a:solidFill>
                <a:srgbClr val="0070C0"/>
              </a:solidFill>
              <a:latin typeface="Monotype Corsiva" pitchFamily="66" charset="0"/>
            </a:endParaRPr>
          </a:p>
        </p:txBody>
      </p:sp>
      <p:pic>
        <p:nvPicPr>
          <p:cNvPr id="8" name="Pictur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8118873" y="5373216"/>
            <a:ext cx="739558" cy="1177004"/>
          </a:xfrm>
          <a:prstGeom prst="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pic>
    </p:spTree>
    <p:extLst>
      <p:ext uri="{BB962C8B-B14F-4D97-AF65-F5344CB8AC3E}">
        <p14:creationId xmlns:p14="http://schemas.microsoft.com/office/powerpoint/2010/main" val="2397202827"/>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wipe(down)">
                                      <p:cBhvr>
                                        <p:cTn id="7" dur="500"/>
                                        <p:tgtEl>
                                          <p:spTgt spid="7">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7">
                                            <p:txEl>
                                              <p:pRg st="2" end="2"/>
                                            </p:txEl>
                                          </p:spTgt>
                                        </p:tgtEl>
                                        <p:attrNameLst>
                                          <p:attrName>style.visibility</p:attrName>
                                        </p:attrNameLst>
                                      </p:cBhvr>
                                      <p:to>
                                        <p:strVal val="visible"/>
                                      </p:to>
                                    </p:set>
                                    <p:animEffect transition="in" filter="fade">
                                      <p:cBhvr>
                                        <p:cTn id="10" dur="500"/>
                                        <p:tgtEl>
                                          <p:spTgt spid="7">
                                            <p:txEl>
                                              <p:pRg st="2" end="2"/>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7">
                                            <p:txEl>
                                              <p:pRg st="3" end="3"/>
                                            </p:txEl>
                                          </p:spTgt>
                                        </p:tgtEl>
                                        <p:attrNameLst>
                                          <p:attrName>style.visibility</p:attrName>
                                        </p:attrNameLst>
                                      </p:cBhvr>
                                      <p:to>
                                        <p:strVal val="visible"/>
                                      </p:to>
                                    </p:set>
                                    <p:animEffect transition="in" filter="fade">
                                      <p:cBhvr>
                                        <p:cTn id="13" dur="500"/>
                                        <p:tgtEl>
                                          <p:spTgt spid="7">
                                            <p:txEl>
                                              <p:pRg st="3" end="3"/>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7">
                                            <p:txEl>
                                              <p:pRg st="4" end="4"/>
                                            </p:txEl>
                                          </p:spTgt>
                                        </p:tgtEl>
                                        <p:attrNameLst>
                                          <p:attrName>style.visibility</p:attrName>
                                        </p:attrNameLst>
                                      </p:cBhvr>
                                      <p:to>
                                        <p:strVal val="visible"/>
                                      </p:to>
                                    </p:set>
                                    <p:animEffect transition="in" filter="fade">
                                      <p:cBhvr>
                                        <p:cTn id="16" dur="500"/>
                                        <p:tgtEl>
                                          <p:spTgt spid="7">
                                            <p:txEl>
                                              <p:pRg st="4" end="4"/>
                                            </p:txEl>
                                          </p:spTgt>
                                        </p:tgtEl>
                                      </p:cBhvr>
                                    </p:animEffect>
                                  </p:childTnLst>
                                </p:cTn>
                              </p:par>
                              <p:par>
                                <p:cTn id="17" presetID="10" presetClass="entr" presetSubtype="0" fill="hold" nodeType="withEffect">
                                  <p:stCondLst>
                                    <p:cond delay="0"/>
                                  </p:stCondLst>
                                  <p:childTnLst>
                                    <p:set>
                                      <p:cBhvr>
                                        <p:cTn id="18" dur="1" fill="hold">
                                          <p:stCondLst>
                                            <p:cond delay="0"/>
                                          </p:stCondLst>
                                        </p:cTn>
                                        <p:tgtEl>
                                          <p:spTgt spid="7">
                                            <p:txEl>
                                              <p:pRg st="6" end="6"/>
                                            </p:txEl>
                                          </p:spTgt>
                                        </p:tgtEl>
                                        <p:attrNameLst>
                                          <p:attrName>style.visibility</p:attrName>
                                        </p:attrNameLst>
                                      </p:cBhvr>
                                      <p:to>
                                        <p:strVal val="visible"/>
                                      </p:to>
                                    </p:set>
                                    <p:animEffect transition="in" filter="fade">
                                      <p:cBhvr>
                                        <p:cTn id="19" dur="500"/>
                                        <p:tgtEl>
                                          <p:spTgt spid="7">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403649" y="548680"/>
            <a:ext cx="6715224" cy="5570756"/>
          </a:xfrm>
          <a:prstGeom prst="rect">
            <a:avLst/>
          </a:prstGeom>
          <a:noFill/>
        </p:spPr>
        <p:txBody>
          <a:bodyPr wrap="square" rtlCol="0">
            <a:spAutoFit/>
          </a:bodyPr>
          <a:lstStyle/>
          <a:p>
            <a:pPr algn="ctr"/>
            <a:r>
              <a:rPr lang="ru-RU" sz="3600" b="1" dirty="0">
                <a:solidFill>
                  <a:srgbClr val="7030A0"/>
                </a:solidFill>
                <a:effectLst>
                  <a:outerShdw blurRad="38100" dist="38100" dir="2700000" algn="tl">
                    <a:srgbClr val="000000">
                      <a:alpha val="43137"/>
                    </a:srgbClr>
                  </a:outerShdw>
                </a:effectLst>
                <a:latin typeface="Monotype Corsiva" pitchFamily="66" charset="0"/>
              </a:rPr>
              <a:t>Средства ознакомления детей с основами </a:t>
            </a:r>
            <a:r>
              <a:rPr lang="ru-RU" sz="3600" b="1" dirty="0" smtClean="0">
                <a:solidFill>
                  <a:srgbClr val="7030A0"/>
                </a:solidFill>
                <a:effectLst>
                  <a:outerShdw blurRad="38100" dist="38100" dir="2700000" algn="tl">
                    <a:srgbClr val="000000">
                      <a:alpha val="43137"/>
                    </a:srgbClr>
                  </a:outerShdw>
                </a:effectLst>
                <a:latin typeface="Monotype Corsiva" pitchFamily="66" charset="0"/>
              </a:rPr>
              <a:t>безопасности</a:t>
            </a:r>
          </a:p>
          <a:p>
            <a:pPr algn="ctr"/>
            <a:endParaRPr lang="ru-RU" sz="2800" b="1" dirty="0" smtClean="0">
              <a:solidFill>
                <a:schemeClr val="accent4">
                  <a:lumMod val="75000"/>
                </a:schemeClr>
              </a:solidFill>
              <a:latin typeface="Monotype Corsiva" pitchFamily="66" charset="0"/>
            </a:endParaRPr>
          </a:p>
          <a:p>
            <a:pPr marL="457200" indent="-457200">
              <a:buFont typeface="Wingdings" pitchFamily="2" charset="2"/>
              <a:buChar char="v"/>
            </a:pPr>
            <a:r>
              <a:rPr lang="ru-RU" sz="3200" b="1" dirty="0" smtClean="0">
                <a:solidFill>
                  <a:srgbClr val="0070C0"/>
                </a:solidFill>
                <a:latin typeface="Monotype Corsiva" pitchFamily="66" charset="0"/>
              </a:rPr>
              <a:t>Игра</a:t>
            </a:r>
            <a:endParaRPr lang="ru-RU" sz="3200" b="1" dirty="0">
              <a:solidFill>
                <a:srgbClr val="0070C0"/>
              </a:solidFill>
              <a:latin typeface="Monotype Corsiva" pitchFamily="66" charset="0"/>
            </a:endParaRPr>
          </a:p>
          <a:p>
            <a:pPr marL="457200" indent="-457200">
              <a:buFont typeface="Wingdings" pitchFamily="2" charset="2"/>
              <a:buChar char="v"/>
            </a:pPr>
            <a:r>
              <a:rPr lang="ru-RU" sz="3200" b="1" dirty="0" smtClean="0">
                <a:solidFill>
                  <a:srgbClr val="0070C0"/>
                </a:solidFill>
                <a:latin typeface="Monotype Corsiva" pitchFamily="66" charset="0"/>
              </a:rPr>
              <a:t>Социальная действительность </a:t>
            </a:r>
          </a:p>
          <a:p>
            <a:pPr marL="457200" indent="-457200">
              <a:buFont typeface="Wingdings" pitchFamily="2" charset="2"/>
              <a:buChar char="v"/>
            </a:pPr>
            <a:r>
              <a:rPr lang="ru-RU" sz="3200" b="1" dirty="0" smtClean="0">
                <a:solidFill>
                  <a:srgbClr val="0070C0"/>
                </a:solidFill>
                <a:latin typeface="Monotype Corsiva" pitchFamily="66" charset="0"/>
              </a:rPr>
              <a:t>Предмет рукотворного мира</a:t>
            </a:r>
          </a:p>
          <a:p>
            <a:pPr marL="457200" indent="-457200">
              <a:buFont typeface="Wingdings" pitchFamily="2" charset="2"/>
              <a:buChar char="v"/>
            </a:pPr>
            <a:r>
              <a:rPr lang="ru-RU" sz="3200" b="1" dirty="0" smtClean="0">
                <a:solidFill>
                  <a:srgbClr val="0070C0"/>
                </a:solidFill>
                <a:latin typeface="Monotype Corsiva" pitchFamily="66" charset="0"/>
              </a:rPr>
              <a:t>Художественная литература</a:t>
            </a:r>
          </a:p>
          <a:p>
            <a:pPr marL="457200" indent="-457200">
              <a:buFont typeface="Wingdings" pitchFamily="2" charset="2"/>
              <a:buChar char="v"/>
            </a:pPr>
            <a:r>
              <a:rPr lang="ru-RU" sz="3200" b="1" dirty="0" smtClean="0">
                <a:solidFill>
                  <a:srgbClr val="0070C0"/>
                </a:solidFill>
                <a:latin typeface="Monotype Corsiva" pitchFamily="66" charset="0"/>
              </a:rPr>
              <a:t>Изобразительная деятельность</a:t>
            </a:r>
          </a:p>
          <a:p>
            <a:pPr marL="457200" indent="-457200">
              <a:buFont typeface="Wingdings" pitchFamily="2" charset="2"/>
              <a:buChar char="v"/>
            </a:pPr>
            <a:r>
              <a:rPr lang="ru-RU" sz="3200" b="1" dirty="0" smtClean="0">
                <a:solidFill>
                  <a:srgbClr val="0070C0"/>
                </a:solidFill>
                <a:latin typeface="Monotype Corsiva" pitchFamily="66" charset="0"/>
              </a:rPr>
              <a:t>Предметная деятельность </a:t>
            </a:r>
          </a:p>
          <a:p>
            <a:pPr marL="457200" indent="-457200">
              <a:buFont typeface="Wingdings" pitchFamily="2" charset="2"/>
              <a:buChar char="v"/>
            </a:pPr>
            <a:r>
              <a:rPr lang="ru-RU" sz="3200" b="1" dirty="0" smtClean="0">
                <a:solidFill>
                  <a:srgbClr val="0070C0"/>
                </a:solidFill>
                <a:latin typeface="Monotype Corsiva" pitchFamily="66" charset="0"/>
              </a:rPr>
              <a:t>Учебная деятельность </a:t>
            </a:r>
          </a:p>
          <a:p>
            <a:pPr marL="457200" indent="-457200">
              <a:buFont typeface="Wingdings" pitchFamily="2" charset="2"/>
              <a:buChar char="v"/>
            </a:pPr>
            <a:r>
              <a:rPr lang="ru-RU" sz="3200" b="1" dirty="0" smtClean="0">
                <a:solidFill>
                  <a:srgbClr val="0070C0"/>
                </a:solidFill>
                <a:latin typeface="Monotype Corsiva" pitchFamily="66" charset="0"/>
              </a:rPr>
              <a:t>Труд</a:t>
            </a:r>
            <a:endParaRPr lang="ru-RU" sz="3200" b="1" dirty="0">
              <a:solidFill>
                <a:srgbClr val="0070C0"/>
              </a:solidFill>
              <a:latin typeface="Monotype Corsiva" pitchFamily="66" charset="0"/>
            </a:endParaRPr>
          </a:p>
        </p:txBody>
      </p:sp>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H="1">
            <a:off x="8118873" y="5373216"/>
            <a:ext cx="739558" cy="1177004"/>
          </a:xfrm>
          <a:prstGeom prst="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pic>
    </p:spTree>
    <p:extLst>
      <p:ext uri="{BB962C8B-B14F-4D97-AF65-F5344CB8AC3E}">
        <p14:creationId xmlns:p14="http://schemas.microsoft.com/office/powerpoint/2010/main" val="2942366599"/>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wipe(down)">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
                                            <p:txEl>
                                              <p:pRg st="2" end="2"/>
                                            </p:txEl>
                                          </p:spTgt>
                                        </p:tgtEl>
                                        <p:attrNameLst>
                                          <p:attrName>style.visibility</p:attrName>
                                        </p:attrNameLst>
                                      </p:cBhvr>
                                      <p:to>
                                        <p:strVal val="visible"/>
                                      </p:to>
                                    </p:set>
                                    <p:animEffect transition="in" filter="fade">
                                      <p:cBhvr>
                                        <p:cTn id="12" dur="500"/>
                                        <p:tgtEl>
                                          <p:spTgt spid="2">
                                            <p:txEl>
                                              <p:pRg st="2" end="2"/>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2">
                                            <p:txEl>
                                              <p:pRg st="3" end="3"/>
                                            </p:txEl>
                                          </p:spTgt>
                                        </p:tgtEl>
                                        <p:attrNameLst>
                                          <p:attrName>style.visibility</p:attrName>
                                        </p:attrNameLst>
                                      </p:cBhvr>
                                      <p:to>
                                        <p:strVal val="visible"/>
                                      </p:to>
                                    </p:set>
                                    <p:animEffect transition="in" filter="fade">
                                      <p:cBhvr>
                                        <p:cTn id="15" dur="500"/>
                                        <p:tgtEl>
                                          <p:spTgt spid="2">
                                            <p:txEl>
                                              <p:pRg st="3" end="3"/>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2">
                                            <p:txEl>
                                              <p:pRg st="4" end="4"/>
                                            </p:txEl>
                                          </p:spTgt>
                                        </p:tgtEl>
                                        <p:attrNameLst>
                                          <p:attrName>style.visibility</p:attrName>
                                        </p:attrNameLst>
                                      </p:cBhvr>
                                      <p:to>
                                        <p:strVal val="visible"/>
                                      </p:to>
                                    </p:set>
                                    <p:animEffect transition="in" filter="fade">
                                      <p:cBhvr>
                                        <p:cTn id="18" dur="500"/>
                                        <p:tgtEl>
                                          <p:spTgt spid="2">
                                            <p:txEl>
                                              <p:pRg st="4" end="4"/>
                                            </p:txEl>
                                          </p:spTgt>
                                        </p:tgtEl>
                                      </p:cBhvr>
                                    </p:animEffect>
                                  </p:childTnLst>
                                </p:cTn>
                              </p:par>
                              <p:par>
                                <p:cTn id="19" presetID="10" presetClass="entr" presetSubtype="0" fill="hold" nodeType="withEffect">
                                  <p:stCondLst>
                                    <p:cond delay="0"/>
                                  </p:stCondLst>
                                  <p:childTnLst>
                                    <p:set>
                                      <p:cBhvr>
                                        <p:cTn id="20" dur="1" fill="hold">
                                          <p:stCondLst>
                                            <p:cond delay="0"/>
                                          </p:stCondLst>
                                        </p:cTn>
                                        <p:tgtEl>
                                          <p:spTgt spid="2">
                                            <p:txEl>
                                              <p:pRg st="5" end="5"/>
                                            </p:txEl>
                                          </p:spTgt>
                                        </p:tgtEl>
                                        <p:attrNameLst>
                                          <p:attrName>style.visibility</p:attrName>
                                        </p:attrNameLst>
                                      </p:cBhvr>
                                      <p:to>
                                        <p:strVal val="visible"/>
                                      </p:to>
                                    </p:set>
                                    <p:animEffect transition="in" filter="fade">
                                      <p:cBhvr>
                                        <p:cTn id="21" dur="500"/>
                                        <p:tgtEl>
                                          <p:spTgt spid="2">
                                            <p:txEl>
                                              <p:pRg st="5" end="5"/>
                                            </p:txEl>
                                          </p:spTgt>
                                        </p:tgtEl>
                                      </p:cBhvr>
                                    </p:animEffect>
                                  </p:childTnLst>
                                </p:cTn>
                              </p:par>
                              <p:par>
                                <p:cTn id="22" presetID="10" presetClass="entr" presetSubtype="0" fill="hold" nodeType="withEffect">
                                  <p:stCondLst>
                                    <p:cond delay="0"/>
                                  </p:stCondLst>
                                  <p:childTnLst>
                                    <p:set>
                                      <p:cBhvr>
                                        <p:cTn id="23" dur="1" fill="hold">
                                          <p:stCondLst>
                                            <p:cond delay="0"/>
                                          </p:stCondLst>
                                        </p:cTn>
                                        <p:tgtEl>
                                          <p:spTgt spid="2">
                                            <p:txEl>
                                              <p:pRg st="6" end="6"/>
                                            </p:txEl>
                                          </p:spTgt>
                                        </p:tgtEl>
                                        <p:attrNameLst>
                                          <p:attrName>style.visibility</p:attrName>
                                        </p:attrNameLst>
                                      </p:cBhvr>
                                      <p:to>
                                        <p:strVal val="visible"/>
                                      </p:to>
                                    </p:set>
                                    <p:animEffect transition="in" filter="fade">
                                      <p:cBhvr>
                                        <p:cTn id="24" dur="500"/>
                                        <p:tgtEl>
                                          <p:spTgt spid="2">
                                            <p:txEl>
                                              <p:pRg st="6" end="6"/>
                                            </p:txEl>
                                          </p:spTgt>
                                        </p:tgtEl>
                                      </p:cBhvr>
                                    </p:animEffect>
                                  </p:childTnLst>
                                </p:cTn>
                              </p:par>
                              <p:par>
                                <p:cTn id="25" presetID="10" presetClass="entr" presetSubtype="0" fill="hold" nodeType="withEffect">
                                  <p:stCondLst>
                                    <p:cond delay="0"/>
                                  </p:stCondLst>
                                  <p:childTnLst>
                                    <p:set>
                                      <p:cBhvr>
                                        <p:cTn id="26" dur="1" fill="hold">
                                          <p:stCondLst>
                                            <p:cond delay="0"/>
                                          </p:stCondLst>
                                        </p:cTn>
                                        <p:tgtEl>
                                          <p:spTgt spid="2">
                                            <p:txEl>
                                              <p:pRg st="7" end="7"/>
                                            </p:txEl>
                                          </p:spTgt>
                                        </p:tgtEl>
                                        <p:attrNameLst>
                                          <p:attrName>style.visibility</p:attrName>
                                        </p:attrNameLst>
                                      </p:cBhvr>
                                      <p:to>
                                        <p:strVal val="visible"/>
                                      </p:to>
                                    </p:set>
                                    <p:animEffect transition="in" filter="fade">
                                      <p:cBhvr>
                                        <p:cTn id="27" dur="500"/>
                                        <p:tgtEl>
                                          <p:spTgt spid="2">
                                            <p:txEl>
                                              <p:pRg st="7" end="7"/>
                                            </p:txEl>
                                          </p:spTgt>
                                        </p:tgtEl>
                                      </p:cBhvr>
                                    </p:animEffect>
                                  </p:childTnLst>
                                </p:cTn>
                              </p:par>
                              <p:par>
                                <p:cTn id="28" presetID="10" presetClass="entr" presetSubtype="0" fill="hold" nodeType="withEffect">
                                  <p:stCondLst>
                                    <p:cond delay="0"/>
                                  </p:stCondLst>
                                  <p:childTnLst>
                                    <p:set>
                                      <p:cBhvr>
                                        <p:cTn id="29" dur="1" fill="hold">
                                          <p:stCondLst>
                                            <p:cond delay="0"/>
                                          </p:stCondLst>
                                        </p:cTn>
                                        <p:tgtEl>
                                          <p:spTgt spid="2">
                                            <p:txEl>
                                              <p:pRg st="8" end="8"/>
                                            </p:txEl>
                                          </p:spTgt>
                                        </p:tgtEl>
                                        <p:attrNameLst>
                                          <p:attrName>style.visibility</p:attrName>
                                        </p:attrNameLst>
                                      </p:cBhvr>
                                      <p:to>
                                        <p:strVal val="visible"/>
                                      </p:to>
                                    </p:set>
                                    <p:animEffect transition="in" filter="fade">
                                      <p:cBhvr>
                                        <p:cTn id="30" dur="500"/>
                                        <p:tgtEl>
                                          <p:spTgt spid="2">
                                            <p:txEl>
                                              <p:pRg st="8" end="8"/>
                                            </p:txEl>
                                          </p:spTgt>
                                        </p:tgtEl>
                                      </p:cBhvr>
                                    </p:animEffect>
                                  </p:childTnLst>
                                </p:cTn>
                              </p:par>
                              <p:par>
                                <p:cTn id="31" presetID="10" presetClass="entr" presetSubtype="0" fill="hold" nodeType="withEffect">
                                  <p:stCondLst>
                                    <p:cond delay="0"/>
                                  </p:stCondLst>
                                  <p:childTnLst>
                                    <p:set>
                                      <p:cBhvr>
                                        <p:cTn id="32" dur="1" fill="hold">
                                          <p:stCondLst>
                                            <p:cond delay="0"/>
                                          </p:stCondLst>
                                        </p:cTn>
                                        <p:tgtEl>
                                          <p:spTgt spid="2">
                                            <p:txEl>
                                              <p:pRg st="9" end="9"/>
                                            </p:txEl>
                                          </p:spTgt>
                                        </p:tgtEl>
                                        <p:attrNameLst>
                                          <p:attrName>style.visibility</p:attrName>
                                        </p:attrNameLst>
                                      </p:cBhvr>
                                      <p:to>
                                        <p:strVal val="visible"/>
                                      </p:to>
                                    </p:set>
                                    <p:animEffect transition="in" filter="fade">
                                      <p:cBhvr>
                                        <p:cTn id="33" dur="500"/>
                                        <p:tgtEl>
                                          <p:spTgt spid="2">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Группа 1"/>
          <p:cNvGrpSpPr>
            <a:grpSpLocks/>
          </p:cNvGrpSpPr>
          <p:nvPr/>
        </p:nvGrpSpPr>
        <p:grpSpPr bwMode="auto">
          <a:xfrm>
            <a:off x="1214414" y="1643050"/>
            <a:ext cx="6715172" cy="3972237"/>
            <a:chOff x="607288" y="-815361"/>
            <a:chExt cx="7925152" cy="5227599"/>
          </a:xfrm>
        </p:grpSpPr>
        <p:sp>
          <p:nvSpPr>
            <p:cNvPr id="5" name="Прямоугольник 4"/>
            <p:cNvSpPr/>
            <p:nvPr/>
          </p:nvSpPr>
          <p:spPr>
            <a:xfrm>
              <a:off x="607288" y="-815361"/>
              <a:ext cx="7925152" cy="486053"/>
            </a:xfrm>
            <a:prstGeom prst="rect">
              <a:avLst/>
            </a:prstGeom>
          </p:spPr>
          <p:txBody>
            <a:bodyPr wrap="square">
              <a:spAutoFit/>
            </a:bodyPr>
            <a:lstStyle/>
            <a:p>
              <a:pPr algn="ctr" fontAlgn="base">
                <a:spcBef>
                  <a:spcPct val="0"/>
                </a:spcBef>
                <a:spcAft>
                  <a:spcPct val="0"/>
                </a:spcAft>
                <a:defRPr/>
              </a:pPr>
              <a:endParaRPr lang="ru-RU" dirty="0">
                <a:solidFill>
                  <a:srgbClr val="0070C0"/>
                </a:solidFill>
                <a:latin typeface="Arial" charset="0"/>
                <a:cs typeface="Arial" charset="0"/>
              </a:endParaRPr>
            </a:p>
          </p:txBody>
        </p:sp>
        <p:sp>
          <p:nvSpPr>
            <p:cNvPr id="6" name="Прямоугольник 3"/>
            <p:cNvSpPr>
              <a:spLocks noChangeArrowheads="1"/>
            </p:cNvSpPr>
            <p:nvPr/>
          </p:nvSpPr>
          <p:spPr bwMode="auto">
            <a:xfrm>
              <a:off x="1366078" y="3885680"/>
              <a:ext cx="6491880" cy="526558"/>
            </a:xfrm>
            <a:prstGeom prst="rect">
              <a:avLst/>
            </a:prstGeom>
            <a:noFill/>
            <a:ln w="9525">
              <a:noFill/>
              <a:miter lim="800000"/>
              <a:headEnd/>
              <a:tailEnd/>
            </a:ln>
          </p:spPr>
          <p:txBody>
            <a:bodyPr wrap="square">
              <a:spAutoFit/>
            </a:bodyPr>
            <a:lstStyle/>
            <a:p>
              <a:pPr algn="ctr" fontAlgn="base">
                <a:spcBef>
                  <a:spcPct val="0"/>
                </a:spcBef>
                <a:spcAft>
                  <a:spcPct val="0"/>
                </a:spcAft>
              </a:pPr>
              <a:endParaRPr lang="ru-RU" sz="2000" dirty="0">
                <a:solidFill>
                  <a:srgbClr val="0070C0"/>
                </a:solidFill>
                <a:latin typeface="Monotype Corsiva" pitchFamily="66" charset="0"/>
                <a:cs typeface="Arial" charset="0"/>
              </a:endParaRPr>
            </a:p>
          </p:txBody>
        </p:sp>
      </p:grpSp>
      <p:sp>
        <p:nvSpPr>
          <p:cNvPr id="7" name="TextBox 6"/>
          <p:cNvSpPr txBox="1"/>
          <p:nvPr/>
        </p:nvSpPr>
        <p:spPr>
          <a:xfrm>
            <a:off x="1043608" y="188640"/>
            <a:ext cx="7492595" cy="6186309"/>
          </a:xfrm>
          <a:prstGeom prst="rect">
            <a:avLst/>
          </a:prstGeom>
          <a:noFill/>
        </p:spPr>
        <p:txBody>
          <a:bodyPr wrap="square" rtlCol="0">
            <a:spAutoFit/>
          </a:bodyPr>
          <a:lstStyle/>
          <a:p>
            <a:pPr algn="ctr"/>
            <a:r>
              <a:rPr lang="ru-RU" sz="3600" b="1" dirty="0" smtClean="0">
                <a:solidFill>
                  <a:srgbClr val="7030A0"/>
                </a:solidFill>
                <a:effectLst>
                  <a:outerShdw blurRad="38100" dist="38100" dir="2700000" algn="tl">
                    <a:srgbClr val="000000">
                      <a:alpha val="43137"/>
                    </a:srgbClr>
                  </a:outerShdw>
                </a:effectLst>
                <a:latin typeface="Monotype Corsiva" pitchFamily="66" charset="0"/>
              </a:rPr>
              <a:t>Формы работы</a:t>
            </a:r>
          </a:p>
          <a:p>
            <a:pPr marL="342900" indent="-342900">
              <a:buFont typeface="Wingdings" pitchFamily="2" charset="2"/>
              <a:buChar char="v"/>
            </a:pPr>
            <a:r>
              <a:rPr lang="ru-RU" sz="2400" b="1" dirty="0" smtClean="0">
                <a:solidFill>
                  <a:srgbClr val="0070C0"/>
                </a:solidFill>
                <a:latin typeface="Monotype Corsiva" pitchFamily="66" charset="0"/>
              </a:rPr>
              <a:t>ознакомление </a:t>
            </a:r>
            <a:r>
              <a:rPr lang="ru-RU" sz="2400" b="1" dirty="0">
                <a:solidFill>
                  <a:srgbClr val="0070C0"/>
                </a:solidFill>
                <a:latin typeface="Monotype Corsiva" pitchFamily="66" charset="0"/>
              </a:rPr>
              <a:t>с правилами </a:t>
            </a:r>
            <a:r>
              <a:rPr lang="ru-RU" sz="2400" b="1" dirty="0" smtClean="0">
                <a:solidFill>
                  <a:srgbClr val="0070C0"/>
                </a:solidFill>
                <a:latin typeface="Monotype Corsiva" pitchFamily="66" charset="0"/>
              </a:rPr>
              <a:t>безопасности в процессе  организованной образовательной деятельности;</a:t>
            </a:r>
            <a:endParaRPr lang="ru-RU" sz="2400" b="1" dirty="0">
              <a:solidFill>
                <a:srgbClr val="0070C0"/>
              </a:solidFill>
              <a:latin typeface="Monotype Corsiva" pitchFamily="66" charset="0"/>
            </a:endParaRPr>
          </a:p>
          <a:p>
            <a:pPr marL="342900" indent="-342900">
              <a:buFont typeface="Wingdings" pitchFamily="2" charset="2"/>
              <a:buChar char="v"/>
            </a:pPr>
            <a:r>
              <a:rPr lang="ru-RU" sz="2400" b="1" dirty="0">
                <a:solidFill>
                  <a:srgbClr val="0070C0"/>
                </a:solidFill>
                <a:latin typeface="Monotype Corsiva" pitchFamily="66" charset="0"/>
              </a:rPr>
              <a:t>ознакомление с правилами безопасности посредством чтения и обсуждения литературных произведений, познавательных бесед;</a:t>
            </a:r>
          </a:p>
          <a:p>
            <a:pPr marL="342900" indent="-342900">
              <a:buFont typeface="Wingdings" pitchFamily="2" charset="2"/>
              <a:buChar char="v"/>
            </a:pPr>
            <a:r>
              <a:rPr lang="ru-RU" sz="2400" b="1" dirty="0">
                <a:solidFill>
                  <a:srgbClr val="0070C0"/>
                </a:solidFill>
                <a:latin typeface="Monotype Corsiva" pitchFamily="66" charset="0"/>
              </a:rPr>
              <a:t>организация тематических конкурсов детских рисунков и поделок;</a:t>
            </a:r>
          </a:p>
          <a:p>
            <a:pPr marL="342900" indent="-342900">
              <a:buFont typeface="Wingdings" pitchFamily="2" charset="2"/>
              <a:buChar char="v"/>
            </a:pPr>
            <a:r>
              <a:rPr lang="ru-RU" sz="2400" b="1" dirty="0">
                <a:solidFill>
                  <a:srgbClr val="0070C0"/>
                </a:solidFill>
                <a:latin typeface="Monotype Corsiva" pitchFamily="66" charset="0"/>
              </a:rPr>
              <a:t>использование тематических альбомов и плакатов, дидактических игр и пособий;</a:t>
            </a:r>
          </a:p>
          <a:p>
            <a:pPr marL="342900" indent="-342900">
              <a:buFont typeface="Wingdings" pitchFamily="2" charset="2"/>
              <a:buChar char="v"/>
            </a:pPr>
            <a:r>
              <a:rPr lang="ru-RU" sz="2400" b="1" dirty="0">
                <a:solidFill>
                  <a:srgbClr val="0070C0"/>
                </a:solidFill>
                <a:latin typeface="Monotype Corsiva" pitchFamily="66" charset="0"/>
              </a:rPr>
              <a:t>встречи с интересными людьми </a:t>
            </a:r>
            <a:r>
              <a:rPr lang="ru-RU" sz="2400" b="1" dirty="0" smtClean="0">
                <a:solidFill>
                  <a:srgbClr val="0070C0"/>
                </a:solidFill>
                <a:latin typeface="Monotype Corsiva" pitchFamily="66" charset="0"/>
              </a:rPr>
              <a:t>профессий </a:t>
            </a:r>
            <a:r>
              <a:rPr lang="ru-RU" sz="2400" b="1" dirty="0">
                <a:solidFill>
                  <a:srgbClr val="0070C0"/>
                </a:solidFill>
                <a:latin typeface="Monotype Corsiva" pitchFamily="66" charset="0"/>
              </a:rPr>
              <a:t>«пожарный», </a:t>
            </a:r>
            <a:r>
              <a:rPr lang="ru-RU" sz="2400" b="1" dirty="0" smtClean="0">
                <a:solidFill>
                  <a:srgbClr val="0070C0"/>
                </a:solidFill>
                <a:latin typeface="Monotype Corsiva" pitchFamily="66" charset="0"/>
              </a:rPr>
              <a:t>«полицейский», </a:t>
            </a:r>
            <a:r>
              <a:rPr lang="ru-RU" sz="2400" b="1" dirty="0">
                <a:solidFill>
                  <a:srgbClr val="0070C0"/>
                </a:solidFill>
                <a:latin typeface="Monotype Corsiva" pitchFamily="66" charset="0"/>
              </a:rPr>
              <a:t>«врач», и др.;</a:t>
            </a:r>
          </a:p>
          <a:p>
            <a:pPr marL="342900" indent="-342900">
              <a:buFont typeface="Wingdings" pitchFamily="2" charset="2"/>
              <a:buChar char="v"/>
            </a:pPr>
            <a:r>
              <a:rPr lang="ru-RU" sz="2400" b="1" dirty="0" smtClean="0">
                <a:solidFill>
                  <a:srgbClr val="0070C0"/>
                </a:solidFill>
                <a:latin typeface="Monotype Corsiva" pitchFamily="66" charset="0"/>
              </a:rPr>
              <a:t>просмотр </a:t>
            </a:r>
            <a:r>
              <a:rPr lang="ru-RU" sz="2400" b="1" dirty="0">
                <a:solidFill>
                  <a:srgbClr val="0070C0"/>
                </a:solidFill>
                <a:latin typeface="Monotype Corsiva" pitchFamily="66" charset="0"/>
              </a:rPr>
              <a:t>презентаций по данной тематике;</a:t>
            </a:r>
          </a:p>
          <a:p>
            <a:pPr marL="342900" indent="-342900">
              <a:buFont typeface="Wingdings" pitchFamily="2" charset="2"/>
              <a:buChar char="v"/>
            </a:pPr>
            <a:r>
              <a:rPr lang="ru-RU" sz="2400" b="1" dirty="0">
                <a:solidFill>
                  <a:srgbClr val="0070C0"/>
                </a:solidFill>
                <a:latin typeface="Monotype Corsiva" pitchFamily="66" charset="0"/>
              </a:rPr>
              <a:t>игры-драматизации, </a:t>
            </a:r>
            <a:r>
              <a:rPr lang="ru-RU" sz="2400" b="1" dirty="0" smtClean="0">
                <a:solidFill>
                  <a:srgbClr val="0070C0"/>
                </a:solidFill>
                <a:latin typeface="Monotype Corsiva" pitchFamily="66" charset="0"/>
              </a:rPr>
              <a:t>сюжетно – ролевые игры, развлечения;</a:t>
            </a:r>
            <a:endParaRPr lang="ru-RU" sz="2400" b="1" dirty="0">
              <a:solidFill>
                <a:srgbClr val="0070C0"/>
              </a:solidFill>
              <a:latin typeface="Monotype Corsiva" pitchFamily="66" charset="0"/>
            </a:endParaRPr>
          </a:p>
          <a:p>
            <a:pPr marL="342900" indent="-342900">
              <a:buFont typeface="Wingdings" pitchFamily="2" charset="2"/>
              <a:buChar char="v"/>
            </a:pPr>
            <a:r>
              <a:rPr lang="ru-RU" sz="2400" b="1" dirty="0">
                <a:solidFill>
                  <a:srgbClr val="0070C0"/>
                </a:solidFill>
                <a:latin typeface="Monotype Corsiva" pitchFamily="66" charset="0"/>
              </a:rPr>
              <a:t>познавательные </a:t>
            </a:r>
            <a:r>
              <a:rPr lang="ru-RU" sz="2400" b="1" dirty="0" smtClean="0">
                <a:solidFill>
                  <a:srgbClr val="0070C0"/>
                </a:solidFill>
                <a:latin typeface="Monotype Corsiva" pitchFamily="66" charset="0"/>
              </a:rPr>
              <a:t>минутки, ситуации;</a:t>
            </a:r>
            <a:endParaRPr lang="ru-RU" sz="2400" b="1" dirty="0">
              <a:solidFill>
                <a:srgbClr val="0070C0"/>
              </a:solidFill>
              <a:latin typeface="Monotype Corsiva" pitchFamily="66" charset="0"/>
            </a:endParaRPr>
          </a:p>
          <a:p>
            <a:pPr marL="342900" indent="-342900">
              <a:buFont typeface="Wingdings" pitchFamily="2" charset="2"/>
              <a:buChar char="v"/>
            </a:pPr>
            <a:r>
              <a:rPr lang="ru-RU" sz="2400" b="1" dirty="0">
                <a:solidFill>
                  <a:srgbClr val="0070C0"/>
                </a:solidFill>
                <a:latin typeface="Monotype Corsiva" pitchFamily="66" charset="0"/>
              </a:rPr>
              <a:t>п</a:t>
            </a:r>
            <a:r>
              <a:rPr lang="ru-RU" sz="2400" b="1" dirty="0" smtClean="0">
                <a:solidFill>
                  <a:srgbClr val="0070C0"/>
                </a:solidFill>
                <a:latin typeface="Monotype Corsiva" pitchFamily="66" charset="0"/>
              </a:rPr>
              <a:t>роекты, </a:t>
            </a:r>
            <a:r>
              <a:rPr lang="ru-RU" sz="2400" b="1" dirty="0">
                <a:solidFill>
                  <a:srgbClr val="0070C0"/>
                </a:solidFill>
                <a:latin typeface="Monotype Corsiva" pitchFamily="66" charset="0"/>
              </a:rPr>
              <a:t>в</a:t>
            </a:r>
            <a:r>
              <a:rPr lang="ru-RU" sz="2400" b="1" dirty="0" smtClean="0">
                <a:solidFill>
                  <a:srgbClr val="0070C0"/>
                </a:solidFill>
                <a:latin typeface="Monotype Corsiva" pitchFamily="66" charset="0"/>
              </a:rPr>
              <a:t>икторины, КВН</a:t>
            </a:r>
            <a:endParaRPr lang="ru-RU" sz="2400" b="1" dirty="0">
              <a:solidFill>
                <a:srgbClr val="0070C0"/>
              </a:solidFill>
              <a:latin typeface="Monotype Corsiva" pitchFamily="66" charset="0"/>
            </a:endParaRPr>
          </a:p>
        </p:txBody>
      </p:sp>
      <p:pic>
        <p:nvPicPr>
          <p:cNvPr id="8" name="Picture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H="1">
            <a:off x="8118873" y="5373216"/>
            <a:ext cx="739558" cy="1177004"/>
          </a:xfrm>
          <a:prstGeom prst="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pic>
    </p:spTree>
    <p:extLst>
      <p:ext uri="{BB962C8B-B14F-4D97-AF65-F5344CB8AC3E}">
        <p14:creationId xmlns:p14="http://schemas.microsoft.com/office/powerpoint/2010/main" val="2397202827"/>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wipe(down)">
                                      <p:cBhvr>
                                        <p:cTn id="7" dur="500"/>
                                        <p:tgtEl>
                                          <p:spTgt spid="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7">
                                            <p:txEl>
                                              <p:pRg st="1" end="1"/>
                                            </p:txEl>
                                          </p:spTgt>
                                        </p:tgtEl>
                                        <p:attrNameLst>
                                          <p:attrName>style.visibility</p:attrName>
                                        </p:attrNameLst>
                                      </p:cBhvr>
                                      <p:to>
                                        <p:strVal val="visible"/>
                                      </p:to>
                                    </p:set>
                                    <p:animEffect transition="in" filter="fade">
                                      <p:cBhvr>
                                        <p:cTn id="12" dur="500"/>
                                        <p:tgtEl>
                                          <p:spTgt spid="7">
                                            <p:txEl>
                                              <p:pRg st="1" end="1"/>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7">
                                            <p:txEl>
                                              <p:pRg st="2" end="2"/>
                                            </p:txEl>
                                          </p:spTgt>
                                        </p:tgtEl>
                                        <p:attrNameLst>
                                          <p:attrName>style.visibility</p:attrName>
                                        </p:attrNameLst>
                                      </p:cBhvr>
                                      <p:to>
                                        <p:strVal val="visible"/>
                                      </p:to>
                                    </p:set>
                                    <p:animEffect transition="in" filter="fade">
                                      <p:cBhvr>
                                        <p:cTn id="15" dur="500"/>
                                        <p:tgtEl>
                                          <p:spTgt spid="7">
                                            <p:txEl>
                                              <p:pRg st="2" end="2"/>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7">
                                            <p:txEl>
                                              <p:pRg st="3" end="3"/>
                                            </p:txEl>
                                          </p:spTgt>
                                        </p:tgtEl>
                                        <p:attrNameLst>
                                          <p:attrName>style.visibility</p:attrName>
                                        </p:attrNameLst>
                                      </p:cBhvr>
                                      <p:to>
                                        <p:strVal val="visible"/>
                                      </p:to>
                                    </p:set>
                                    <p:animEffect transition="in" filter="fade">
                                      <p:cBhvr>
                                        <p:cTn id="18" dur="500"/>
                                        <p:tgtEl>
                                          <p:spTgt spid="7">
                                            <p:txEl>
                                              <p:pRg st="3" end="3"/>
                                            </p:txEl>
                                          </p:spTgt>
                                        </p:tgtEl>
                                      </p:cBhvr>
                                    </p:animEffect>
                                  </p:childTnLst>
                                </p:cTn>
                              </p:par>
                              <p:par>
                                <p:cTn id="19" presetID="10" presetClass="entr" presetSubtype="0" fill="hold" nodeType="withEffect">
                                  <p:stCondLst>
                                    <p:cond delay="0"/>
                                  </p:stCondLst>
                                  <p:childTnLst>
                                    <p:set>
                                      <p:cBhvr>
                                        <p:cTn id="20" dur="1" fill="hold">
                                          <p:stCondLst>
                                            <p:cond delay="0"/>
                                          </p:stCondLst>
                                        </p:cTn>
                                        <p:tgtEl>
                                          <p:spTgt spid="7">
                                            <p:txEl>
                                              <p:pRg st="4" end="4"/>
                                            </p:txEl>
                                          </p:spTgt>
                                        </p:tgtEl>
                                        <p:attrNameLst>
                                          <p:attrName>style.visibility</p:attrName>
                                        </p:attrNameLst>
                                      </p:cBhvr>
                                      <p:to>
                                        <p:strVal val="visible"/>
                                      </p:to>
                                    </p:set>
                                    <p:animEffect transition="in" filter="fade">
                                      <p:cBhvr>
                                        <p:cTn id="21" dur="500"/>
                                        <p:tgtEl>
                                          <p:spTgt spid="7">
                                            <p:txEl>
                                              <p:pRg st="4" end="4"/>
                                            </p:txEl>
                                          </p:spTgt>
                                        </p:tgtEl>
                                      </p:cBhvr>
                                    </p:animEffect>
                                  </p:childTnLst>
                                </p:cTn>
                              </p:par>
                              <p:par>
                                <p:cTn id="22" presetID="10" presetClass="entr" presetSubtype="0" fill="hold" nodeType="withEffect">
                                  <p:stCondLst>
                                    <p:cond delay="0"/>
                                  </p:stCondLst>
                                  <p:childTnLst>
                                    <p:set>
                                      <p:cBhvr>
                                        <p:cTn id="23" dur="1" fill="hold">
                                          <p:stCondLst>
                                            <p:cond delay="0"/>
                                          </p:stCondLst>
                                        </p:cTn>
                                        <p:tgtEl>
                                          <p:spTgt spid="7">
                                            <p:txEl>
                                              <p:pRg st="5" end="5"/>
                                            </p:txEl>
                                          </p:spTgt>
                                        </p:tgtEl>
                                        <p:attrNameLst>
                                          <p:attrName>style.visibility</p:attrName>
                                        </p:attrNameLst>
                                      </p:cBhvr>
                                      <p:to>
                                        <p:strVal val="visible"/>
                                      </p:to>
                                    </p:set>
                                    <p:animEffect transition="in" filter="fade">
                                      <p:cBhvr>
                                        <p:cTn id="24" dur="500"/>
                                        <p:tgtEl>
                                          <p:spTgt spid="7">
                                            <p:txEl>
                                              <p:pRg st="5" end="5"/>
                                            </p:txEl>
                                          </p:spTgt>
                                        </p:tgtEl>
                                      </p:cBhvr>
                                    </p:animEffect>
                                  </p:childTnLst>
                                </p:cTn>
                              </p:par>
                              <p:par>
                                <p:cTn id="25" presetID="10" presetClass="entr" presetSubtype="0" fill="hold" nodeType="withEffect">
                                  <p:stCondLst>
                                    <p:cond delay="0"/>
                                  </p:stCondLst>
                                  <p:childTnLst>
                                    <p:set>
                                      <p:cBhvr>
                                        <p:cTn id="26" dur="1" fill="hold">
                                          <p:stCondLst>
                                            <p:cond delay="0"/>
                                          </p:stCondLst>
                                        </p:cTn>
                                        <p:tgtEl>
                                          <p:spTgt spid="7">
                                            <p:txEl>
                                              <p:pRg st="6" end="6"/>
                                            </p:txEl>
                                          </p:spTgt>
                                        </p:tgtEl>
                                        <p:attrNameLst>
                                          <p:attrName>style.visibility</p:attrName>
                                        </p:attrNameLst>
                                      </p:cBhvr>
                                      <p:to>
                                        <p:strVal val="visible"/>
                                      </p:to>
                                    </p:set>
                                    <p:animEffect transition="in" filter="fade">
                                      <p:cBhvr>
                                        <p:cTn id="27" dur="500"/>
                                        <p:tgtEl>
                                          <p:spTgt spid="7">
                                            <p:txEl>
                                              <p:pRg st="6" end="6"/>
                                            </p:txEl>
                                          </p:spTgt>
                                        </p:tgtEl>
                                      </p:cBhvr>
                                    </p:animEffect>
                                  </p:childTnLst>
                                </p:cTn>
                              </p:par>
                              <p:par>
                                <p:cTn id="28" presetID="10" presetClass="entr" presetSubtype="0" fill="hold" nodeType="withEffect">
                                  <p:stCondLst>
                                    <p:cond delay="0"/>
                                  </p:stCondLst>
                                  <p:childTnLst>
                                    <p:set>
                                      <p:cBhvr>
                                        <p:cTn id="29" dur="1" fill="hold">
                                          <p:stCondLst>
                                            <p:cond delay="0"/>
                                          </p:stCondLst>
                                        </p:cTn>
                                        <p:tgtEl>
                                          <p:spTgt spid="7">
                                            <p:txEl>
                                              <p:pRg st="7" end="7"/>
                                            </p:txEl>
                                          </p:spTgt>
                                        </p:tgtEl>
                                        <p:attrNameLst>
                                          <p:attrName>style.visibility</p:attrName>
                                        </p:attrNameLst>
                                      </p:cBhvr>
                                      <p:to>
                                        <p:strVal val="visible"/>
                                      </p:to>
                                    </p:set>
                                    <p:animEffect transition="in" filter="fade">
                                      <p:cBhvr>
                                        <p:cTn id="30" dur="500"/>
                                        <p:tgtEl>
                                          <p:spTgt spid="7">
                                            <p:txEl>
                                              <p:pRg st="7" end="7"/>
                                            </p:txEl>
                                          </p:spTgt>
                                        </p:tgtEl>
                                      </p:cBhvr>
                                    </p:animEffect>
                                  </p:childTnLst>
                                </p:cTn>
                              </p:par>
                              <p:par>
                                <p:cTn id="31" presetID="10" presetClass="entr" presetSubtype="0" fill="hold" nodeType="withEffect">
                                  <p:stCondLst>
                                    <p:cond delay="0"/>
                                  </p:stCondLst>
                                  <p:childTnLst>
                                    <p:set>
                                      <p:cBhvr>
                                        <p:cTn id="32" dur="1" fill="hold">
                                          <p:stCondLst>
                                            <p:cond delay="0"/>
                                          </p:stCondLst>
                                        </p:cTn>
                                        <p:tgtEl>
                                          <p:spTgt spid="7">
                                            <p:txEl>
                                              <p:pRg st="8" end="8"/>
                                            </p:txEl>
                                          </p:spTgt>
                                        </p:tgtEl>
                                        <p:attrNameLst>
                                          <p:attrName>style.visibility</p:attrName>
                                        </p:attrNameLst>
                                      </p:cBhvr>
                                      <p:to>
                                        <p:strVal val="visible"/>
                                      </p:to>
                                    </p:set>
                                    <p:animEffect transition="in" filter="fade">
                                      <p:cBhvr>
                                        <p:cTn id="33" dur="500"/>
                                        <p:tgtEl>
                                          <p:spTgt spid="7">
                                            <p:txEl>
                                              <p:pRg st="8" end="8"/>
                                            </p:txEl>
                                          </p:spTgt>
                                        </p:tgtEl>
                                      </p:cBhvr>
                                    </p:animEffect>
                                  </p:childTnLst>
                                </p:cTn>
                              </p:par>
                              <p:par>
                                <p:cTn id="34" presetID="10" presetClass="entr" presetSubtype="0" fill="hold" nodeType="withEffect">
                                  <p:stCondLst>
                                    <p:cond delay="0"/>
                                  </p:stCondLst>
                                  <p:childTnLst>
                                    <p:set>
                                      <p:cBhvr>
                                        <p:cTn id="35" dur="1" fill="hold">
                                          <p:stCondLst>
                                            <p:cond delay="0"/>
                                          </p:stCondLst>
                                        </p:cTn>
                                        <p:tgtEl>
                                          <p:spTgt spid="7">
                                            <p:txEl>
                                              <p:pRg st="9" end="9"/>
                                            </p:txEl>
                                          </p:spTgt>
                                        </p:tgtEl>
                                        <p:attrNameLst>
                                          <p:attrName>style.visibility</p:attrName>
                                        </p:attrNameLst>
                                      </p:cBhvr>
                                      <p:to>
                                        <p:strVal val="visible"/>
                                      </p:to>
                                    </p:set>
                                    <p:animEffect transition="in" filter="fade">
                                      <p:cBhvr>
                                        <p:cTn id="36" dur="500"/>
                                        <p:tgtEl>
                                          <p:spTgt spid="7">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Группа 1"/>
          <p:cNvGrpSpPr>
            <a:grpSpLocks/>
          </p:cNvGrpSpPr>
          <p:nvPr/>
        </p:nvGrpSpPr>
        <p:grpSpPr bwMode="auto">
          <a:xfrm>
            <a:off x="1214414" y="1643050"/>
            <a:ext cx="6715172" cy="3972237"/>
            <a:chOff x="607288" y="-815361"/>
            <a:chExt cx="7925152" cy="5227599"/>
          </a:xfrm>
        </p:grpSpPr>
        <p:sp>
          <p:nvSpPr>
            <p:cNvPr id="3" name="Прямоугольник 4"/>
            <p:cNvSpPr/>
            <p:nvPr/>
          </p:nvSpPr>
          <p:spPr>
            <a:xfrm>
              <a:off x="607288" y="-815361"/>
              <a:ext cx="7925152" cy="486053"/>
            </a:xfrm>
            <a:prstGeom prst="rect">
              <a:avLst/>
            </a:prstGeom>
          </p:spPr>
          <p:txBody>
            <a:bodyPr wrap="square">
              <a:spAutoFit/>
            </a:bodyPr>
            <a:lstStyle/>
            <a:p>
              <a:pPr algn="ctr" fontAlgn="base">
                <a:spcBef>
                  <a:spcPct val="0"/>
                </a:spcBef>
                <a:spcAft>
                  <a:spcPct val="0"/>
                </a:spcAft>
                <a:defRPr/>
              </a:pPr>
              <a:endParaRPr lang="ru-RU" dirty="0">
                <a:solidFill>
                  <a:srgbClr val="0070C0"/>
                </a:solidFill>
                <a:latin typeface="Arial" charset="0"/>
                <a:cs typeface="Arial" charset="0"/>
              </a:endParaRPr>
            </a:p>
          </p:txBody>
        </p:sp>
        <p:sp>
          <p:nvSpPr>
            <p:cNvPr id="4" name="Прямоугольник 3"/>
            <p:cNvSpPr>
              <a:spLocks noChangeArrowheads="1"/>
            </p:cNvSpPr>
            <p:nvPr/>
          </p:nvSpPr>
          <p:spPr bwMode="auto">
            <a:xfrm>
              <a:off x="1366078" y="3885680"/>
              <a:ext cx="6491880" cy="526558"/>
            </a:xfrm>
            <a:prstGeom prst="rect">
              <a:avLst/>
            </a:prstGeom>
            <a:noFill/>
            <a:ln w="9525">
              <a:noFill/>
              <a:miter lim="800000"/>
              <a:headEnd/>
              <a:tailEnd/>
            </a:ln>
          </p:spPr>
          <p:txBody>
            <a:bodyPr wrap="square">
              <a:spAutoFit/>
            </a:bodyPr>
            <a:lstStyle/>
            <a:p>
              <a:pPr algn="ctr" fontAlgn="base">
                <a:spcBef>
                  <a:spcPct val="0"/>
                </a:spcBef>
                <a:spcAft>
                  <a:spcPct val="0"/>
                </a:spcAft>
              </a:pPr>
              <a:endParaRPr lang="ru-RU" sz="2000" dirty="0">
                <a:solidFill>
                  <a:srgbClr val="0070C0"/>
                </a:solidFill>
                <a:latin typeface="Monotype Corsiva" pitchFamily="66" charset="0"/>
                <a:cs typeface="Arial" charset="0"/>
              </a:endParaRPr>
            </a:p>
          </p:txBody>
        </p:sp>
      </p:grpSp>
      <p:sp>
        <p:nvSpPr>
          <p:cNvPr id="5" name="TextBox 4"/>
          <p:cNvSpPr txBox="1"/>
          <p:nvPr/>
        </p:nvSpPr>
        <p:spPr>
          <a:xfrm>
            <a:off x="1214414" y="741123"/>
            <a:ext cx="7390034" cy="4647426"/>
          </a:xfrm>
          <a:prstGeom prst="rect">
            <a:avLst/>
          </a:prstGeom>
          <a:noFill/>
        </p:spPr>
        <p:txBody>
          <a:bodyPr wrap="square" rtlCol="0">
            <a:spAutoFit/>
          </a:bodyPr>
          <a:lstStyle/>
          <a:p>
            <a:pPr algn="ctr"/>
            <a:r>
              <a:rPr lang="ru-RU" sz="3600" b="1" dirty="0" smtClean="0">
                <a:solidFill>
                  <a:srgbClr val="7030A0"/>
                </a:solidFill>
                <a:effectLst>
                  <a:outerShdw blurRad="38100" dist="38100" dir="2700000" algn="tl">
                    <a:srgbClr val="000000">
                      <a:alpha val="43137"/>
                    </a:srgbClr>
                  </a:outerShdw>
                </a:effectLst>
                <a:latin typeface="Monotype Corsiva" pitchFamily="66" charset="0"/>
              </a:rPr>
              <a:t>Методы </a:t>
            </a:r>
            <a:r>
              <a:rPr lang="ru-RU" sz="3600" b="1" dirty="0">
                <a:solidFill>
                  <a:srgbClr val="7030A0"/>
                </a:solidFill>
                <a:effectLst>
                  <a:outerShdw blurRad="38100" dist="38100" dir="2700000" algn="tl">
                    <a:srgbClr val="000000">
                      <a:alpha val="43137"/>
                    </a:srgbClr>
                  </a:outerShdw>
                </a:effectLst>
                <a:latin typeface="Monotype Corsiva" pitchFamily="66" charset="0"/>
              </a:rPr>
              <a:t>ознакомления детей с основами </a:t>
            </a:r>
            <a:r>
              <a:rPr lang="ru-RU" sz="3600" b="1" dirty="0" smtClean="0">
                <a:solidFill>
                  <a:srgbClr val="7030A0"/>
                </a:solidFill>
                <a:effectLst>
                  <a:outerShdw blurRad="38100" dist="38100" dir="2700000" algn="tl">
                    <a:srgbClr val="000000">
                      <a:alpha val="43137"/>
                    </a:srgbClr>
                  </a:outerShdw>
                </a:effectLst>
                <a:latin typeface="Monotype Corsiva" pitchFamily="66" charset="0"/>
              </a:rPr>
              <a:t>безопасности</a:t>
            </a:r>
          </a:p>
          <a:p>
            <a:pPr algn="ctr"/>
            <a:endParaRPr lang="ru-RU" sz="3200" b="1" dirty="0" smtClean="0">
              <a:solidFill>
                <a:schemeClr val="accent4">
                  <a:lumMod val="75000"/>
                </a:schemeClr>
              </a:solidFill>
              <a:latin typeface="Monotype Corsiva" pitchFamily="66" charset="0"/>
            </a:endParaRPr>
          </a:p>
          <a:p>
            <a:pPr marL="457200" indent="-457200">
              <a:buFont typeface="Wingdings" pitchFamily="2" charset="2"/>
              <a:buChar char="v"/>
            </a:pPr>
            <a:r>
              <a:rPr lang="ru-RU" sz="3200" b="1" dirty="0" smtClean="0">
                <a:solidFill>
                  <a:srgbClr val="0070C0"/>
                </a:solidFill>
                <a:latin typeface="Monotype Corsiva" pitchFamily="66" charset="0"/>
              </a:rPr>
              <a:t>Наблюдение</a:t>
            </a:r>
          </a:p>
          <a:p>
            <a:pPr marL="457200" indent="-457200">
              <a:buFont typeface="Wingdings" pitchFamily="2" charset="2"/>
              <a:buChar char="v"/>
            </a:pPr>
            <a:r>
              <a:rPr lang="ru-RU" sz="3200" b="1" dirty="0" smtClean="0">
                <a:solidFill>
                  <a:srgbClr val="0070C0"/>
                </a:solidFill>
                <a:latin typeface="Monotype Corsiva" pitchFamily="66" charset="0"/>
              </a:rPr>
              <a:t>Сравнение</a:t>
            </a:r>
          </a:p>
          <a:p>
            <a:pPr marL="457200" indent="-457200">
              <a:buFont typeface="Wingdings" pitchFamily="2" charset="2"/>
              <a:buChar char="v"/>
            </a:pPr>
            <a:r>
              <a:rPr lang="ru-RU" sz="3200" b="1" dirty="0" smtClean="0">
                <a:solidFill>
                  <a:srgbClr val="0070C0"/>
                </a:solidFill>
                <a:latin typeface="Monotype Corsiva" pitchFamily="66" charset="0"/>
              </a:rPr>
              <a:t>Моделирование ситуации</a:t>
            </a:r>
          </a:p>
          <a:p>
            <a:pPr marL="457200" indent="-457200">
              <a:buFont typeface="Wingdings" pitchFamily="2" charset="2"/>
              <a:buChar char="v"/>
            </a:pPr>
            <a:r>
              <a:rPr lang="ru-RU" sz="3200" b="1" dirty="0" smtClean="0">
                <a:solidFill>
                  <a:srgbClr val="0070C0"/>
                </a:solidFill>
                <a:latin typeface="Monotype Corsiva" pitchFamily="66" charset="0"/>
              </a:rPr>
              <a:t>Повторение</a:t>
            </a:r>
          </a:p>
          <a:p>
            <a:pPr marL="457200" indent="-457200">
              <a:buFont typeface="Wingdings" pitchFamily="2" charset="2"/>
              <a:buChar char="v"/>
            </a:pPr>
            <a:r>
              <a:rPr lang="ru-RU" sz="3200" b="1" dirty="0" smtClean="0">
                <a:solidFill>
                  <a:srgbClr val="0070C0"/>
                </a:solidFill>
                <a:latin typeface="Monotype Corsiva" pitchFamily="66" charset="0"/>
              </a:rPr>
              <a:t>Игровые приемы</a:t>
            </a:r>
          </a:p>
          <a:p>
            <a:pPr marL="457200" indent="-457200">
              <a:buFont typeface="Wingdings" pitchFamily="2" charset="2"/>
              <a:buChar char="v"/>
            </a:pPr>
            <a:r>
              <a:rPr lang="ru-RU" sz="3200" b="1" dirty="0" smtClean="0">
                <a:solidFill>
                  <a:srgbClr val="0070C0"/>
                </a:solidFill>
                <a:latin typeface="Monotype Corsiva" pitchFamily="66" charset="0"/>
              </a:rPr>
              <a:t>Сочинение сказок на разные темы</a:t>
            </a:r>
            <a:endParaRPr lang="ru-RU" sz="3200" dirty="0">
              <a:solidFill>
                <a:srgbClr val="0070C0"/>
              </a:solidFill>
              <a:latin typeface="Monotype Corsiva" pitchFamily="66" charset="0"/>
            </a:endParaRPr>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H="1">
            <a:off x="8118873" y="5373216"/>
            <a:ext cx="739558" cy="1177004"/>
          </a:xfrm>
          <a:prstGeom prst="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pic>
    </p:spTree>
    <p:extLst>
      <p:ext uri="{BB962C8B-B14F-4D97-AF65-F5344CB8AC3E}">
        <p14:creationId xmlns:p14="http://schemas.microsoft.com/office/powerpoint/2010/main" val="942448816"/>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wipe(down)">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
                                            <p:txEl>
                                              <p:pRg st="2" end="2"/>
                                            </p:txEl>
                                          </p:spTgt>
                                        </p:tgtEl>
                                        <p:attrNameLst>
                                          <p:attrName>style.visibility</p:attrName>
                                        </p:attrNameLst>
                                      </p:cBhvr>
                                      <p:to>
                                        <p:strVal val="visible"/>
                                      </p:to>
                                    </p:set>
                                    <p:animEffect transition="in" filter="fade">
                                      <p:cBhvr>
                                        <p:cTn id="12" dur="500"/>
                                        <p:tgtEl>
                                          <p:spTgt spid="5">
                                            <p:txEl>
                                              <p:pRg st="2" end="2"/>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5">
                                            <p:txEl>
                                              <p:pRg st="3" end="3"/>
                                            </p:txEl>
                                          </p:spTgt>
                                        </p:tgtEl>
                                        <p:attrNameLst>
                                          <p:attrName>style.visibility</p:attrName>
                                        </p:attrNameLst>
                                      </p:cBhvr>
                                      <p:to>
                                        <p:strVal val="visible"/>
                                      </p:to>
                                    </p:set>
                                    <p:animEffect transition="in" filter="fade">
                                      <p:cBhvr>
                                        <p:cTn id="15" dur="500"/>
                                        <p:tgtEl>
                                          <p:spTgt spid="5">
                                            <p:txEl>
                                              <p:pRg st="3" end="3"/>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5">
                                            <p:txEl>
                                              <p:pRg st="4" end="4"/>
                                            </p:txEl>
                                          </p:spTgt>
                                        </p:tgtEl>
                                        <p:attrNameLst>
                                          <p:attrName>style.visibility</p:attrName>
                                        </p:attrNameLst>
                                      </p:cBhvr>
                                      <p:to>
                                        <p:strVal val="visible"/>
                                      </p:to>
                                    </p:set>
                                    <p:animEffect transition="in" filter="fade">
                                      <p:cBhvr>
                                        <p:cTn id="18" dur="500"/>
                                        <p:tgtEl>
                                          <p:spTgt spid="5">
                                            <p:txEl>
                                              <p:pRg st="4" end="4"/>
                                            </p:txEl>
                                          </p:spTgt>
                                        </p:tgtEl>
                                      </p:cBhvr>
                                    </p:animEffect>
                                  </p:childTnLst>
                                </p:cTn>
                              </p:par>
                              <p:par>
                                <p:cTn id="19" presetID="10" presetClass="entr" presetSubtype="0" fill="hold" nodeType="withEffect">
                                  <p:stCondLst>
                                    <p:cond delay="0"/>
                                  </p:stCondLst>
                                  <p:childTnLst>
                                    <p:set>
                                      <p:cBhvr>
                                        <p:cTn id="20" dur="1" fill="hold">
                                          <p:stCondLst>
                                            <p:cond delay="0"/>
                                          </p:stCondLst>
                                        </p:cTn>
                                        <p:tgtEl>
                                          <p:spTgt spid="5">
                                            <p:txEl>
                                              <p:pRg st="5" end="5"/>
                                            </p:txEl>
                                          </p:spTgt>
                                        </p:tgtEl>
                                        <p:attrNameLst>
                                          <p:attrName>style.visibility</p:attrName>
                                        </p:attrNameLst>
                                      </p:cBhvr>
                                      <p:to>
                                        <p:strVal val="visible"/>
                                      </p:to>
                                    </p:set>
                                    <p:animEffect transition="in" filter="fade">
                                      <p:cBhvr>
                                        <p:cTn id="21" dur="500"/>
                                        <p:tgtEl>
                                          <p:spTgt spid="5">
                                            <p:txEl>
                                              <p:pRg st="5" end="5"/>
                                            </p:txEl>
                                          </p:spTgt>
                                        </p:tgtEl>
                                      </p:cBhvr>
                                    </p:animEffect>
                                  </p:childTnLst>
                                </p:cTn>
                              </p:par>
                              <p:par>
                                <p:cTn id="22" presetID="10" presetClass="entr" presetSubtype="0" fill="hold" nodeType="withEffect">
                                  <p:stCondLst>
                                    <p:cond delay="0"/>
                                  </p:stCondLst>
                                  <p:childTnLst>
                                    <p:set>
                                      <p:cBhvr>
                                        <p:cTn id="23" dur="1" fill="hold">
                                          <p:stCondLst>
                                            <p:cond delay="0"/>
                                          </p:stCondLst>
                                        </p:cTn>
                                        <p:tgtEl>
                                          <p:spTgt spid="5">
                                            <p:txEl>
                                              <p:pRg st="6" end="6"/>
                                            </p:txEl>
                                          </p:spTgt>
                                        </p:tgtEl>
                                        <p:attrNameLst>
                                          <p:attrName>style.visibility</p:attrName>
                                        </p:attrNameLst>
                                      </p:cBhvr>
                                      <p:to>
                                        <p:strVal val="visible"/>
                                      </p:to>
                                    </p:set>
                                    <p:animEffect transition="in" filter="fade">
                                      <p:cBhvr>
                                        <p:cTn id="24" dur="500"/>
                                        <p:tgtEl>
                                          <p:spTgt spid="5">
                                            <p:txEl>
                                              <p:pRg st="6" end="6"/>
                                            </p:txEl>
                                          </p:spTgt>
                                        </p:tgtEl>
                                      </p:cBhvr>
                                    </p:animEffect>
                                  </p:childTnLst>
                                </p:cTn>
                              </p:par>
                              <p:par>
                                <p:cTn id="25" presetID="10" presetClass="entr" presetSubtype="0" fill="hold" nodeType="withEffect">
                                  <p:stCondLst>
                                    <p:cond delay="0"/>
                                  </p:stCondLst>
                                  <p:childTnLst>
                                    <p:set>
                                      <p:cBhvr>
                                        <p:cTn id="26" dur="1" fill="hold">
                                          <p:stCondLst>
                                            <p:cond delay="0"/>
                                          </p:stCondLst>
                                        </p:cTn>
                                        <p:tgtEl>
                                          <p:spTgt spid="5">
                                            <p:txEl>
                                              <p:pRg st="7" end="7"/>
                                            </p:txEl>
                                          </p:spTgt>
                                        </p:tgtEl>
                                        <p:attrNameLst>
                                          <p:attrName>style.visibility</p:attrName>
                                        </p:attrNameLst>
                                      </p:cBhvr>
                                      <p:to>
                                        <p:strVal val="visible"/>
                                      </p:to>
                                    </p:set>
                                    <p:animEffect transition="in" filter="fade">
                                      <p:cBhvr>
                                        <p:cTn id="27" dur="500"/>
                                        <p:tgtEl>
                                          <p:spTgt spid="5">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15616" y="404664"/>
            <a:ext cx="7571184" cy="6178698"/>
          </a:xfrm>
        </p:spPr>
        <p:txBody>
          <a:bodyPr/>
          <a:lstStyle/>
          <a:p>
            <a:pPr algn="l"/>
            <a:r>
              <a:rPr lang="ru-RU" sz="3600" b="1" dirty="0">
                <a:solidFill>
                  <a:srgbClr val="7030A0"/>
                </a:solidFill>
                <a:effectLst>
                  <a:outerShdw blurRad="38100" dist="38100" dir="2700000" algn="tl">
                    <a:srgbClr val="000000">
                      <a:alpha val="43137"/>
                    </a:srgbClr>
                  </a:outerShdw>
                </a:effectLst>
                <a:latin typeface="Monotype Corsiva" pitchFamily="66" charset="0"/>
              </a:rPr>
              <a:t>Особенности </a:t>
            </a:r>
            <a:r>
              <a:rPr lang="ru-RU" sz="3600" b="1" dirty="0" smtClean="0">
                <a:solidFill>
                  <a:srgbClr val="7030A0"/>
                </a:solidFill>
                <a:effectLst>
                  <a:outerShdw blurRad="38100" dist="38100" dir="2700000" algn="tl">
                    <a:srgbClr val="000000">
                      <a:alpha val="43137"/>
                    </a:srgbClr>
                  </a:outerShdw>
                </a:effectLst>
                <a:latin typeface="Monotype Corsiva" pitchFamily="66" charset="0"/>
              </a:rPr>
              <a:t>  работы </a:t>
            </a:r>
            <a:r>
              <a:rPr lang="ru-RU" sz="3600" b="1" dirty="0">
                <a:solidFill>
                  <a:srgbClr val="7030A0"/>
                </a:solidFill>
                <a:effectLst>
                  <a:outerShdw blurRad="38100" dist="38100" dir="2700000" algn="tl">
                    <a:srgbClr val="000000">
                      <a:alpha val="43137"/>
                    </a:srgbClr>
                  </a:outerShdw>
                </a:effectLst>
                <a:latin typeface="Monotype Corsiva" pitchFamily="66" charset="0"/>
              </a:rPr>
              <a:t>с </a:t>
            </a:r>
            <a:r>
              <a:rPr lang="ru-RU" sz="3600" b="1" dirty="0" smtClean="0">
                <a:solidFill>
                  <a:srgbClr val="7030A0"/>
                </a:solidFill>
                <a:effectLst>
                  <a:outerShdw blurRad="38100" dist="38100" dir="2700000" algn="tl">
                    <a:srgbClr val="000000">
                      <a:alpha val="43137"/>
                    </a:srgbClr>
                  </a:outerShdw>
                </a:effectLst>
                <a:latin typeface="Monotype Corsiva" pitchFamily="66" charset="0"/>
              </a:rPr>
              <a:t>дошкольниками</a:t>
            </a:r>
            <a:br>
              <a:rPr lang="ru-RU" sz="3600" b="1" dirty="0" smtClean="0">
                <a:solidFill>
                  <a:srgbClr val="7030A0"/>
                </a:solidFill>
                <a:effectLst>
                  <a:outerShdw blurRad="38100" dist="38100" dir="2700000" algn="tl">
                    <a:srgbClr val="000000">
                      <a:alpha val="43137"/>
                    </a:srgbClr>
                  </a:outerShdw>
                </a:effectLst>
                <a:latin typeface="Monotype Corsiva" pitchFamily="66" charset="0"/>
              </a:rPr>
            </a:br>
            <a:r>
              <a:rPr lang="ru-RU" sz="2800" dirty="0" smtClean="0">
                <a:solidFill>
                  <a:srgbClr val="0070C0"/>
                </a:solidFill>
                <a:latin typeface="Monotype Corsiva" pitchFamily="66" charset="0"/>
              </a:rPr>
              <a:t>Целью </a:t>
            </a:r>
            <a:r>
              <a:rPr lang="ru-RU" sz="2800" dirty="0">
                <a:solidFill>
                  <a:srgbClr val="0070C0"/>
                </a:solidFill>
                <a:latin typeface="Monotype Corsiva" pitchFamily="66" charset="0"/>
              </a:rPr>
              <a:t>работы по ОБЖ в образовательных учреждениях является обучение детей </a:t>
            </a:r>
            <a:r>
              <a:rPr lang="ru-RU" sz="2800" dirty="0" smtClean="0">
                <a:solidFill>
                  <a:srgbClr val="0070C0"/>
                </a:solidFill>
                <a:latin typeface="Monotype Corsiva" pitchFamily="66" charset="0"/>
              </a:rPr>
              <a:t>правилам </a:t>
            </a:r>
            <a:r>
              <a:rPr lang="ru-RU" sz="2800" dirty="0">
                <a:solidFill>
                  <a:srgbClr val="0070C0"/>
                </a:solidFill>
                <a:latin typeface="Monotype Corsiva" pitchFamily="66" charset="0"/>
              </a:rPr>
              <a:t>поведения, обеспечивающим </a:t>
            </a:r>
            <a:r>
              <a:rPr lang="ru-RU" sz="2800" b="1" dirty="0" smtClean="0">
                <a:solidFill>
                  <a:srgbClr val="0070C0"/>
                </a:solidFill>
                <a:latin typeface="Monotype Corsiva" pitchFamily="66" charset="0"/>
              </a:rPr>
              <a:t>сохранность </a:t>
            </a:r>
            <a:r>
              <a:rPr lang="ru-RU" sz="2800" b="1" dirty="0">
                <a:solidFill>
                  <a:srgbClr val="0070C0"/>
                </a:solidFill>
                <a:latin typeface="Monotype Corsiva" pitchFamily="66" charset="0"/>
              </a:rPr>
              <a:t>их жизни и здоровья </a:t>
            </a:r>
            <a:r>
              <a:rPr lang="ru-RU" sz="2800" dirty="0">
                <a:solidFill>
                  <a:srgbClr val="0070C0"/>
                </a:solidFill>
                <a:latin typeface="Monotype Corsiva" pitchFamily="66" charset="0"/>
              </a:rPr>
              <a:t>в современных уловиях улицы, транспорта, природы, быта.</a:t>
            </a:r>
            <a:br>
              <a:rPr lang="ru-RU" sz="2800" dirty="0">
                <a:solidFill>
                  <a:srgbClr val="0070C0"/>
                </a:solidFill>
                <a:latin typeface="Monotype Corsiva" pitchFamily="66" charset="0"/>
              </a:rPr>
            </a:br>
            <a:r>
              <a:rPr lang="ru-RU" sz="2800" dirty="0" smtClean="0">
                <a:solidFill>
                  <a:srgbClr val="0070C0"/>
                </a:solidFill>
                <a:latin typeface="Monotype Corsiva" pitchFamily="66" charset="0"/>
              </a:rPr>
              <a:t>Дошкольникам </a:t>
            </a:r>
            <a:r>
              <a:rPr lang="ru-RU" sz="2800" dirty="0">
                <a:solidFill>
                  <a:srgbClr val="0070C0"/>
                </a:solidFill>
                <a:latin typeface="Monotype Corsiva" pitchFamily="66" charset="0"/>
              </a:rPr>
              <a:t>свойственно </a:t>
            </a:r>
            <a:r>
              <a:rPr lang="ru-RU" sz="2800" b="1" dirty="0">
                <a:solidFill>
                  <a:srgbClr val="0070C0"/>
                </a:solidFill>
                <a:latin typeface="Monotype Corsiva" pitchFamily="66" charset="0"/>
              </a:rPr>
              <a:t>эмоционально – </a:t>
            </a:r>
            <a:r>
              <a:rPr lang="ru-RU" sz="2800" b="1" dirty="0" smtClean="0">
                <a:solidFill>
                  <a:srgbClr val="0070C0"/>
                </a:solidFill>
                <a:latin typeface="Monotype Corsiva" pitchFamily="66" charset="0"/>
              </a:rPr>
              <a:t>образное</a:t>
            </a:r>
            <a:r>
              <a:rPr lang="ru-RU" sz="2800" dirty="0">
                <a:solidFill>
                  <a:srgbClr val="0070C0"/>
                </a:solidFill>
                <a:latin typeface="Monotype Corsiva" pitchFamily="66" charset="0"/>
              </a:rPr>
              <a:t>, интуитивное мышление, у них преобладает </a:t>
            </a:r>
            <a:r>
              <a:rPr lang="ru-RU" sz="2800" b="1" dirty="0">
                <a:solidFill>
                  <a:srgbClr val="0070C0"/>
                </a:solidFill>
                <a:latin typeface="Monotype Corsiva" pitchFamily="66" charset="0"/>
              </a:rPr>
              <a:t>непосредственно – чувственное </a:t>
            </a:r>
            <a:r>
              <a:rPr lang="ru-RU" sz="2800" dirty="0">
                <a:solidFill>
                  <a:srgbClr val="0070C0"/>
                </a:solidFill>
                <a:latin typeface="Monotype Corsiva" pitchFamily="66" charset="0"/>
              </a:rPr>
              <a:t>восприятие. Поэтому, при работе по формированию у дошкольников основ безопасности, необходимо:</a:t>
            </a:r>
            <a:br>
              <a:rPr lang="ru-RU" sz="2800" dirty="0">
                <a:solidFill>
                  <a:srgbClr val="0070C0"/>
                </a:solidFill>
                <a:latin typeface="Monotype Corsiva" pitchFamily="66" charset="0"/>
              </a:rPr>
            </a:br>
            <a:endParaRPr lang="ru-RU" sz="2800" dirty="0">
              <a:solidFill>
                <a:srgbClr val="0070C0"/>
              </a:solidFill>
              <a:latin typeface="Monotype Corsiva" pitchFamily="66" charset="0"/>
            </a:endParaRPr>
          </a:p>
        </p:txBody>
      </p:sp>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H="1">
            <a:off x="8118873" y="5373216"/>
            <a:ext cx="739558" cy="1177004"/>
          </a:xfrm>
          <a:prstGeom prst="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pic>
    </p:spTree>
    <p:extLst>
      <p:ext uri="{BB962C8B-B14F-4D97-AF65-F5344CB8AC3E}">
        <p14:creationId xmlns:p14="http://schemas.microsoft.com/office/powerpoint/2010/main" val="1431071537"/>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15616" y="188640"/>
            <a:ext cx="7704856" cy="6408712"/>
          </a:xfrm>
        </p:spPr>
        <p:txBody>
          <a:bodyPr/>
          <a:lstStyle/>
          <a:p>
            <a:pPr algn="l"/>
            <a:r>
              <a:rPr lang="ru-RU" sz="2800" b="1" dirty="0" smtClean="0">
                <a:solidFill>
                  <a:srgbClr val="0070C0"/>
                </a:solidFill>
                <a:latin typeface="Monotype Corsiva" pitchFamily="66" charset="0"/>
              </a:rPr>
              <a:t>1. Использовать </a:t>
            </a:r>
            <a:r>
              <a:rPr lang="ru-RU" sz="2800" b="1" dirty="0">
                <a:solidFill>
                  <a:srgbClr val="0070C0"/>
                </a:solidFill>
                <a:latin typeface="Monotype Corsiva" pitchFamily="66" charset="0"/>
              </a:rPr>
              <a:t>как можно больше средств, задействующих </a:t>
            </a:r>
            <a:r>
              <a:rPr lang="ru-RU" sz="2800" b="1" dirty="0" smtClean="0">
                <a:solidFill>
                  <a:srgbClr val="0070C0"/>
                </a:solidFill>
                <a:latin typeface="Monotype Corsiva" pitchFamily="66" charset="0"/>
              </a:rPr>
              <a:t>различные </a:t>
            </a:r>
            <a:r>
              <a:rPr lang="ru-RU" sz="2800" b="1" dirty="0">
                <a:solidFill>
                  <a:srgbClr val="0070C0"/>
                </a:solidFill>
                <a:latin typeface="Monotype Corsiva" pitchFamily="66" charset="0"/>
              </a:rPr>
              <a:t>анализаторы </a:t>
            </a:r>
            <a:r>
              <a:rPr lang="ru-RU" sz="2800" dirty="0">
                <a:solidFill>
                  <a:srgbClr val="0070C0"/>
                </a:solidFill>
                <a:latin typeface="Monotype Corsiva" pitchFamily="66" charset="0"/>
              </a:rPr>
              <a:t>(зрительный, слуховой, </a:t>
            </a:r>
            <a:r>
              <a:rPr lang="ru-RU" sz="2800" dirty="0" smtClean="0">
                <a:solidFill>
                  <a:srgbClr val="0070C0"/>
                </a:solidFill>
                <a:latin typeface="Monotype Corsiva" pitchFamily="66" charset="0"/>
              </a:rPr>
              <a:t>двигательный), </a:t>
            </a:r>
            <a:r>
              <a:rPr lang="ru-RU" sz="2800" dirty="0" err="1" smtClean="0">
                <a:solidFill>
                  <a:srgbClr val="0070C0"/>
                </a:solidFill>
                <a:latin typeface="Monotype Corsiva" pitchFamily="66" charset="0"/>
              </a:rPr>
              <a:t>т.е</a:t>
            </a:r>
            <a:r>
              <a:rPr lang="ru-RU" sz="2800" dirty="0" smtClean="0">
                <a:solidFill>
                  <a:srgbClr val="0070C0"/>
                </a:solidFill>
                <a:latin typeface="Monotype Corsiva" pitchFamily="66" charset="0"/>
              </a:rPr>
              <a:t> </a:t>
            </a:r>
            <a:r>
              <a:rPr lang="ru-RU" sz="2800" dirty="0">
                <a:solidFill>
                  <a:srgbClr val="0070C0"/>
                </a:solidFill>
                <a:latin typeface="Monotype Corsiva" pitchFamily="66" charset="0"/>
              </a:rPr>
              <a:t>ребенок должен понимать «Каждой клеточкой своего тела», каждой частичкой своей души то, что ему пытаются преподнести </a:t>
            </a:r>
            <a:r>
              <a:rPr lang="ru-RU" sz="2800" dirty="0" smtClean="0">
                <a:solidFill>
                  <a:srgbClr val="0070C0"/>
                </a:solidFill>
                <a:latin typeface="Monotype Corsiva" pitchFamily="66" charset="0"/>
              </a:rPr>
              <a:t>взрослые. Словесное объяснение воспринимается ребенком гораздо хуже, чем рисунок, схема…следовательно, необходимо </a:t>
            </a:r>
            <a:r>
              <a:rPr lang="ru-RU" sz="2800" b="1" dirty="0" smtClean="0">
                <a:solidFill>
                  <a:srgbClr val="0070C0"/>
                </a:solidFill>
                <a:latin typeface="Monotype Corsiva" pitchFamily="66" charset="0"/>
              </a:rPr>
              <a:t>использовать больше нагляности.</a:t>
            </a:r>
            <a:br>
              <a:rPr lang="ru-RU" sz="2800" b="1" dirty="0" smtClean="0">
                <a:solidFill>
                  <a:srgbClr val="0070C0"/>
                </a:solidFill>
                <a:latin typeface="Monotype Corsiva" pitchFamily="66" charset="0"/>
              </a:rPr>
            </a:br>
            <a:r>
              <a:rPr lang="ru-RU" sz="2800" b="1" dirty="0" smtClean="0">
                <a:solidFill>
                  <a:srgbClr val="0070C0"/>
                </a:solidFill>
                <a:latin typeface="Monotype Corsiva" pitchFamily="66" charset="0"/>
              </a:rPr>
              <a:t>2. Эмоционально – образное преподнесение </a:t>
            </a:r>
            <a:r>
              <a:rPr lang="ru-RU" sz="2800" dirty="0" smtClean="0">
                <a:solidFill>
                  <a:srgbClr val="0070C0"/>
                </a:solidFill>
                <a:latin typeface="Monotype Corsiva" pitchFamily="66" charset="0"/>
              </a:rPr>
              <a:t>материала.</a:t>
            </a:r>
            <a:br>
              <a:rPr lang="ru-RU" sz="2800" dirty="0" smtClean="0">
                <a:solidFill>
                  <a:srgbClr val="0070C0"/>
                </a:solidFill>
                <a:latin typeface="Monotype Corsiva" pitchFamily="66" charset="0"/>
              </a:rPr>
            </a:br>
            <a:r>
              <a:rPr lang="ru-RU" sz="2800" dirty="0" smtClean="0">
                <a:solidFill>
                  <a:srgbClr val="0070C0"/>
                </a:solidFill>
                <a:latin typeface="Monotype Corsiva" pitchFamily="66" charset="0"/>
              </a:rPr>
              <a:t>Чем ярче и выразительнее преподносится текст, тем ярче образы возникают в душе ребенка, отражаются в продуктивной деятельности детей, и в большей степени, в процессе самостоятельной деятельности детей.</a:t>
            </a:r>
            <a:br>
              <a:rPr lang="ru-RU" sz="2800" dirty="0" smtClean="0">
                <a:solidFill>
                  <a:srgbClr val="0070C0"/>
                </a:solidFill>
                <a:latin typeface="Monotype Corsiva" pitchFamily="66" charset="0"/>
              </a:rPr>
            </a:br>
            <a:endParaRPr lang="ru-RU" sz="2800" dirty="0"/>
          </a:p>
        </p:txBody>
      </p:sp>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8118873" y="5373216"/>
            <a:ext cx="739558" cy="1177004"/>
          </a:xfrm>
          <a:prstGeom prst="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pic>
    </p:spTree>
    <p:extLst>
      <p:ext uri="{BB962C8B-B14F-4D97-AF65-F5344CB8AC3E}">
        <p14:creationId xmlns:p14="http://schemas.microsoft.com/office/powerpoint/2010/main" val="3686952984"/>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ags/tag1.xml><?xml version="1.0" encoding="utf-8"?>
<p:tagLst xmlns:a="http://schemas.openxmlformats.org/drawingml/2006/main" xmlns:r="http://schemas.openxmlformats.org/officeDocument/2006/relationships" xmlns:p="http://schemas.openxmlformats.org/presentationml/2006/main">
  <p:tag name="TIMING" val="|3|3.2"/>
</p:tagLst>
</file>

<file path=ppt/tags/tag2.xml><?xml version="1.0" encoding="utf-8"?>
<p:tagLst xmlns:a="http://schemas.openxmlformats.org/drawingml/2006/main" xmlns:r="http://schemas.openxmlformats.org/officeDocument/2006/relationships" xmlns:p="http://schemas.openxmlformats.org/presentationml/2006/main">
  <p:tag name="TIMING" val="|0|0.6"/>
</p:tagLst>
</file>

<file path=ppt/tags/tag3.xml><?xml version="1.0" encoding="utf-8"?>
<p:tagLst xmlns:a="http://schemas.openxmlformats.org/drawingml/2006/main" xmlns:r="http://schemas.openxmlformats.org/officeDocument/2006/relationships" xmlns:p="http://schemas.openxmlformats.org/presentationml/2006/main">
  <p:tag name="TIMING" val="|0|0.5"/>
</p:tagLst>
</file>

<file path=ppt/theme/theme1.xml><?xml version="1.0" encoding="utf-8"?>
<a:theme xmlns:a="http://schemas.openxmlformats.org/drawingml/2006/main" name="1_Тема Office">
  <a:themeElements>
    <a:clrScheme name="Другая 3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70C0"/>
      </a:hlink>
      <a:folHlink>
        <a:srgbClr val="0070C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516</TotalTime>
  <Words>488</Words>
  <Application>Microsoft Office PowerPoint</Application>
  <PresentationFormat>Экран (4:3)</PresentationFormat>
  <Paragraphs>81</Paragraphs>
  <Slides>14</Slides>
  <Notes>3</Notes>
  <HiddenSlides>0</HiddenSlides>
  <MMClips>0</MMClips>
  <ScaleCrop>false</ScaleCrop>
  <HeadingPairs>
    <vt:vector size="6" baseType="variant">
      <vt:variant>
        <vt:lpstr>Использованные шрифты</vt:lpstr>
      </vt:variant>
      <vt:variant>
        <vt:i4>5</vt:i4>
      </vt:variant>
      <vt:variant>
        <vt:lpstr>Тема</vt:lpstr>
      </vt:variant>
      <vt:variant>
        <vt:i4>1</vt:i4>
      </vt:variant>
      <vt:variant>
        <vt:lpstr>Заголовки слайдов</vt:lpstr>
      </vt:variant>
      <vt:variant>
        <vt:i4>14</vt:i4>
      </vt:variant>
    </vt:vector>
  </HeadingPairs>
  <TitlesOfParts>
    <vt:vector size="20" baseType="lpstr">
      <vt:lpstr>Arial</vt:lpstr>
      <vt:lpstr>Calibri</vt:lpstr>
      <vt:lpstr>Monotype Corsiva</vt:lpstr>
      <vt:lpstr>Times New Roman</vt:lpstr>
      <vt:lpstr>Wingdings</vt:lpstr>
      <vt:lpstr>1_Тема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Особенности   работы с дошкольниками Целью работы по ОБЖ в образовательных учреждениях является обучение детей правилам поведения, обеспечивающим сохранность их жизни и здоровья в современных уловиях улицы, транспорта, природы, быта. Дошкольникам свойственно эмоционально – образное, интуитивное мышление, у них преобладает непосредственно – чувственное восприятие. Поэтому, при работе по формированию у дошкольников основ безопасности, необходимо: </vt:lpstr>
      <vt:lpstr>1. Использовать как можно больше средств, задействующих различные анализаторы (зрительный, слуховой, двигательный), т.е ребенок должен понимать «Каждой клеточкой своего тела», каждой частичкой своей души то, что ему пытаются преподнести взрослые. Словесное объяснение воспринимается ребенком гораздо хуже, чем рисунок, схема…следовательно, необходимо использовать больше нагляности. 2. Эмоционально – образное преподнесение материала. Чем ярче и выразительнее преподносится текст, тем ярче образы возникают в душе ребенка, отражаются в продуктивной деятельности детей, и в большей степени, в процессе самостоятельной деятельности детей. </vt:lpstr>
      <vt:lpstr>3. Необходимо учитывать психофизические особенности детей каждой возрастной группы, их пол, индивидуальные особенности.  4. Целесообразно использовать в формировании основ безопасности сюжетно – ролевые, подвижные, театрализованные и др. игры, т.к ведущее место в развитии дошкольника занимает игра. 5. Привлекать медицинских работников (особенно при раскрытии темы об оказании первой медицинской помощи). 6. Организовать работу с родителями по данной теме. Единство взглядов между  родителями и педагогами по формированию ОБЖ – должно  быть обязательным, иначе ,в силу своих особенностей, ребенок окажется на перепутье.</vt:lpstr>
      <vt:lpstr>Литературная викторина   - Кто больше назовет сказок , где нарушение  правил безопасности жизнедеятельности привело к печальным последствиям. Объяснить почему?     </vt:lpstr>
      <vt:lpstr>3. «Возле площади затор - Поломался светофор: Загорелся жёлтый свет, А зелёного всё нет...» 4. «Один раз загорелся дом. И когда пожарные приехали к дому, к ним выбежала женщина. Она плакала и говорила, что в доме осталась двухлетняя девочка.» 5. «Что случилось? На вокзале Плачет мальчик лет пяти. Потерял он маму в зале. Как теперь её найти?» </vt:lpstr>
      <vt:lpstr>Продолжи пословицу, поговорку:</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Шаблон презентации</dc:title>
  <dc:creator>Шаблон Фокиной Л. П.</dc:creator>
  <cp:lastModifiedBy>peace</cp:lastModifiedBy>
  <cp:revision>94</cp:revision>
  <dcterms:created xsi:type="dcterms:W3CDTF">2014-07-06T18:18:01Z</dcterms:created>
  <dcterms:modified xsi:type="dcterms:W3CDTF">2021-10-24T09:15:15Z</dcterms:modified>
</cp:coreProperties>
</file>