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16"/>
  </p:notesMasterIdLst>
  <p:sldIdLst>
    <p:sldId id="256" r:id="rId2"/>
    <p:sldId id="258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75" r:id="rId12"/>
    <p:sldId id="276" r:id="rId13"/>
    <p:sldId id="277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ome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73" autoAdjust="0"/>
  </p:normalViewPr>
  <p:slideViewPr>
    <p:cSldViewPr>
      <p:cViewPr>
        <p:scale>
          <a:sx n="104" d="100"/>
          <a:sy n="104" d="100"/>
        </p:scale>
        <p:origin x="-9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1-10-20T17:15:57.934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2DADBF-021E-4AB8-B1EB-8F4576720B4B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8DE8B8-BFB1-4AE4-9AC5-3CE3FB6ED00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1057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ар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-99392"/>
            <a:ext cx="7500990" cy="1470025"/>
          </a:xfrm>
        </p:spPr>
        <p:txBody>
          <a:bodyPr>
            <a:normAutofit/>
          </a:bodyPr>
          <a:lstStyle/>
          <a:p>
            <a:r>
              <a:rPr lang="ru-RU" sz="1400" b="1" dirty="0" smtClean="0"/>
              <a:t>МУНИЦИПАЛЬНОЕ БЮДЖЕТНОЕ ДОШКОЛЬНОЕ ОБРАЗОВАТЕЛЬНОЕ УЧРЕЖДЕНИЕ</a:t>
            </a:r>
            <a:br>
              <a:rPr lang="ru-RU" sz="1400" b="1" dirty="0" smtClean="0"/>
            </a:br>
            <a:r>
              <a:rPr lang="ru-RU" sz="1400" b="1" dirty="0" smtClean="0"/>
              <a:t>ДЕТСКИЙ САД №4 «УМКА»</a:t>
            </a:r>
            <a:endParaRPr lang="ru-RU" sz="1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1412776"/>
            <a:ext cx="6786610" cy="4945182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Родительское собрание средней группы №22 «Карамелька»</a:t>
            </a:r>
          </a:p>
          <a:p>
            <a:endParaRPr lang="ru-RU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Тема: «Вот и стали мы на год взрослей»</a:t>
            </a: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                                           </a:t>
            </a:r>
          </a:p>
          <a:p>
            <a:endParaRPr lang="ru-RU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                                        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Воспитатели: </a:t>
            </a:r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</a:rPr>
              <a:t>Булько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 Г.С</a:t>
            </a:r>
          </a:p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                                                             </a:t>
            </a:r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</a:rPr>
              <a:t>Туриченко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 Т.А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071670" y="2714620"/>
            <a:ext cx="2714644" cy="341154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                 МУЗЫКА  </a:t>
            </a:r>
          </a:p>
          <a:p>
            <a:r>
              <a:rPr lang="ru-RU" dirty="0" smtClean="0"/>
              <a:t>Выполняет  элементарные   танцевальные                   движения      (пружинка,   подскоки,  кружение  и  т.д.)</a:t>
            </a:r>
          </a:p>
          <a:p>
            <a:r>
              <a:rPr lang="ru-RU" dirty="0" smtClean="0"/>
              <a:t>Может  петь  протяжно,    при  этом вместе                 начинать  и   заканчивать  пение.</a:t>
            </a: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sz="half" idx="2"/>
          </p:nvPr>
        </p:nvSpPr>
        <p:spPr>
          <a:xfrm>
            <a:off x="4929188" y="642918"/>
            <a:ext cx="4071937" cy="5483245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               </a:t>
            </a:r>
            <a:r>
              <a:rPr lang="ru-RU" b="1" dirty="0" smtClean="0"/>
              <a:t>ФИЗИЧЕСКАЯ КУЛЬТУРА  </a:t>
            </a:r>
          </a:p>
          <a:p>
            <a:r>
              <a:rPr lang="ru-RU" dirty="0" smtClean="0"/>
              <a:t>Ходить и бегать, согласуя движения рук и  ног . </a:t>
            </a:r>
          </a:p>
          <a:p>
            <a:r>
              <a:rPr lang="ru-RU" dirty="0" smtClean="0"/>
              <a:t>Прыгать на 2­х ногах на месте и с продвижением вперед,  прыгать в длину с места не менее 70 см.  </a:t>
            </a:r>
          </a:p>
          <a:p>
            <a:r>
              <a:rPr lang="ru-RU" dirty="0" smtClean="0"/>
              <a:t>Брать, держать, переносить, класть, катать, бросать мяч из-за  головы, от груди .</a:t>
            </a:r>
          </a:p>
          <a:p>
            <a:r>
              <a:rPr lang="ru-RU" dirty="0" smtClean="0"/>
              <a:t>Метать предметы правой и левой рукой на дальность на  расстояние не менее 5          метров, отбивать мяч о пол не  мании 5 раз подряд .</a:t>
            </a:r>
          </a:p>
          <a:p>
            <a:r>
              <a:rPr lang="ru-RU" dirty="0" smtClean="0"/>
              <a:t>Лазать по лесенки ­ стремянке,                       гимнастической стене не  пропуская реек, перелезая с одного пролёта на другой.</a:t>
            </a:r>
          </a:p>
          <a:p>
            <a:r>
              <a:rPr lang="ru-RU" dirty="0" smtClean="0"/>
              <a:t>Ползать, подлезать под натянутую верёвку, перелизать через  бревно, лежащее на      полу.</a:t>
            </a:r>
          </a:p>
          <a:p>
            <a:r>
              <a:rPr lang="ru-RU" dirty="0" smtClean="0"/>
              <a:t>Строиться в колонну по одному, парами, в круг, шеренгу .  </a:t>
            </a:r>
          </a:p>
          <a:p>
            <a:r>
              <a:rPr lang="ru-RU" dirty="0" smtClean="0"/>
              <a:t>Ориентироваться в пространстве, находить левую и правую  сторону.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4437112"/>
            <a:ext cx="3706820" cy="43204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Самообслуживание</a:t>
            </a:r>
            <a:endParaRPr lang="ru-RU" sz="24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843808" y="260648"/>
            <a:ext cx="5530366" cy="3935360"/>
          </a:xfrm>
          <a:blipFill>
            <a:blip r:embed="rId2"/>
            <a:stretch>
              <a:fillRect/>
            </a:stretch>
          </a:blipFill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19672" y="5157192"/>
            <a:ext cx="7272808" cy="1486518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1800" dirty="0" smtClean="0"/>
              <a:t> Совершенствовать умение самостоятельно одеваться и раздеваться в  определенной последовательности  (надевать  одежду, снимать, расстегивать      пуговицы,        складывать,          вешать, развязывать и завязывать  шнурки ботинок);   замечать непорядок в одежде и устранять его. Приучать самостоятельно заправлять кровать.</a:t>
            </a:r>
            <a:endParaRPr lang="ru-RU" sz="1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142852"/>
            <a:ext cx="6696744" cy="6166468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9752" y="0"/>
            <a:ext cx="6552728" cy="6381328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357166"/>
            <a:ext cx="57995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30238" algn="just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           Не судите о развитие своего ребенка строго, не сравнивайте его с другими детьми,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поддерживайте ребенка в его стремлениях и действиях, будьте всегда примером и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тогда развитие его пойдет быстрее!!!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У Вас прекрасные талантливые дети, мы Вам желаем успехов и интересных открытий!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357167"/>
            <a:ext cx="6374512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/>
              <a:t> Добрый вечер, уважаемые родители!</a:t>
            </a:r>
          </a:p>
          <a:p>
            <a:pPr algn="just"/>
            <a:r>
              <a:rPr lang="ru-RU" sz="2800" dirty="0" smtClean="0"/>
              <a:t>Мы очень рады общению с вами. Хоть и в таком необычном формате.</a:t>
            </a:r>
          </a:p>
          <a:p>
            <a:pPr indent="357188" algn="just"/>
            <a:r>
              <a:rPr lang="ru-RU" sz="2800" dirty="0" smtClean="0"/>
              <a:t>      Благодарим всех родителей за активное участие в жизни нашей группы, за участие в конкурсах и выставках детско-родительского творчества. А также поздравляем с наступившим новым учебным годом.</a:t>
            </a:r>
          </a:p>
          <a:p>
            <a:pPr indent="357188" algn="just"/>
            <a:r>
              <a:rPr lang="ru-RU" sz="2800" dirty="0" smtClean="0"/>
              <a:t>Наши дорогие ребята стали на год взрослей, они перешли в среднюю группу детского сада.</a:t>
            </a:r>
          </a:p>
          <a:p>
            <a:pPr indent="357188" algn="just"/>
            <a:r>
              <a:rPr lang="ru-RU" sz="2800" dirty="0" smtClean="0"/>
              <a:t>В нашей группе 38 детей: 23 девочки и 15 мальчиков.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357166"/>
            <a:ext cx="62865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Возрастные особенности детей 4-5 лет</a:t>
            </a:r>
            <a:endParaRPr lang="ru-RU" sz="2400" dirty="0" smtClean="0"/>
          </a:p>
          <a:p>
            <a:r>
              <a:rPr lang="ru-RU" sz="2400" i="1" dirty="0" smtClean="0"/>
              <a:t>Возраст от четырех до пяти лет — период относительного затишья. Ребенок вышел из кризиса и в целом стал спокойнее, послушнее, покладистее. Все более сильной становится потребность в друзьях, резко возрастает интерес к окружающему миру.</a:t>
            </a:r>
            <a:endParaRPr lang="ru-RU" sz="2400" dirty="0" smtClean="0"/>
          </a:p>
          <a:p>
            <a:r>
              <a:rPr lang="ru-RU" sz="2400" b="1" dirty="0" smtClean="0"/>
              <a:t>В этом возрасте у вашего ребенка активно проявляются:</a:t>
            </a:r>
            <a:endParaRPr lang="ru-RU" sz="2400" dirty="0" smtClean="0"/>
          </a:p>
          <a:p>
            <a:pPr marL="342900" indent="-342900">
              <a:buAutoNum type="arabicPeriod"/>
            </a:pPr>
            <a:r>
              <a:rPr lang="ru-RU" sz="2400" b="1" dirty="0" smtClean="0"/>
              <a:t>Стремление к самостоятельности</a:t>
            </a:r>
            <a:r>
              <a:rPr lang="ru-RU" sz="2400" dirty="0" smtClean="0"/>
              <a:t>.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 Этические представления</a:t>
            </a:r>
            <a:r>
              <a:rPr lang="ru-RU" sz="2400" dirty="0" smtClean="0"/>
              <a:t>.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 Творческие способности</a:t>
            </a:r>
            <a:r>
              <a:rPr lang="ru-RU" sz="2400" dirty="0" smtClean="0"/>
              <a:t>.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 Страхи как следствие развитого воображения</a:t>
            </a:r>
            <a:r>
              <a:rPr lang="ru-RU" sz="2400" dirty="0" smtClean="0"/>
              <a:t>.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 Отношения со сверстниками</a:t>
            </a:r>
            <a:r>
              <a:rPr lang="ru-RU" sz="2400" dirty="0" smtClean="0"/>
              <a:t>.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 Активная любознательность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612844"/>
            <a:ext cx="621510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Родителям важно 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Понять, каковы в вашей семье </a:t>
            </a:r>
            <a:r>
              <a:rPr lang="ru-RU" sz="2000" b="1" dirty="0" smtClean="0"/>
              <a:t>правила и законы </a:t>
            </a:r>
            <a:r>
              <a:rPr lang="ru-RU" sz="2000" dirty="0" smtClean="0"/>
              <a:t>, которые ребенку не позволено нарушать.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Предлагать </a:t>
            </a:r>
            <a:r>
              <a:rPr lang="ru-RU" sz="2000" b="1" dirty="0" smtClean="0"/>
              <a:t>альтернативы</a:t>
            </a:r>
            <a:r>
              <a:rPr lang="ru-RU" sz="2000" dirty="0" smtClean="0"/>
              <a:t> вместо запретов.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Говорить ребенку о </a:t>
            </a:r>
            <a:r>
              <a:rPr lang="ru-RU" sz="2000" b="1" dirty="0" smtClean="0"/>
              <a:t>своих чувствах </a:t>
            </a:r>
            <a:r>
              <a:rPr lang="ru-RU" sz="20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Помнить о том, что </a:t>
            </a:r>
            <a:r>
              <a:rPr lang="ru-RU" sz="2000" b="1" dirty="0" smtClean="0"/>
              <a:t>не стоит </a:t>
            </a:r>
            <a:r>
              <a:rPr lang="ru-RU" sz="2000" dirty="0" smtClean="0"/>
              <a:t>при ребенке </a:t>
            </a:r>
            <a:r>
              <a:rPr lang="ru-RU" sz="2000" b="1" dirty="0" smtClean="0"/>
              <a:t>рассказывать</a:t>
            </a:r>
            <a:r>
              <a:rPr lang="ru-RU" sz="2000" dirty="0" smtClean="0"/>
              <a:t> различные страшные истории или </a:t>
            </a:r>
            <a:r>
              <a:rPr lang="ru-RU" sz="2000" b="1" dirty="0" smtClean="0"/>
              <a:t>обсуждать/осуждать</a:t>
            </a:r>
            <a:r>
              <a:rPr lang="ru-RU" sz="2000" dirty="0" smtClean="0"/>
              <a:t> кого-либо.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Предоставлять ребенку возможности для проявления его </a:t>
            </a:r>
            <a:r>
              <a:rPr lang="ru-RU" sz="2000" b="1" dirty="0" smtClean="0"/>
              <a:t>творчества и самовыражения </a:t>
            </a:r>
            <a:r>
              <a:rPr lang="ru-RU" sz="20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Обеспечить ребенку возможность </a:t>
            </a:r>
            <a:r>
              <a:rPr lang="ru-RU" sz="2000" b="1" dirty="0" smtClean="0"/>
              <a:t>совместной</a:t>
            </a:r>
            <a:r>
              <a:rPr lang="ru-RU" sz="2000" dirty="0" smtClean="0"/>
              <a:t> с другими детьми </a:t>
            </a:r>
            <a:r>
              <a:rPr lang="ru-RU" sz="2000" b="1" dirty="0" smtClean="0"/>
              <a:t>игры</a:t>
            </a:r>
            <a:r>
              <a:rPr lang="ru-RU" sz="2000" dirty="0" smtClean="0"/>
              <a:t> 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Понимать , что ребенок уже способен достаточно долго и увлеченно заниматься тем, что ему нравится, и ему бывает очень трудно прервать игру, поэтому </a:t>
            </a:r>
            <a:r>
              <a:rPr lang="ru-RU" sz="2000" b="1" dirty="0" smtClean="0"/>
              <a:t>о необходимости </a:t>
            </a:r>
            <a:r>
              <a:rPr lang="ru-RU" sz="2000" dirty="0" smtClean="0"/>
              <a:t>ее заканчивать стоит </a:t>
            </a:r>
            <a:r>
              <a:rPr lang="ru-RU" sz="2000" b="1" dirty="0" smtClean="0"/>
              <a:t>предупреждать</a:t>
            </a:r>
            <a:r>
              <a:rPr lang="ru-RU" sz="2000" dirty="0" smtClean="0"/>
              <a:t> его заранее 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Быть открытым к </a:t>
            </a:r>
            <a:r>
              <a:rPr lang="ru-RU" sz="2000" b="1" dirty="0" smtClean="0"/>
              <a:t>вопросам</a:t>
            </a:r>
            <a:r>
              <a:rPr lang="ru-RU" sz="2000" dirty="0" smtClean="0"/>
              <a:t> ребенка . Обсуждать любые события с ребенком.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836720"/>
              </p:ext>
            </p:extLst>
          </p:nvPr>
        </p:nvGraphicFramePr>
        <p:xfrm>
          <a:off x="3275856" y="473099"/>
          <a:ext cx="5572164" cy="6219490"/>
        </p:xfrm>
        <a:graphic>
          <a:graphicData uri="http://schemas.openxmlformats.org/drawingml/2006/table">
            <a:tbl>
              <a:tblPr/>
              <a:tblGrid>
                <a:gridCol w="3286148"/>
                <a:gridCol w="2286016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b="1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Режим</a:t>
                      </a:r>
                      <a:r>
                        <a:rPr lang="ru-RU" sz="10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дня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Группа среднего дошкольного возраста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 4 до 5 лет)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8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+mn-lt"/>
                          <a:ea typeface="Calibri"/>
                          <a:cs typeface="Times New Roman"/>
                        </a:rPr>
                        <a:t>Режимный момент</a:t>
                      </a:r>
                      <a:endParaRPr lang="ru-RU" sz="1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5034">
                <a:tc>
                  <a:txBody>
                    <a:bodyPr/>
                    <a:lstStyle/>
                    <a:p>
                      <a:pPr marR="3492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Прием детей, игры, самостоятельная детская деятельность, утренняя гимнастика, дежурство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07.00-08.15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471">
                <a:tc>
                  <a:txBody>
                    <a:bodyPr/>
                    <a:lstStyle/>
                    <a:p>
                      <a:pPr marR="3492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к завтраку, завтрак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08.15-08.45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679">
                <a:tc>
                  <a:txBody>
                    <a:bodyPr/>
                    <a:lstStyle/>
                    <a:p>
                      <a:pPr marR="3492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Игры, самостоятельная и организованная детская деятельность, непрерывная образовательная деятельность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игры-занятия)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08.45-10.00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471">
                <a:tc>
                  <a:txBody>
                    <a:bodyPr/>
                    <a:lstStyle/>
                    <a:p>
                      <a:pPr marR="3492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Второй завтрак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10.00-10.05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877">
                <a:tc>
                  <a:txBody>
                    <a:bodyPr/>
                    <a:lstStyle/>
                    <a:p>
                      <a:pPr marR="3492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к прогулке, прогулка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10.05-11.55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806">
                <a:tc>
                  <a:txBody>
                    <a:bodyPr/>
                    <a:lstStyle/>
                    <a:p>
                      <a:pPr marR="3492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Возращение с прогулки, самостоятельная деятельность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11.55-12.05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386">
                <a:tc>
                  <a:txBody>
                    <a:bodyPr/>
                    <a:lstStyle/>
                    <a:p>
                      <a:pPr marR="3492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к обеду, обед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12.05-12.40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023">
                <a:tc>
                  <a:txBody>
                    <a:bodyPr/>
                    <a:lstStyle/>
                    <a:p>
                      <a:pPr marR="3492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ко сну, дневной сон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12.40-15.00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838">
                <a:tc>
                  <a:txBody>
                    <a:bodyPr/>
                    <a:lstStyle/>
                    <a:p>
                      <a:pPr marR="3492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Постепенный подъем, самостоятельная деятельность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15.00-15.15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680">
                <a:tc>
                  <a:txBody>
                    <a:bodyPr/>
                    <a:lstStyle/>
                    <a:p>
                      <a:pPr marR="3492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к полднику, полдник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15.15-15.30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939">
                <a:tc>
                  <a:txBody>
                    <a:bodyPr/>
                    <a:lstStyle/>
                    <a:p>
                      <a:pPr marR="3492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Игры, самостоятельная и организованная детская деятельность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15.30-17.10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285">
                <a:tc>
                  <a:txBody>
                    <a:bodyPr/>
                    <a:lstStyle/>
                    <a:p>
                      <a:pPr marR="3492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к ужину, ужин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17.10-17.35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348">
                <a:tc>
                  <a:txBody>
                    <a:bodyPr/>
                    <a:lstStyle/>
                    <a:p>
                      <a:pPr marR="3492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к прогулке, прогулка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17.35-18.50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833">
                <a:tc>
                  <a:txBody>
                    <a:bodyPr/>
                    <a:lstStyle/>
                    <a:p>
                      <a:pPr marR="3492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Игры, самостоятельная деятельность, уход детей домой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18.50-19.00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93" marR="451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86000" y="142853"/>
            <a:ext cx="642940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Организация образовательного процесса в средней группе</a:t>
            </a:r>
            <a:r>
              <a:rPr lang="ru-RU" sz="2800" dirty="0" smtClean="0"/>
              <a:t> </a:t>
            </a:r>
            <a:r>
              <a:rPr lang="ru-RU" sz="2800" b="1" dirty="0" smtClean="0"/>
              <a:t>По СанПиНу </a:t>
            </a:r>
            <a:r>
              <a:rPr lang="ru-RU" sz="2800" dirty="0" smtClean="0"/>
              <a:t>в средней группе планируется                      </a:t>
            </a:r>
            <a:r>
              <a:rPr lang="ru-RU" sz="2800" b="1" dirty="0" smtClean="0"/>
              <a:t> </a:t>
            </a:r>
            <a:r>
              <a:rPr lang="ru-RU" sz="2800" dirty="0" smtClean="0"/>
              <a:t>( </a:t>
            </a:r>
            <a:r>
              <a:rPr lang="ru-RU" sz="2800" dirty="0"/>
              <a:t>9</a:t>
            </a:r>
            <a:r>
              <a:rPr lang="ru-RU" sz="2800" dirty="0" smtClean="0"/>
              <a:t> занятий по 20 минут )</a:t>
            </a:r>
          </a:p>
          <a:p>
            <a:pPr algn="ctr"/>
            <a:endParaRPr lang="ru-RU" sz="2800" dirty="0" smtClean="0"/>
          </a:p>
          <a:p>
            <a:pPr lvl="1" algn="ctr">
              <a:buFont typeface="Wingdings" pitchFamily="2" charset="2"/>
              <a:buChar char="Ø"/>
            </a:pPr>
            <a:r>
              <a:rPr lang="ru-RU" sz="2800" dirty="0" smtClean="0"/>
              <a:t>1 занятие по развитию речи</a:t>
            </a:r>
          </a:p>
          <a:p>
            <a:pPr lvl="1" algn="ctr">
              <a:buFont typeface="Wingdings" pitchFamily="2" charset="2"/>
              <a:buChar char="Ø"/>
            </a:pPr>
            <a:r>
              <a:rPr lang="ru-RU" sz="2800" dirty="0" smtClean="0"/>
              <a:t> 1 занятие по ознакомлению с окружающим миром </a:t>
            </a:r>
          </a:p>
          <a:p>
            <a:pPr lvl="1" algn="ctr">
              <a:buFont typeface="Wingdings" pitchFamily="2" charset="2"/>
              <a:buChar char="Ø"/>
            </a:pPr>
            <a:r>
              <a:rPr lang="ru-RU" sz="2800" dirty="0" smtClean="0"/>
              <a:t>1 занятие по математике </a:t>
            </a:r>
          </a:p>
          <a:p>
            <a:pPr lvl="1" algn="ctr">
              <a:buFont typeface="Wingdings" pitchFamily="2" charset="2"/>
              <a:buChar char="Ø"/>
            </a:pPr>
            <a:r>
              <a:rPr lang="ru-RU" sz="2800" dirty="0" smtClean="0"/>
              <a:t>1 занятие по рисованию  </a:t>
            </a:r>
          </a:p>
          <a:p>
            <a:pPr lvl="1" algn="ctr">
              <a:buFont typeface="Wingdings" pitchFamily="2" charset="2"/>
              <a:buChar char="Ø"/>
            </a:pPr>
            <a:r>
              <a:rPr lang="ru-RU" sz="2800" dirty="0" smtClean="0"/>
              <a:t>1 занятие по аппликации</a:t>
            </a:r>
          </a:p>
          <a:p>
            <a:pPr lvl="1" algn="ctr"/>
            <a:r>
              <a:rPr lang="ru-RU" sz="2800" dirty="0" smtClean="0"/>
              <a:t>рисование и </a:t>
            </a:r>
            <a:r>
              <a:rPr lang="ru-RU" sz="2800" dirty="0"/>
              <a:t>аппликация (чередуются через неделю).</a:t>
            </a:r>
            <a:endParaRPr lang="ru-RU" sz="2800" dirty="0" smtClean="0"/>
          </a:p>
          <a:p>
            <a:pPr lvl="1" algn="ctr">
              <a:buFont typeface="Wingdings" pitchFamily="2" charset="2"/>
              <a:buChar char="Ø"/>
            </a:pPr>
            <a:r>
              <a:rPr lang="ru-RU" sz="2800" dirty="0" smtClean="0"/>
              <a:t> 3 занятия по физкультуре</a:t>
            </a:r>
          </a:p>
          <a:p>
            <a:pPr lvl="1" algn="ctr">
              <a:buFont typeface="Wingdings" pitchFamily="2" charset="2"/>
              <a:buChar char="Ø"/>
            </a:pPr>
            <a:r>
              <a:rPr lang="ru-RU" sz="2800" dirty="0" smtClean="0"/>
              <a:t>2 занятия по музыке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43042" y="714356"/>
            <a:ext cx="3357586" cy="557216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5500" b="1" dirty="0" smtClean="0"/>
              <a:t>                  Математика</a:t>
            </a:r>
          </a:p>
          <a:p>
            <a:r>
              <a:rPr lang="ru-RU" sz="4000" dirty="0" smtClean="0"/>
              <a:t>•</a:t>
            </a:r>
            <a:r>
              <a:rPr lang="ru-RU" sz="5600" u="sng" dirty="0" smtClean="0"/>
              <a:t>1 Ребенок может уметь определять расположение предметов</a:t>
            </a:r>
            <a:r>
              <a:rPr lang="ru-RU" sz="5600" dirty="0" smtClean="0"/>
              <a:t>: справа, слева, посередине, вверху, внизу, сзади, спереди.</a:t>
            </a:r>
          </a:p>
          <a:p>
            <a:r>
              <a:rPr lang="ru-RU" sz="5600" dirty="0" smtClean="0"/>
              <a:t>• 2 Ребенок может знать основные геометрические фигуры (круг, овал, квадрат, треугольник и прямоугольник)</a:t>
            </a:r>
          </a:p>
          <a:p>
            <a:r>
              <a:rPr lang="ru-RU" sz="5600" dirty="0" smtClean="0"/>
              <a:t>• 3 Считать предметы в пределах пяти, соотносить количество предметов с нужной цифрой.</a:t>
            </a:r>
          </a:p>
          <a:p>
            <a:r>
              <a:rPr lang="ru-RU" sz="5600" dirty="0" smtClean="0"/>
              <a:t>• 4 Ребенок может уметь расставлять цифры от 1 до 5 в правильной последовательности и в обратном порядке.</a:t>
            </a:r>
          </a:p>
          <a:p>
            <a:r>
              <a:rPr lang="ru-RU" sz="5600" dirty="0" smtClean="0"/>
              <a:t>• 5 Ребенок может уметь сравнивать количество </a:t>
            </a:r>
            <a:r>
              <a:rPr lang="ru-RU" sz="5600" dirty="0" err="1" smtClean="0"/>
              <a:t>предметов,</a:t>
            </a:r>
            <a:r>
              <a:rPr lang="ru-RU" sz="5600" u="sng" dirty="0" err="1" smtClean="0"/>
              <a:t>понимать</a:t>
            </a:r>
            <a:r>
              <a:rPr lang="ru-RU" sz="5600" u="sng" dirty="0" smtClean="0"/>
              <a:t> значение</a:t>
            </a:r>
            <a:r>
              <a:rPr lang="ru-RU" sz="5600" dirty="0" smtClean="0"/>
              <a:t>: больше - меньше, поровну. Делать равными неравные </a:t>
            </a:r>
            <a:r>
              <a:rPr lang="ru-RU" sz="5600" b="1" dirty="0" smtClean="0"/>
              <a:t>группы предметов</a:t>
            </a:r>
            <a:r>
              <a:rPr lang="ru-RU" sz="5600" dirty="0" smtClean="0"/>
              <a:t>: добавлять один предмет к </a:t>
            </a:r>
            <a:r>
              <a:rPr lang="ru-RU" sz="5600" b="1" dirty="0" smtClean="0"/>
              <a:t>группе</a:t>
            </a:r>
            <a:r>
              <a:rPr lang="ru-RU" sz="5600" dirty="0" smtClean="0"/>
              <a:t> с меньшим количеством предметов.</a:t>
            </a:r>
          </a:p>
          <a:p>
            <a:r>
              <a:rPr lang="ru-RU" sz="5600" dirty="0" smtClean="0"/>
              <a:t>6 Может </a:t>
            </a:r>
            <a:r>
              <a:rPr lang="ru-RU" sz="5600" dirty="0" err="1" smtClean="0"/>
              <a:t>обьяснить</a:t>
            </a:r>
            <a:r>
              <a:rPr lang="ru-RU" sz="5600" dirty="0" smtClean="0"/>
              <a:t> значение слов «вчера», «сегодня», «завтра».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66" y="642918"/>
            <a:ext cx="3929090" cy="600079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5500" dirty="0" smtClean="0"/>
              <a:t>                      </a:t>
            </a:r>
            <a:r>
              <a:rPr lang="ru-RU" sz="5500" b="1" dirty="0" smtClean="0"/>
              <a:t> Развитие речи</a:t>
            </a:r>
          </a:p>
          <a:p>
            <a:r>
              <a:rPr lang="ru-RU" sz="4800" dirty="0" smtClean="0"/>
              <a:t>Ребенок может использовать тысячу слов, строить фразы из 6-8 слов. Понимать ребенка должны даже посторонние люди, а не только </a:t>
            </a:r>
            <a:r>
              <a:rPr lang="ru-RU" sz="4800" b="1" dirty="0" smtClean="0"/>
              <a:t>родители</a:t>
            </a:r>
            <a:r>
              <a:rPr lang="ru-RU" sz="4800" dirty="0" smtClean="0"/>
              <a:t>.</a:t>
            </a:r>
          </a:p>
          <a:p>
            <a:r>
              <a:rPr lang="ru-RU" sz="4800" dirty="0" smtClean="0"/>
              <a:t>Ребенок может понимать, чем отличается строение человека от строения животных,</a:t>
            </a:r>
          </a:p>
          <a:p>
            <a:pPr>
              <a:buNone/>
            </a:pPr>
            <a:r>
              <a:rPr lang="ru-RU" sz="4800" dirty="0" smtClean="0"/>
              <a:t>         называть их части тела </a:t>
            </a:r>
            <a:r>
              <a:rPr lang="ru-RU" sz="4800" i="1" dirty="0" smtClean="0"/>
              <a:t>(руки - лапы, ногти - когти, волосы - шерсть)</a:t>
            </a:r>
            <a:r>
              <a:rPr lang="ru-RU" sz="4800" dirty="0" smtClean="0"/>
              <a:t>.</a:t>
            </a:r>
          </a:p>
          <a:p>
            <a:r>
              <a:rPr lang="ru-RU" sz="4800" dirty="0" smtClean="0"/>
              <a:t>Ребенок может уметь правильно ставить существительные в форму множественного</a:t>
            </a:r>
          </a:p>
          <a:p>
            <a:pPr>
              <a:buNone/>
            </a:pPr>
            <a:r>
              <a:rPr lang="ru-RU" sz="4800" dirty="0" smtClean="0"/>
              <a:t>         числа </a:t>
            </a:r>
            <a:r>
              <a:rPr lang="ru-RU" sz="4800" i="1" dirty="0" smtClean="0"/>
              <a:t>(цветок - цветы, девочка - девочки)</a:t>
            </a:r>
            <a:r>
              <a:rPr lang="ru-RU" sz="4800" dirty="0" smtClean="0"/>
              <a:t>.</a:t>
            </a:r>
          </a:p>
          <a:p>
            <a:r>
              <a:rPr lang="ru-RU" sz="4800" dirty="0" smtClean="0"/>
              <a:t>Ребенок может уметь находить предмет по описанию (яблоко - круглое, сладкое, желтое). Уметь самостоятельно составлять описание предмета.</a:t>
            </a:r>
          </a:p>
          <a:p>
            <a:r>
              <a:rPr lang="ru-RU" sz="4800" dirty="0" smtClean="0"/>
              <a:t> Ребенок может понимать значение предлогов (в, на, под, за, между, перед, около и т.д.).</a:t>
            </a:r>
          </a:p>
          <a:p>
            <a:r>
              <a:rPr lang="ru-RU" sz="4800" dirty="0" smtClean="0"/>
              <a:t> Ребенок может знать, какие бывают профессии, чем занимаются люди этих профессий.</a:t>
            </a:r>
          </a:p>
          <a:p>
            <a:r>
              <a:rPr lang="ru-RU" sz="4800" dirty="0" smtClean="0"/>
              <a:t> Ребенок может уметь поддерживать беседу: уметь отвечать на вопросы и правильно их задавать.</a:t>
            </a:r>
          </a:p>
          <a:p>
            <a:r>
              <a:rPr lang="ru-RU" sz="4800" dirty="0" smtClean="0"/>
              <a:t> Ребенок может уметь пересказывать содержание услышанной сказки, рассказа.</a:t>
            </a:r>
          </a:p>
          <a:p>
            <a:r>
              <a:rPr lang="ru-RU" sz="4800" dirty="0" smtClean="0"/>
              <a:t>Рассказать наизусть несколько стихов, </a:t>
            </a:r>
            <a:r>
              <a:rPr lang="ru-RU" sz="4800" dirty="0" err="1" smtClean="0"/>
              <a:t>потешек</a:t>
            </a:r>
            <a:r>
              <a:rPr lang="ru-RU" sz="4800" dirty="0" smtClean="0"/>
              <a:t>.</a:t>
            </a:r>
          </a:p>
          <a:p>
            <a:r>
              <a:rPr lang="ru-RU" sz="4800" dirty="0" smtClean="0"/>
              <a:t> Ребенок может называть свое имя, фамилию, сколько ему лет, называть город в котором живет.</a:t>
            </a:r>
          </a:p>
          <a:p>
            <a:r>
              <a:rPr lang="ru-RU" sz="4800" dirty="0" smtClean="0"/>
              <a:t>Ребенок может уметь отвечать вопросы, касательно недавно произошедших событий: Где ты был сегодня? Кого встретил по дороге? Что мама купила в магазине?</a:t>
            </a:r>
          </a:p>
          <a:p>
            <a:r>
              <a:rPr lang="ru-RU" sz="4800" dirty="0" smtClean="0"/>
              <a:t>Что было на тебе одето?</a:t>
            </a:r>
          </a:p>
          <a:p>
            <a:endParaRPr lang="ru-RU" sz="5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23728" y="357166"/>
            <a:ext cx="3305528" cy="576899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200" b="1" dirty="0" smtClean="0"/>
              <a:t>      Окружающий мир</a:t>
            </a:r>
          </a:p>
          <a:p>
            <a:r>
              <a:rPr lang="ru-RU" dirty="0" smtClean="0"/>
              <a:t>Ребенок может уметь различать овощи, фрукты и ягоды, знать какими они бывают, когда созревают.</a:t>
            </a:r>
          </a:p>
          <a:p>
            <a:r>
              <a:rPr lang="ru-RU" dirty="0" smtClean="0"/>
              <a:t> Ребенок может знать названия насекомых, уметь рассказывать о том, как они передвигаются </a:t>
            </a:r>
            <a:r>
              <a:rPr lang="ru-RU" i="1" dirty="0" smtClean="0"/>
              <a:t>(бабочка летает, улитка ползет, кузнечик прыгает)</a:t>
            </a:r>
            <a:endParaRPr lang="ru-RU" dirty="0" smtClean="0"/>
          </a:p>
          <a:p>
            <a:r>
              <a:rPr lang="ru-RU" dirty="0" smtClean="0"/>
              <a:t>Ребенок может знать всех домашних животных и детенышей.</a:t>
            </a:r>
          </a:p>
          <a:p>
            <a:r>
              <a:rPr lang="ru-RU" dirty="0"/>
              <a:t>М</a:t>
            </a:r>
            <a:r>
              <a:rPr lang="ru-RU" dirty="0" smtClean="0"/>
              <a:t>ожет уметь угадывать по картинкам времена года. Знать приметы каждого  из них.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92080" y="357166"/>
            <a:ext cx="3816424" cy="576899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                РИСОВАНИЕ </a:t>
            </a:r>
            <a:r>
              <a:rPr lang="ru-RU" dirty="0" smtClean="0"/>
              <a:t> </a:t>
            </a:r>
          </a:p>
          <a:p>
            <a:r>
              <a:rPr lang="ru-RU" dirty="0" smtClean="0"/>
              <a:t>Правильно передавать в  рисунке форму, строение </a:t>
            </a: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dirty="0"/>
              <a:t> </a:t>
            </a:r>
            <a:r>
              <a:rPr lang="ru-RU" dirty="0" smtClean="0"/>
              <a:t>            предметов, расположение       частей,          отношение по      величине</a:t>
            </a:r>
          </a:p>
          <a:p>
            <a:r>
              <a:rPr lang="ru-RU" dirty="0" smtClean="0"/>
              <a:t>Изображать в одном рисунке несколько предметов,  располагая их на одной  линии, на    всём листе,  связывать их        единым  содержанием . </a:t>
            </a:r>
          </a:p>
          <a:p>
            <a:r>
              <a:rPr lang="ru-RU" dirty="0" smtClean="0"/>
              <a:t>Создавать узоры на полосе,   квадрате, круге, ритмично       располагая элементы.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28860" y="571480"/>
            <a:ext cx="2928958" cy="555468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     </a:t>
            </a:r>
            <a:r>
              <a:rPr lang="ru-RU" b="1" dirty="0" smtClean="0"/>
              <a:t>Лепка</a:t>
            </a:r>
          </a:p>
          <a:p>
            <a:r>
              <a:rPr lang="ru-RU" dirty="0" smtClean="0"/>
              <a:t>Лепить предметы,  состоящие из нескольких  частей.</a:t>
            </a:r>
          </a:p>
          <a:p>
            <a:r>
              <a:rPr lang="ru-RU" dirty="0" smtClean="0"/>
              <a:t>  Использовать     приёмы  оттягивания, сглаживания,  вдавливания,      прижимания  и    промазывания.  </a:t>
            </a:r>
          </a:p>
          <a:p>
            <a:r>
              <a:rPr lang="ru-RU" dirty="0" smtClean="0"/>
              <a:t>Владеть навыком рационального  деление пластилина.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68144" y="1052736"/>
            <a:ext cx="3186106" cy="555468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400" b="1" dirty="0" smtClean="0"/>
              <a:t>           Аппликация</a:t>
            </a:r>
            <a:r>
              <a:rPr lang="ru-RU" sz="2400" dirty="0" smtClean="0"/>
              <a:t>  </a:t>
            </a:r>
          </a:p>
          <a:p>
            <a:r>
              <a:rPr lang="ru-RU" sz="2400" dirty="0" smtClean="0"/>
              <a:t>Правильно держать       ножницы и  действовать ими, разрезать по прямой </a:t>
            </a:r>
          </a:p>
          <a:p>
            <a:r>
              <a:rPr lang="ru-RU" sz="2400" dirty="0" smtClean="0"/>
              <a:t>Раскладывать и               наклеивать  предметы, состоящие из отдельных частей.  </a:t>
            </a:r>
          </a:p>
          <a:p>
            <a:r>
              <a:rPr lang="ru-RU" sz="2400" dirty="0" smtClean="0"/>
              <a:t>Составлять узоры из       геометрических форм   на полосе,  квадрате,     круге, чередовать их по цвету, форме, величине и  последовательно        наклеивать.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</TotalTime>
  <Words>567</Words>
  <Application>Microsoft Office PowerPoint</Application>
  <PresentationFormat>Экран (4:3)</PresentationFormat>
  <Paragraphs>131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МУНИЦИПАЛЬНОЕ БЮДЖЕТНОЕ ДОШКОЛЬНОЕ ОБРАЗОВАТЕЛЬНОЕ УЧРЕЖДЕНИЕ ДЕТСКИЙ САД №4 «УМКА»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Самообслуживание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</dc:title>
  <dc:creator>Home</dc:creator>
  <cp:lastModifiedBy>User</cp:lastModifiedBy>
  <cp:revision>40</cp:revision>
  <dcterms:created xsi:type="dcterms:W3CDTF">2021-10-20T09:06:25Z</dcterms:created>
  <dcterms:modified xsi:type="dcterms:W3CDTF">2021-10-24T13:37:13Z</dcterms:modified>
</cp:coreProperties>
</file>