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39C731CF-08D7-43BA-ACE7-FB324E04726D}" type="datetimeFigureOut">
              <a:rPr lang="ru-RU" smtClean="0"/>
              <a:t>24.10.2021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BBDFA83-223A-40BA-AB84-19C30B9562A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BDFA83-223A-40BA-AB84-19C30B9562A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BDFA83-223A-40BA-AB84-19C30B9562A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BDFA83-223A-40BA-AB84-19C30B9562AB}"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BDFA83-223A-40BA-AB84-19C30B9562AB}"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BBDFA83-223A-40BA-AB84-19C30B9562AB}"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BBDFA83-223A-40BA-AB84-19C30B9562A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BBDFA83-223A-40BA-AB84-19C30B9562AB}"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39C731CF-08D7-43BA-ACE7-FB324E04726D}" type="datetimeFigureOut">
              <a:rPr lang="ru-RU" smtClean="0"/>
              <a:t>24.10.2021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BBDFA83-223A-40BA-AB84-19C30B9562A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39C731CF-08D7-43BA-ACE7-FB324E04726D}" type="datetimeFigureOut">
              <a:rPr lang="ru-RU" smtClean="0"/>
              <a:t>24.10.2021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BBDFA83-223A-40BA-AB84-19C30B9562A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39C731CF-08D7-43BA-ACE7-FB324E04726D}" type="datetimeFigureOut">
              <a:rPr lang="ru-RU" smtClean="0"/>
              <a:t>24.10.2021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BBDFA83-223A-40BA-AB84-19C30B9562AB}"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9C731CF-08D7-43BA-ACE7-FB324E04726D}" type="datetimeFigureOut">
              <a:rPr lang="ru-RU" smtClean="0"/>
              <a:t>24.10.2021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BBDFA83-223A-40BA-AB84-19C30B9562A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 id="214748418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836712"/>
            <a:ext cx="7175351" cy="1793167"/>
          </a:xfrm>
        </p:spPr>
        <p:txBody>
          <a:bodyPr>
            <a:normAutofit fontScale="90000"/>
          </a:bodyPr>
          <a:lstStyle/>
          <a:p>
            <a:pPr algn="ctr"/>
            <a:r>
              <a:rPr lang="ru-RU" dirty="0" smtClean="0"/>
              <a:t>Задачи ЕГЭ по математике</a:t>
            </a:r>
            <a:br>
              <a:rPr lang="ru-RU" dirty="0" smtClean="0"/>
            </a:br>
            <a:r>
              <a:rPr lang="ru-RU" dirty="0" smtClean="0"/>
              <a:t>базовый уровень</a:t>
            </a:r>
            <a:endParaRPr lang="ru-RU" dirty="0"/>
          </a:p>
        </p:txBody>
      </p:sp>
      <p:sp>
        <p:nvSpPr>
          <p:cNvPr id="3" name="Подзаголовок 2"/>
          <p:cNvSpPr>
            <a:spLocks noGrp="1"/>
          </p:cNvSpPr>
          <p:nvPr>
            <p:ph type="subTitle" idx="1"/>
          </p:nvPr>
        </p:nvSpPr>
        <p:spPr>
          <a:xfrm>
            <a:off x="1115616" y="3645024"/>
            <a:ext cx="7772400" cy="1199704"/>
          </a:xfrm>
        </p:spPr>
        <p:txBody>
          <a:bodyPr>
            <a:normAutofit/>
          </a:bodyPr>
          <a:lstStyle/>
          <a:p>
            <a:r>
              <a:rPr lang="ru-RU" dirty="0" smtClean="0"/>
              <a:t>Учитель математики МБОУ Школа №9 </a:t>
            </a:r>
            <a:r>
              <a:rPr lang="ru-RU" dirty="0" err="1" smtClean="0"/>
              <a:t>г.Уфы</a:t>
            </a:r>
            <a:endParaRPr lang="ru-RU" dirty="0" smtClean="0"/>
          </a:p>
          <a:p>
            <a:r>
              <a:rPr lang="ru-RU" dirty="0" smtClean="0"/>
              <a:t>Хабибуллина В.М.</a:t>
            </a:r>
            <a:endParaRPr lang="ru-RU" dirty="0"/>
          </a:p>
        </p:txBody>
      </p:sp>
    </p:spTree>
    <p:extLst>
      <p:ext uri="{BB962C8B-B14F-4D97-AF65-F5344CB8AC3E}">
        <p14:creationId xmlns:p14="http://schemas.microsoft.com/office/powerpoint/2010/main" val="1232723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481328"/>
            <a:ext cx="8435280" cy="4525963"/>
          </a:xfrm>
        </p:spPr>
        <p:txBody>
          <a:bodyPr/>
          <a:lstStyle/>
          <a:p>
            <a:pPr marL="0" indent="0" algn="just">
              <a:buNone/>
            </a:pPr>
            <a:r>
              <a:rPr lang="ru-RU" sz="2800" b="1" dirty="0" smtClean="0">
                <a:effectLst/>
                <a:latin typeface="Times New Roman" panose="02020603050405020304" pitchFamily="18" charset="0"/>
                <a:cs typeface="Times New Roman" panose="02020603050405020304" pitchFamily="18" charset="0"/>
              </a:rPr>
              <a:t>9. </a:t>
            </a:r>
            <a:r>
              <a:rPr lang="ru-RU" sz="2800" dirty="0" smtClean="0">
                <a:effectLst/>
                <a:latin typeface="Times New Roman" panose="02020603050405020304" pitchFamily="18" charset="0"/>
                <a:cs typeface="Times New Roman" panose="02020603050405020304" pitchFamily="18" charset="0"/>
              </a:rPr>
              <a:t>Ускорение тела (в м/с</a:t>
            </a:r>
            <a:r>
              <a:rPr lang="ru-RU" sz="2800" baseline="30000" dirty="0" smtClean="0">
                <a:effectLst/>
                <a:latin typeface="Times New Roman" panose="02020603050405020304" pitchFamily="18" charset="0"/>
                <a:cs typeface="Times New Roman" panose="02020603050405020304" pitchFamily="18" charset="0"/>
              </a:rPr>
              <a:t>2</a:t>
            </a:r>
            <a:r>
              <a:rPr lang="ru-RU" sz="2800" dirty="0" smtClean="0">
                <a:effectLst/>
                <a:latin typeface="Times New Roman" panose="02020603050405020304" pitchFamily="18" charset="0"/>
                <a:cs typeface="Times New Roman" panose="02020603050405020304" pitchFamily="18" charset="0"/>
              </a:rPr>
              <a:t> ) при равномерном движении по окружности можно вычислить по формуле a=ω</a:t>
            </a:r>
            <a:r>
              <a:rPr lang="ru-RU" sz="2800" baseline="30000" dirty="0" smtClean="0">
                <a:effectLst/>
                <a:latin typeface="Times New Roman" panose="02020603050405020304" pitchFamily="18" charset="0"/>
                <a:cs typeface="Times New Roman" panose="02020603050405020304" pitchFamily="18" charset="0"/>
              </a:rPr>
              <a:t>2</a:t>
            </a:r>
            <a:r>
              <a:rPr lang="ru-RU" sz="2800" dirty="0" smtClean="0">
                <a:effectLst/>
                <a:latin typeface="Times New Roman" panose="02020603050405020304" pitchFamily="18" charset="0"/>
                <a:cs typeface="Times New Roman" panose="02020603050405020304" pitchFamily="18" charset="0"/>
              </a:rPr>
              <a:t>R, где  ω — угловая скорость вращения (в с</a:t>
            </a:r>
            <a:r>
              <a:rPr lang="ru-RU" sz="2800" baseline="30000" dirty="0" smtClean="0">
                <a:effectLst/>
                <a:latin typeface="Times New Roman" panose="02020603050405020304" pitchFamily="18" charset="0"/>
                <a:cs typeface="Times New Roman" panose="02020603050405020304" pitchFamily="18" charset="0"/>
              </a:rPr>
              <a:t>-1</a:t>
            </a:r>
            <a:r>
              <a:rPr lang="ru-RU" sz="2800" dirty="0" smtClean="0">
                <a:effectLst/>
                <a:latin typeface="Times New Roman" panose="02020603050405020304" pitchFamily="18" charset="0"/>
                <a:cs typeface="Times New Roman" panose="02020603050405020304" pitchFamily="18" charset="0"/>
              </a:rPr>
              <a:t>), а R — радиус окружности (в метрах). Пользуясь этой формулой, найдите </a:t>
            </a:r>
            <a:r>
              <a:rPr lang="ru-RU" sz="2800" i="1" dirty="0" smtClean="0">
                <a:effectLst/>
                <a:latin typeface="Times New Roman" panose="02020603050405020304" pitchFamily="18" charset="0"/>
                <a:cs typeface="Times New Roman" panose="02020603050405020304" pitchFamily="18" charset="0"/>
              </a:rPr>
              <a:t>a</a:t>
            </a:r>
            <a:r>
              <a:rPr lang="ru-RU" sz="2800" dirty="0" smtClean="0">
                <a:effectLst/>
                <a:latin typeface="Times New Roman" panose="02020603050405020304" pitchFamily="18" charset="0"/>
                <a:cs typeface="Times New Roman" panose="02020603050405020304" pitchFamily="18" charset="0"/>
              </a:rPr>
              <a:t> (в м/с</a:t>
            </a:r>
            <a:r>
              <a:rPr lang="ru-RU" sz="2800" baseline="30000" dirty="0" smtClean="0">
                <a:effectLst/>
                <a:latin typeface="Times New Roman" panose="02020603050405020304" pitchFamily="18" charset="0"/>
                <a:cs typeface="Times New Roman" panose="02020603050405020304" pitchFamily="18" charset="0"/>
              </a:rPr>
              <a:t>2</a:t>
            </a:r>
            <a:r>
              <a:rPr lang="ru-RU" sz="2800" dirty="0" smtClean="0">
                <a:effectLst/>
                <a:latin typeface="Times New Roman" panose="02020603050405020304" pitchFamily="18" charset="0"/>
                <a:cs typeface="Times New Roman" panose="02020603050405020304" pitchFamily="18" charset="0"/>
              </a:rPr>
              <a:t> ), если R = 0,5 м и ω =12 с</a:t>
            </a:r>
            <a:r>
              <a:rPr lang="ru-RU" sz="2800" baseline="30000" dirty="0" smtClean="0">
                <a:effectLst/>
                <a:latin typeface="Times New Roman" panose="02020603050405020304" pitchFamily="18" charset="0"/>
                <a:cs typeface="Times New Roman" panose="02020603050405020304" pitchFamily="18" charset="0"/>
              </a:rPr>
              <a:t>-1</a:t>
            </a:r>
            <a:r>
              <a:rPr lang="ru-RU" sz="2800" dirty="0" smtClean="0">
                <a:effectLst/>
                <a:latin typeface="Times New Roman" panose="02020603050405020304" pitchFamily="18" charset="0"/>
                <a:cs typeface="Times New Roman" panose="02020603050405020304" pitchFamily="18" charset="0"/>
              </a:rPr>
              <a:t>.</a:t>
            </a:r>
            <a:endParaRPr lang="ru-RU" sz="2800" dirty="0" smtClean="0">
              <a:latin typeface="Times New Roman" panose="02020603050405020304" pitchFamily="18" charset="0"/>
              <a:cs typeface="Times New Roman" panose="02020603050405020304" pitchFamily="18" charset="0"/>
            </a:endParaRPr>
          </a:p>
          <a:p>
            <a:endParaRPr lang="ru-RU"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202023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just">
              <a:buNone/>
            </a:pPr>
            <a:r>
              <a:rPr lang="ru-RU" sz="2800" b="1" dirty="0" smtClean="0">
                <a:effectLst/>
                <a:latin typeface="Times New Roman"/>
              </a:rPr>
              <a:t>10. </a:t>
            </a:r>
            <a:r>
              <a:rPr lang="ru-RU" sz="2800" dirty="0" smtClean="0">
                <a:effectLst/>
                <a:latin typeface="Times New Roman"/>
              </a:rPr>
              <a:t>Таксист за месяц проехал 6000 км. Цена бензина — 44 рубля за литр. Средний расход бензина на 100 км составляет 8 литров. Сколько рублей потратил таксист на бензин за этот месяц?</a:t>
            </a:r>
            <a:endParaRPr lang="ru-RU" sz="2800"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37860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844824"/>
            <a:ext cx="8229600" cy="4525963"/>
          </a:xfrm>
        </p:spPr>
        <p:txBody>
          <a:bodyPr>
            <a:normAutofit/>
          </a:bodyPr>
          <a:lstStyle/>
          <a:p>
            <a:r>
              <a:rPr lang="ru-RU" sz="2800" dirty="0" smtClean="0">
                <a:latin typeface="Times New Roman" panose="02020603050405020304" pitchFamily="18" charset="0"/>
                <a:cs typeface="Times New Roman" panose="02020603050405020304" pitchFamily="18" charset="0"/>
              </a:rPr>
              <a:t>1) 0,0025                       6) 0,2048</a:t>
            </a:r>
          </a:p>
          <a:p>
            <a:r>
              <a:rPr lang="ru-RU" sz="2800" dirty="0" smtClean="0">
                <a:latin typeface="Times New Roman" panose="02020603050405020304" pitchFamily="18" charset="0"/>
                <a:cs typeface="Times New Roman" panose="02020603050405020304" pitchFamily="18" charset="0"/>
              </a:rPr>
              <a:t>2) 12                              7) 23</a:t>
            </a:r>
          </a:p>
          <a:p>
            <a:r>
              <a:rPr lang="ru-RU" sz="2800" dirty="0" smtClean="0">
                <a:latin typeface="Times New Roman" panose="02020603050405020304" pitchFamily="18" charset="0"/>
                <a:cs typeface="Times New Roman" panose="02020603050405020304" pitchFamily="18" charset="0"/>
              </a:rPr>
              <a:t>3)110                             8) 95%</a:t>
            </a:r>
          </a:p>
          <a:p>
            <a:r>
              <a:rPr lang="ru-RU" sz="2800" dirty="0" smtClean="0">
                <a:latin typeface="Times New Roman" panose="02020603050405020304" pitchFamily="18" charset="0"/>
                <a:cs typeface="Times New Roman" panose="02020603050405020304" pitchFamily="18" charset="0"/>
              </a:rPr>
              <a:t>4) 65                              9) 72    </a:t>
            </a:r>
          </a:p>
          <a:p>
            <a:r>
              <a:rPr lang="ru-RU" sz="2800" dirty="0" smtClean="0">
                <a:latin typeface="Times New Roman" panose="02020603050405020304" pitchFamily="18" charset="0"/>
                <a:cs typeface="Times New Roman" panose="02020603050405020304" pitchFamily="18" charset="0"/>
              </a:rPr>
              <a:t>5) 0,42                          10) 3840</a:t>
            </a:r>
            <a:endParaRPr lang="ru-RU" sz="2800"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p:txBody>
          <a:bodyPr/>
          <a:lstStyle/>
          <a:p>
            <a:pPr algn="ctr"/>
            <a:r>
              <a:rPr lang="ru-RU" dirty="0" smtClean="0"/>
              <a:t>Ответы к задачам</a:t>
            </a:r>
            <a:endParaRPr lang="ru-RU" dirty="0"/>
          </a:p>
        </p:txBody>
      </p:sp>
    </p:spTree>
    <p:extLst>
      <p:ext uri="{BB962C8B-B14F-4D97-AF65-F5344CB8AC3E}">
        <p14:creationId xmlns:p14="http://schemas.microsoft.com/office/powerpoint/2010/main" val="501017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404664"/>
            <a:ext cx="7772400" cy="1829761"/>
          </a:xfrm>
        </p:spPr>
        <p:txBody>
          <a:bodyPr>
            <a:normAutofit/>
          </a:bodyPr>
          <a:lstStyle/>
          <a:p>
            <a:pPr algn="ctr"/>
            <a:r>
              <a:rPr lang="ru-RU" dirty="0" smtClean="0"/>
              <a:t>Решите задачи:</a:t>
            </a:r>
            <a:br>
              <a:rPr lang="ru-RU" dirty="0" smtClean="0"/>
            </a:br>
            <a:endParaRPr lang="ru-RU" dirty="0"/>
          </a:p>
        </p:txBody>
      </p:sp>
      <p:sp>
        <p:nvSpPr>
          <p:cNvPr id="3" name="Подзаголовок 2"/>
          <p:cNvSpPr>
            <a:spLocks noGrp="1"/>
          </p:cNvSpPr>
          <p:nvPr>
            <p:ph type="subTitle" idx="1"/>
          </p:nvPr>
        </p:nvSpPr>
        <p:spPr>
          <a:xfrm>
            <a:off x="467544" y="1772816"/>
            <a:ext cx="7772400" cy="1199704"/>
          </a:xfrm>
        </p:spPr>
        <p:txBody>
          <a:bodyPr>
            <a:noAutofit/>
          </a:bodyPr>
          <a:lstStyle/>
          <a:p>
            <a:pPr algn="just"/>
            <a:r>
              <a:rPr lang="ru-RU" sz="3200" b="1" dirty="0" smtClean="0">
                <a:effectLst/>
                <a:latin typeface="Times New Roman"/>
              </a:rPr>
              <a:t>1.  </a:t>
            </a:r>
            <a:r>
              <a:rPr lang="ru-RU" sz="3200" dirty="0" smtClean="0">
                <a:effectLst/>
                <a:latin typeface="Times New Roman"/>
              </a:rPr>
              <a:t>Вероятность того, что батарейка бракованная, равна 0,05. Покупатель в магазине выбирает случайную упаковку, в которой две такие батарейки. Найдите вероятность того, что обе батарейки окажутся неисправными.</a:t>
            </a:r>
            <a:endParaRPr lang="ru-RU" sz="3200" dirty="0"/>
          </a:p>
        </p:txBody>
      </p:sp>
    </p:spTree>
    <p:extLst>
      <p:ext uri="{BB962C8B-B14F-4D97-AF65-F5344CB8AC3E}">
        <p14:creationId xmlns:p14="http://schemas.microsoft.com/office/powerpoint/2010/main" val="1072996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2332037"/>
            <a:ext cx="8013576" cy="2825155"/>
          </a:xfrm>
        </p:spPr>
        <p:txBody>
          <a:bodyPr>
            <a:normAutofit/>
          </a:bodyPr>
          <a:lstStyle/>
          <a:p>
            <a:pPr marL="0" indent="0" algn="just">
              <a:buNone/>
            </a:pPr>
            <a:r>
              <a:rPr lang="ru-RU" sz="3200" b="1" dirty="0" smtClean="0">
                <a:latin typeface="Times New Roman" panose="02020603050405020304" pitchFamily="18" charset="0"/>
                <a:cs typeface="Times New Roman" panose="02020603050405020304" pitchFamily="18" charset="0"/>
              </a:rPr>
              <a:t>2. </a:t>
            </a:r>
            <a:r>
              <a:rPr lang="ru-RU" sz="3200" dirty="0" smtClean="0">
                <a:latin typeface="Times New Roman" panose="02020603050405020304" pitchFamily="18" charset="0"/>
                <a:cs typeface="Times New Roman" panose="02020603050405020304" pitchFamily="18" charset="0"/>
              </a:rPr>
              <a:t>Стороны параллелограмма равны 20 и 110. Высота, опущенная на меньшую сторону, равна 66. Найдите высоту, опущенную на большую сторону параллелограмма.</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19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just">
              <a:buNone/>
            </a:pPr>
            <a:r>
              <a:rPr lang="ru-RU" sz="3200" b="1" dirty="0" smtClean="0">
                <a:effectLst/>
                <a:latin typeface="Times New Roman"/>
              </a:rPr>
              <a:t>3. </a:t>
            </a:r>
            <a:r>
              <a:rPr lang="ru-RU" sz="3200" dirty="0" smtClean="0">
                <a:effectLst/>
                <a:latin typeface="Times New Roman"/>
              </a:rPr>
              <a:t>В основании прямой призмы лежит прямоугольный треугольник, катеты которого равны 11 и 5. Найдите объём призмы, если её высота равна 4.</a:t>
            </a:r>
            <a:endParaRPr lang="ru-RU" sz="3200" dirty="0"/>
          </a:p>
        </p:txBody>
      </p:sp>
      <p:sp>
        <p:nvSpPr>
          <p:cNvPr id="2" name="Заголовок 1"/>
          <p:cNvSpPr>
            <a:spLocks noGrp="1"/>
          </p:cNvSpPr>
          <p:nvPr>
            <p:ph type="title"/>
          </p:nvPr>
        </p:nvSpPr>
        <p:spPr/>
        <p:txBody>
          <a:bodyPr/>
          <a:lstStyle/>
          <a:p>
            <a:endParaRPr lang="ru-RU" dirty="0"/>
          </a:p>
        </p:txBody>
      </p:sp>
    </p:spTree>
    <p:extLst>
      <p:ext uri="{BB962C8B-B14F-4D97-AF65-F5344CB8AC3E}">
        <p14:creationId xmlns:p14="http://schemas.microsoft.com/office/powerpoint/2010/main" val="4142532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just">
              <a:buNone/>
            </a:pPr>
            <a:r>
              <a:rPr lang="ru-RU" sz="3200" b="1" dirty="0">
                <a:latin typeface="Times New Roman"/>
              </a:rPr>
              <a:t>4</a:t>
            </a:r>
            <a:r>
              <a:rPr lang="ru-RU" sz="3200" b="1" dirty="0" smtClean="0">
                <a:effectLst/>
                <a:latin typeface="Times New Roman"/>
              </a:rPr>
              <a:t>. </a:t>
            </a:r>
            <a:r>
              <a:rPr lang="ru-RU" sz="3200" dirty="0" smtClean="0">
                <a:effectLst/>
                <a:latin typeface="Times New Roman"/>
              </a:rPr>
              <a:t>Стоимость полугодовой подписки на журнал составляет 510 рублей, а стоимость одного номера журнала — 23 рубля. За полгода Аня купила 25 номеров журнала. На сколько рублей меньше потратила бы Аня, если бы подписалась на журнал?</a:t>
            </a:r>
            <a:endParaRPr lang="ru-RU" sz="3200"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3790824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29600" cy="4525963"/>
          </a:xfrm>
        </p:spPr>
        <p:txBody>
          <a:bodyPr>
            <a:noAutofit/>
          </a:bodyPr>
          <a:lstStyle/>
          <a:p>
            <a:pPr marL="0" indent="0" algn="just">
              <a:buNone/>
            </a:pPr>
            <a:r>
              <a:rPr lang="ru-RU" sz="3200" b="1" dirty="0" smtClean="0">
                <a:effectLst/>
                <a:latin typeface="Times New Roman"/>
              </a:rPr>
              <a:t>5. </a:t>
            </a:r>
            <a:r>
              <a:rPr lang="ru-RU" sz="3200" dirty="0" smtClean="0">
                <a:effectLst/>
                <a:latin typeface="Times New Roman"/>
              </a:rPr>
              <a:t>На экзамене по геометрии школьник отвечает на один из списка экзаменационных вопросов. Вероятность того, что это вопрос по теме «Параллельность плоскостей», равна 0,35. Вероятность того, что это вопрос по теме «Правильные многоугольники», равна 0,07. Вопросов, которые одновременно относятся к этим двум темам, нет. Найдите вероятность того, что на экзамене школьнику достанется вопрос по одной из этих двух тем.</a:t>
            </a:r>
            <a:endParaRPr lang="ru-RU" sz="3200" dirty="0"/>
          </a:p>
        </p:txBody>
      </p:sp>
      <p:sp>
        <p:nvSpPr>
          <p:cNvPr id="2" name="Заголовок 1"/>
          <p:cNvSpPr>
            <a:spLocks noGrp="1"/>
          </p:cNvSpPr>
          <p:nvPr>
            <p:ph type="title"/>
          </p:nvPr>
        </p:nvSpPr>
        <p:spPr/>
        <p:txBody>
          <a:bodyPr/>
          <a:lstStyle/>
          <a:p>
            <a:endParaRPr lang="ru-RU" dirty="0"/>
          </a:p>
        </p:txBody>
      </p:sp>
    </p:spTree>
    <p:extLst>
      <p:ext uri="{BB962C8B-B14F-4D97-AF65-F5344CB8AC3E}">
        <p14:creationId xmlns:p14="http://schemas.microsoft.com/office/powerpoint/2010/main" val="2897252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just">
              <a:buNone/>
            </a:pPr>
            <a:r>
              <a:rPr lang="ru-RU" b="1" dirty="0" smtClean="0">
                <a:effectLst/>
                <a:latin typeface="Times New Roman"/>
              </a:rPr>
              <a:t>6</a:t>
            </a:r>
            <a:r>
              <a:rPr lang="ru-RU" sz="3200" b="1" dirty="0" smtClean="0">
                <a:effectLst/>
                <a:latin typeface="Times New Roman"/>
              </a:rPr>
              <a:t>. </a:t>
            </a:r>
            <a:r>
              <a:rPr lang="ru-RU" sz="3200" dirty="0" smtClean="0">
                <a:effectLst/>
                <a:latin typeface="Times New Roman"/>
              </a:rPr>
              <a:t>Биатлонист 5 раз стреляет по мишеням. Вероятность попадания при одном выстреле равна 0,8. Найдите вероятность того, что биатлонист первые 2 раза промахнулся, а остальные три раза попал. Результат округлите до сотых.</a:t>
            </a:r>
            <a:endParaRPr lang="ru-RU" sz="3200"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3655071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229600" cy="4525963"/>
          </a:xfrm>
        </p:spPr>
        <p:txBody>
          <a:bodyPr>
            <a:noAutofit/>
          </a:bodyPr>
          <a:lstStyle/>
          <a:p>
            <a:pPr marL="0" indent="0" algn="just">
              <a:spcAft>
                <a:spcPts val="0"/>
              </a:spcAft>
              <a:buNone/>
            </a:pPr>
            <a:r>
              <a:rPr lang="ru-RU" sz="2400" b="1" dirty="0" smtClean="0">
                <a:effectLst/>
                <a:latin typeface="Times New Roman" panose="02020603050405020304" pitchFamily="18" charset="0"/>
                <a:cs typeface="Times New Roman" panose="02020603050405020304" pitchFamily="18" charset="0"/>
              </a:rPr>
              <a:t>7. </a:t>
            </a:r>
            <a:r>
              <a:rPr lang="ru-RU" sz="2400" dirty="0" smtClean="0">
                <a:effectLst/>
                <a:latin typeface="Times New Roman" panose="02020603050405020304" pitchFamily="18" charset="0"/>
                <a:cs typeface="Times New Roman" panose="02020603050405020304" pitchFamily="18" charset="0"/>
              </a:rPr>
              <a:t>Перед баскетбольным турниром измерили рост игроков баскетбольной команды города N. Оказалось, что рост каждого из баскетболистов этой команды больше 180 см и меньше 195 см. Выберите утверждения, которые верны при указанных условиях.</a:t>
            </a:r>
          </a:p>
          <a:p>
            <a:pPr marL="228600" algn="just">
              <a:spcAft>
                <a:spcPts val="0"/>
              </a:spcAft>
            </a:pPr>
            <a:r>
              <a:rPr lang="ru-RU" sz="2400" dirty="0" smtClean="0">
                <a:effectLst/>
                <a:latin typeface="Times New Roman" panose="02020603050405020304" pitchFamily="18" charset="0"/>
                <a:cs typeface="Times New Roman" panose="02020603050405020304" pitchFamily="18" charset="0"/>
              </a:rPr>
              <a:t>1)В баскетбольной команде города N обязательно есть игрок, рост которого равен 200 см.</a:t>
            </a:r>
          </a:p>
          <a:p>
            <a:pPr marL="228600" algn="just">
              <a:spcAft>
                <a:spcPts val="0"/>
              </a:spcAft>
            </a:pPr>
            <a:r>
              <a:rPr lang="ru-RU" sz="2400" dirty="0" smtClean="0">
                <a:effectLst/>
                <a:latin typeface="Times New Roman" panose="02020603050405020304" pitchFamily="18" charset="0"/>
                <a:cs typeface="Times New Roman" panose="02020603050405020304" pitchFamily="18" charset="0"/>
              </a:rPr>
              <a:t>2)В баскетбольной команде города N нет игроков с ростом 179 см.</a:t>
            </a:r>
          </a:p>
          <a:p>
            <a:pPr marL="228600" algn="just">
              <a:spcAft>
                <a:spcPts val="0"/>
              </a:spcAft>
            </a:pPr>
            <a:r>
              <a:rPr lang="ru-RU" sz="2400" dirty="0" smtClean="0">
                <a:effectLst/>
                <a:latin typeface="Times New Roman" panose="02020603050405020304" pitchFamily="18" charset="0"/>
                <a:cs typeface="Times New Roman" panose="02020603050405020304" pitchFamily="18" charset="0"/>
              </a:rPr>
              <a:t>3)Рост любого баскетболиста этой команды меньше 195 см.</a:t>
            </a:r>
          </a:p>
          <a:p>
            <a:pPr marL="228600" algn="just">
              <a:spcAft>
                <a:spcPts val="0"/>
              </a:spcAft>
            </a:pPr>
            <a:r>
              <a:rPr lang="ru-RU" sz="2400" dirty="0" smtClean="0">
                <a:effectLst/>
                <a:latin typeface="Times New Roman" panose="02020603050405020304" pitchFamily="18" charset="0"/>
                <a:cs typeface="Times New Roman" panose="02020603050405020304" pitchFamily="18" charset="0"/>
              </a:rPr>
              <a:t>4)Разница в росте любых двух игроков баскетбольной команды города N составляет более 15 см.</a:t>
            </a:r>
          </a:p>
          <a:p>
            <a:pPr algn="just"/>
            <a:r>
              <a:rPr lang="ru-RU" sz="2400" dirty="0" smtClean="0">
                <a:effectLst/>
                <a:latin typeface="Times New Roman" panose="02020603050405020304" pitchFamily="18" charset="0"/>
                <a:cs typeface="Times New Roman" panose="02020603050405020304" pitchFamily="18" charset="0"/>
              </a:rPr>
              <a:t>В ответе запишите номера выбранных утверждений без пробелов, запятых и других дополнительных символов.</a:t>
            </a:r>
            <a:endParaRPr lang="ru-RU" sz="2400" dirty="0" smtClean="0">
              <a:latin typeface="Times New Roman" panose="02020603050405020304" pitchFamily="18" charset="0"/>
              <a:cs typeface="Times New Roman" panose="02020603050405020304" pitchFamily="18" charset="0"/>
            </a:endParaRPr>
          </a:p>
          <a:p>
            <a:endParaRPr lang="ru-RU" sz="2800" dirty="0"/>
          </a:p>
        </p:txBody>
      </p:sp>
    </p:spTree>
    <p:extLst>
      <p:ext uri="{BB962C8B-B14F-4D97-AF65-F5344CB8AC3E}">
        <p14:creationId xmlns:p14="http://schemas.microsoft.com/office/powerpoint/2010/main" val="3150160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just">
              <a:buNone/>
            </a:pPr>
            <a:r>
              <a:rPr lang="ru-RU" sz="2800" b="1" dirty="0" smtClean="0">
                <a:effectLst/>
                <a:latin typeface="Times New Roman"/>
              </a:rPr>
              <a:t>8. </a:t>
            </a:r>
            <a:r>
              <a:rPr lang="ru-RU" sz="2800" dirty="0" smtClean="0">
                <a:effectLst/>
                <a:latin typeface="Times New Roman"/>
              </a:rPr>
              <a:t>Число больных гриппом в школе уменьшилось за месяц в двадцать раз. На сколько процентов уменьшилось число больных гриппом?</a:t>
            </a:r>
            <a:endParaRPr lang="ru-RU" sz="2800" dirty="0"/>
          </a:p>
        </p:txBody>
      </p:sp>
    </p:spTree>
    <p:extLst>
      <p:ext uri="{BB962C8B-B14F-4D97-AF65-F5344CB8AC3E}">
        <p14:creationId xmlns:p14="http://schemas.microsoft.com/office/powerpoint/2010/main" val="29834198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93</TotalTime>
  <Words>478</Words>
  <Application>Microsoft Office PowerPoint</Application>
  <PresentationFormat>Экран (4:3)</PresentationFormat>
  <Paragraphs>25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Открытая</vt:lpstr>
      <vt:lpstr>Задачи ЕГЭ по математике базовый уровень</vt:lpstr>
      <vt:lpstr>Решите задачи: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Ответы к задачам</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Задачи ЕГЭ по математике базовый уровень</dc:title>
  <dc:creator>Валентина</dc:creator>
  <cp:lastModifiedBy>Валентина</cp:lastModifiedBy>
  <cp:revision>4</cp:revision>
  <dcterms:created xsi:type="dcterms:W3CDTF">2021-10-24T13:12:08Z</dcterms:created>
  <dcterms:modified xsi:type="dcterms:W3CDTF">2021-10-24T14:45:15Z</dcterms:modified>
</cp:coreProperties>
</file>