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67" r:id="rId5"/>
    <p:sldId id="266" r:id="rId6"/>
    <p:sldId id="260" r:id="rId7"/>
    <p:sldId id="261" r:id="rId8"/>
    <p:sldId id="262" r:id="rId9"/>
    <p:sldId id="263" r:id="rId10"/>
    <p:sldId id="264" r:id="rId11"/>
    <p:sldId id="271" r:id="rId12"/>
    <p:sldId id="268" r:id="rId13"/>
    <p:sldId id="269" r:id="rId14"/>
    <p:sldId id="270" r:id="rId15"/>
    <p:sldId id="272" r:id="rId16"/>
    <p:sldId id="273" r:id="rId17"/>
    <p:sldId id="274" r:id="rId18"/>
    <p:sldId id="276" r:id="rId19"/>
    <p:sldId id="277" r:id="rId20"/>
    <p:sldId id="278" r:id="rId21"/>
    <p:sldId id="265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2EA5C-C380-4AA8-982C-D845510A6F1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EC85D-929E-47B9-95DE-99296870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EC85D-929E-47B9-95DE-99296870AB9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50E87ED-186B-4E73-B76C-C92181B9B6E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2FEB91C-4F29-4E2E-915C-A0AA9CC4D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7ED-186B-4E73-B76C-C92181B9B6E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B91C-4F29-4E2E-915C-A0AA9CC4D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7ED-186B-4E73-B76C-C92181B9B6E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B91C-4F29-4E2E-915C-A0AA9CC4D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0E87ED-186B-4E73-B76C-C92181B9B6E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2FEB91C-4F29-4E2E-915C-A0AA9CC4DA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50E87ED-186B-4E73-B76C-C92181B9B6E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2FEB91C-4F29-4E2E-915C-A0AA9CC4D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7ED-186B-4E73-B76C-C92181B9B6E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B91C-4F29-4E2E-915C-A0AA9CC4DA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7ED-186B-4E73-B76C-C92181B9B6E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B91C-4F29-4E2E-915C-A0AA9CC4DA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0E87ED-186B-4E73-B76C-C92181B9B6E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FEB91C-4F29-4E2E-915C-A0AA9CC4DA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E87ED-186B-4E73-B76C-C92181B9B6E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B91C-4F29-4E2E-915C-A0AA9CC4D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0E87ED-186B-4E73-B76C-C92181B9B6E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2FEB91C-4F29-4E2E-915C-A0AA9CC4DA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0E87ED-186B-4E73-B76C-C92181B9B6E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FEB91C-4F29-4E2E-915C-A0AA9CC4DA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50E87ED-186B-4E73-B76C-C92181B9B6E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2FEB91C-4F29-4E2E-915C-A0AA9CC4D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348880"/>
            <a:ext cx="6172200" cy="194421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ruthCYR Ultra" pitchFamily="50" charset="-52"/>
              </a:rPr>
              <a:t>Самостоятельная двигательная деятельность детей в детском саду</a:t>
            </a:r>
            <a:endParaRPr lang="ru-RU" sz="4000" dirty="0">
              <a:latin typeface="TruthCYR Ultra" pitchFamily="50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76256" y="5003322"/>
            <a:ext cx="2088232" cy="1371600"/>
          </a:xfrm>
        </p:spPr>
        <p:txBody>
          <a:bodyPr/>
          <a:lstStyle/>
          <a:p>
            <a:r>
              <a:rPr lang="ru-RU" dirty="0" smtClean="0"/>
              <a:t>Подготовила: воспитатель</a:t>
            </a:r>
          </a:p>
          <a:p>
            <a:r>
              <a:rPr lang="ru-RU" dirty="0" smtClean="0"/>
              <a:t>Кирилюк С.Т.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330510"/>
            <a:ext cx="79208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Для активизации самостоятельной двигательной активности значительную роль играет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двигательная среда.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Вступивший в силу ФГОС ставит к развивающей предметно-пространственной среде определенные требования: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насыщенность,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вариативность,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доступность,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безопасность,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528" y="908791"/>
            <a:ext cx="842493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Для стимулирования двигательной активности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 участке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можно создавать полосы препятствий, чтобы дети могли выполнять различные двигательные задания (пройти по дорожкам, перепрыгнуть с кочки на кочку, пролезть в туннель, залезть на лестницу и др.)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cs typeface="Times New Roman" pitchFamily="18" charset="0"/>
              </a:rPr>
              <a:t>Целесообразно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cs typeface="Times New Roman" pitchFamily="18" charset="0"/>
              </a:rPr>
              <a:t> поручать детям выносить дополнительный физкультурный инвентарь. Это вызывает интерес к нему и желание применить его в самостоятельных действиях.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solidFill>
                  <a:srgbClr val="111111"/>
                </a:solidFill>
                <a:latin typeface="Arial Black" pitchFamily="34" charset="0"/>
                <a:cs typeface="Times New Roman" pitchFamily="18" charset="0"/>
              </a:rPr>
              <a:t>Также необходимо брать 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cs typeface="Times New Roman" pitchFamily="18" charset="0"/>
              </a:rPr>
              <a:t>нвентарь для труда (веники, лопатки, грабли).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https://www.maam.ru/upload/blogs/detsad-399409-14869924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0" name="Picture 4" descr="https://www.maam.ru/upload/blogs/detsad-399409-14869924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1"/>
            <a:ext cx="7992888" cy="599170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gymmg.mskobr.ru/images/cms/data/gallery/24_iyunya_na_sportivnoj_plowadke_doshkol_nogo_podrazdeleniya_proshli_veselye_starty/tn_img_68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64" y="476672"/>
            <a:ext cx="8610821" cy="576064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https://i.pinimg.com/originals/60/60/db/6060dbbe022f2e6b844ecdc69b8a7b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0" name="Picture 4" descr="https://i.pinimg.com/originals/60/60/db/6060dbbe022f2e6b844ecdc69b8a7b46.jpg"/>
          <p:cNvPicPr>
            <a:picLocks noChangeAspect="1" noChangeArrowheads="1"/>
          </p:cNvPicPr>
          <p:nvPr/>
        </p:nvPicPr>
        <p:blipFill>
          <a:blip r:embed="rId2" cstate="print"/>
          <a:srcRect b="8475"/>
          <a:stretch>
            <a:fillRect/>
          </a:stretch>
        </p:blipFill>
        <p:spPr bwMode="auto">
          <a:xfrm>
            <a:off x="611560" y="0"/>
            <a:ext cx="7992888" cy="6858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51520" y="271207"/>
            <a:ext cx="8496944" cy="579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При организации самостоятельной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двигательной деятельности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условиях группы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существует проблема. Дети не очень умеют правильно организовать самостоятельную деятельность, где пространство ограничено.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457200" algn="l"/>
              </a:tabLst>
            </a:pPr>
            <a:endParaRPr lang="ru-RU" sz="2000" dirty="0" smtClean="0">
              <a:solidFill>
                <a:srgbClr val="111111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Мы можем решить данную проблему за счет: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наличия физкультурного уголка с разнообразным наполнением.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внесения новых игрушек, если показывались различные варианты действий с ними.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обеспечения новизны игровой среды путем перемещения предметов и пособий в пространстве, внесения дополнительных деталей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создания игровых ситуаций с применением физкультурно-игровых пособий. Например, имитируя разведчиков, дети идут друг за другом, прыгают с кочки на кочку и т.д.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23528" y="348379"/>
            <a:ext cx="820891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Кроме того, в группе хорошо иметь картотеку разнообразных игр, движений, упражнений состоящую из карточек на которых схематически изображены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общеразвивающие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упражнения, основные виды движений, элементы художественной гимнастики и акробатики, фрагменты эстафет и других подвижных игр. Работа с карточками помогает детям использовать накопленный двигательный опыт в самостоятельной деятельности, учит их организовывать соревнования со сверстниками, подчинятся правилам.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sz="2000" dirty="0" smtClean="0">
              <a:latin typeface="Arial Black" pitchFamily="34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Нестандартное физкультурное оборудование - это дополнительный стимул формирования у детей интереса и ценностного отношения к своему здоровью.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https://pbs.twimg.com/media/EvpQrvqXIAgRp7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6" name="AutoShape 4" descr="https://pbs.twimg.com/media/EvpQrvqXIAgRp7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utoShape 6" descr="https://pbs.twimg.com/media/EvpQrvqXIAgRp7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0" name="AutoShape 8" descr="https://pbs.twimg.com/media/EvpQrvqXIAgRp7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2" name="AutoShape 10" descr="http://3.bp.blogspot.com/-aUxlM16mOwI/T4hxWK3gBaI/AAAAAAAACMY/MVPoAkYbw28/s1600/IMG_97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4" name="AutoShape 12" descr="http://3.bp.blogspot.com/-aUxlM16mOwI/T4hxWK3gBaI/AAAAAAAACMY/MVPoAkYbw28/s1600/IMG_97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6" name="AutoShape 14" descr="http://3.bp.blogspot.com/-aUxlM16mOwI/T4hxWK3gBaI/AAAAAAAACMY/MVPoAkYbw28/s1600/IMG_97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8" name="AutoShape 16" descr="https://fsd.kopilkaurokov.ru/up/html/2018/12/24/k_5c205f593e06d/492383_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unnamed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0988" y="3284984"/>
            <a:ext cx="4487476" cy="33745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Рисунок 10" descr="d69b6034-747a-4cef-a4f8-038149b501b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620688"/>
            <a:ext cx="4106738" cy="5715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 descr="unnamed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260647"/>
            <a:ext cx="4045456" cy="302619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hemiuprazhneni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000" y="457200"/>
            <a:ext cx="8621464" cy="59436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200_lyagus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4283968" cy="308579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p200_rake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356992"/>
            <a:ext cx="4283968" cy="315273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p200_shari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88640"/>
            <a:ext cx="4283968" cy="308579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shemiuprazhneni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54456" y="3356992"/>
            <a:ext cx="4022000" cy="30963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ruthCYR Ultra" pitchFamily="50" charset="-52"/>
                <a:cs typeface="AngsanaUPC" pitchFamily="18" charset="-34"/>
              </a:rPr>
              <a:t>         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cs typeface="BrowalliaUPC" pitchFamily="34" charset="-34"/>
              </a:rPr>
              <a:t>Самостоятельная </a:t>
            </a:r>
            <a:r>
              <a:rPr lang="ru-RU" sz="2800" dirty="0">
                <a:solidFill>
                  <a:srgbClr val="C00000"/>
                </a:solidFill>
                <a:latin typeface="Arial Black" pitchFamily="34" charset="0"/>
                <a:cs typeface="BrowalliaUPC" pitchFamily="34" charset="-34"/>
              </a:rPr>
              <a:t>двигательная деятельность </a:t>
            </a:r>
            <a:r>
              <a:rPr lang="ru-RU" sz="2800" dirty="0">
                <a:latin typeface="Arial Black" pitchFamily="34" charset="0"/>
                <a:cs typeface="BrowalliaUPC" pitchFamily="34" charset="-34"/>
              </a:rPr>
              <a:t>– это деятельность, которая возникает по инициативе ребенка. </a:t>
            </a:r>
            <a:endParaRPr lang="en-US" sz="2800" dirty="0" smtClean="0">
              <a:latin typeface="Nyala" pitchFamily="2" charset="0"/>
              <a:cs typeface="BrowalliaUPC" pitchFamily="34" charset="-34"/>
            </a:endParaRPr>
          </a:p>
          <a:p>
            <a:pPr algn="just"/>
            <a:r>
              <a:rPr lang="en-US" sz="2800" dirty="0" smtClean="0">
                <a:latin typeface="Nyala" pitchFamily="2" charset="0"/>
                <a:cs typeface="BrowalliaUPC" pitchFamily="34" charset="-34"/>
              </a:rPr>
              <a:t>       </a:t>
            </a:r>
            <a:r>
              <a:rPr lang="ru-RU" sz="2800" dirty="0" smtClean="0">
                <a:latin typeface="Arial Black" pitchFamily="34" charset="0"/>
                <a:cs typeface="BrowalliaUPC" pitchFamily="34" charset="-34"/>
              </a:rPr>
              <a:t>По </a:t>
            </a:r>
            <a:r>
              <a:rPr lang="ru-RU" sz="2800" dirty="0">
                <a:latin typeface="Arial Black" pitchFamily="34" charset="0"/>
                <a:cs typeface="BrowalliaUPC" pitchFamily="34" charset="-34"/>
              </a:rPr>
              <a:t>данным физиологов, дети в этом виде деятельности в большей степени удовлетворяют свою потребность в движении, чем в организованной деятельности.</a:t>
            </a:r>
          </a:p>
        </p:txBody>
      </p:sp>
      <p:sp>
        <p:nvSpPr>
          <p:cNvPr id="9218" name="AutoShape 2" descr="https://shareslide.ru/img/thumbs/1c21c04938c425689498a17df6811d4c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0" name="Picture 4" descr="https://thumbs.dreamstime.com/b/%D1%81%D0%BA%D0%B0%D1%87%D0%BA%D0%B0-%D0%B2%D0%B5%D1%80%D0%B5%D0%B2%D0%BE%D1%87%D0%BA%D0%B8-572027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869160"/>
            <a:ext cx="5472608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8fa5ed39a0a402e757e51aa100089a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501008"/>
            <a:ext cx="4222126" cy="316470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Рисунок 2" descr="853541_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60648"/>
            <a:ext cx="4229100" cy="310743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unnamed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149080"/>
            <a:ext cx="4080452" cy="237626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detsad-1167893-14937058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332656"/>
            <a:ext cx="2719948" cy="3628389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1106604"/>
            <a:ext cx="820891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Кроме этого, организуя самостоятельную двигательную деятельность детей, можно проводить ежедневные 15-минутные занятия, условно названные как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самостоятельные двигательные тренинги.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23528" y="268824"/>
            <a:ext cx="83529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Таким образом, умелое руководство самостоятельной двигательной деятельностью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детей  может повысить интерес, продолжительность и уровень двигательной активности детей, что будет способствует сохранению и укреплению здоровья наших воспитанников.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4653136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ruthCYR Ultra" pitchFamily="50" charset="-52"/>
                <a:cs typeface="Aharoni" pitchFamily="2" charset="-79"/>
              </a:rPr>
              <a:t>Спасибо за внимание</a:t>
            </a:r>
            <a:r>
              <a:rPr lang="ru-RU" sz="2800" dirty="0" smtClean="0">
                <a:latin typeface="TruthCYR Ultra" pitchFamily="50" charset="-52"/>
                <a:cs typeface="Aharoni" pitchFamily="2" charset="-79"/>
              </a:rPr>
              <a:t>!</a:t>
            </a:r>
            <a:endParaRPr lang="ru-RU" sz="2800" dirty="0">
              <a:latin typeface="TruthCYR Ultra" pitchFamily="50" charset="-52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260071"/>
            <a:ext cx="8568952" cy="61863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Самостоятельная  двигательная деятельность занимает значимое место в двигательной активности детей, что объясняется целым рядом причин: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распорядке дня дошкольного учреждения  самостоятельная двигательная деятельность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занимает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2/3 от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общей двигательной активности.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dirty="0" smtClean="0">
                <a:solidFill>
                  <a:srgbClr val="11111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Данная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деятельность является наиболее естественной для маленького ребенка и наименее утомительной из всех видов деятельности.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мнению психологов и педагогов, развитие ребенка оценивается, прежде всего, умением трансформации имеющихся знаний в содержание самостоятельной двигательной деятельности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Самостоятельная двигательная деятельность дает широкий простор для проявления индивидуальных двигательных возможностей детей, является важным источником активности и саморазвития ребенка.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Задача 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педагога 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состоит в удовлетворении естественной потребности детей в движении. </a:t>
            </a:r>
            <a:endParaRPr lang="ru-RU" sz="2800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lvl="0"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111111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111111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11111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Это можно осуществить следующим образом:</a:t>
            </a:r>
          </a:p>
          <a:p>
            <a:pPr lvl="0"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Arial Black" pitchFamily="34" charset="0"/>
              <a:cs typeface="Arial" pitchFamily="34" charset="0"/>
            </a:endParaRPr>
          </a:p>
          <a:p>
            <a:pPr lvl="0"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11111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1. Научить самостоятельной двигательной деятельности в условиях группы.</a:t>
            </a:r>
            <a:endParaRPr lang="ru-RU" sz="2000" dirty="0" smtClean="0">
              <a:latin typeface="Arial Black" pitchFamily="34" charset="0"/>
              <a:cs typeface="Arial" pitchFamily="34" charset="0"/>
            </a:endParaRPr>
          </a:p>
          <a:p>
            <a:pPr lvl="0"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11111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2. Самостоятельное активное движение сделать интересным и доступным для детей.</a:t>
            </a:r>
            <a:endParaRPr lang="ru-RU" sz="2000" dirty="0" smtClean="0">
              <a:latin typeface="Arial Black" pitchFamily="34" charset="0"/>
              <a:cs typeface="Arial" pitchFamily="34" charset="0"/>
            </a:endParaRPr>
          </a:p>
          <a:p>
            <a:pPr lvl="0"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11111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3. Изготовить такие атрибуты, которые будут органично вливаться в их самостоятельную деятельность и стимулировать безопасную двигательную активность в условиях ограниченного пространства.</a:t>
            </a:r>
            <a:endParaRPr lang="ru-RU" sz="2000" dirty="0" smtClean="0">
              <a:latin typeface="Arial Black" pitchFamily="34" charset="0"/>
              <a:cs typeface="Arial" pitchFamily="34" charset="0"/>
            </a:endParaRPr>
          </a:p>
          <a:p>
            <a:pPr lvl="0"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11111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4. Мотивировать детей к деятельности собственным примером.</a:t>
            </a:r>
            <a:endParaRPr lang="ru-RU" sz="2000" dirty="0" smtClean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Для самостоятельной двигательной деятельности должно специально выделяться время в распорядке дня:</a:t>
            </a:r>
          </a:p>
          <a:p>
            <a:pPr lvl="0" indent="53975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b="1" dirty="0" smtClean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lvl="0" indent="53975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100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3554" name="AutoShape 2" descr="https://www.culture.ru/storage/images/35203f0043492d3ed10c60880559d399/98b749c3e5ffc6b04155947178ec746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www.culture.ru/storage/images/35203f0043492d3ed10c60880559d399/98b749c3e5ffc6b04155947178ec746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thumbs.dreamstime.com/z/%D0%B4%D0%B5%D0%B2%D1%83%D1%88%D0%BA%D0%B0-%D1%80%D0%B5%D0%B1%D0%B5%D0%BD%D0%BA-%D1%81-%D1%87%D0%B0%D1%81%D0%B0%D0%BC%D0%B8-775285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0" name="Picture 8" descr="https://thumbs.dreamstime.com/z/%D0%B4%D0%B5%D0%B2%D1%83%D1%88%D0%BA%D0%B0-%D1%80%D0%B5%D0%B1%D0%B5%D0%BD%D0%BA-%D1%81-%D1%87%D0%B0%D1%81%D0%B0%D0%BC%D0%B8-77528520.jpg"/>
          <p:cNvPicPr>
            <a:picLocks noChangeAspect="1" noChangeArrowheads="1"/>
          </p:cNvPicPr>
          <p:nvPr/>
        </p:nvPicPr>
        <p:blipFill>
          <a:blip r:embed="rId2" cstate="print"/>
          <a:srcRect t="7964" b="12036"/>
          <a:stretch>
            <a:fillRect/>
          </a:stretch>
        </p:blipFill>
        <p:spPr bwMode="auto">
          <a:xfrm>
            <a:off x="251520" y="2420888"/>
            <a:ext cx="4341122" cy="39604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72000" y="2690336"/>
            <a:ext cx="42484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11111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утренний прием (15-20 мин.)</a:t>
            </a:r>
          </a:p>
          <a:p>
            <a:pPr lvl="0" indent="5397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800" dirty="0" smtClean="0">
              <a:latin typeface="Arial Black" pitchFamily="34" charset="0"/>
              <a:cs typeface="Arial" pitchFamily="34" charset="0"/>
            </a:endParaRPr>
          </a:p>
          <a:p>
            <a:pPr lvl="0" indent="53975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11111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 прогулке</a:t>
            </a:r>
          </a:p>
          <a:p>
            <a:pPr lvl="0" indent="5397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11111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(35-40 мин.)</a:t>
            </a:r>
          </a:p>
          <a:p>
            <a:pPr lvl="0" indent="5397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111111"/>
              </a:solidFill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lvl="0" indent="53975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111111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после сна </a:t>
            </a:r>
          </a:p>
          <a:p>
            <a:pPr lvl="0" indent="53975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111111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(10-15 мин.)</a:t>
            </a:r>
            <a:r>
              <a:rPr lang="ru-RU" sz="2800" dirty="0" smtClean="0">
                <a:latin typeface="Arial Black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242937"/>
            <a:ext cx="8424936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Самостоятельная двигательная деятельность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, в отличие от организованной, требует особых, опосредованных, методов и приемов руководства.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Необходимо  дифференцировать  руководство ею с учетом уровня подвижности ребенка: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800" dirty="0" smtClean="0">
                <a:solidFill>
                  <a:srgbClr val="11111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птимально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подвижного,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малоподвижного,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гиперподвижного.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0"/>
            <a:ext cx="8424936" cy="67665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Принципы, которыми следует руководствоваться при организации самостоятельной двигательной деятельностью:</a:t>
            </a: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принцип свободы действий (предусматривать каждому из детей место для движений, где никто не мешает; не навязывать ребенку выполнение каких либо движений, а давать ему право выбора)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разнообразия заданий, движений (обеспечивать условия для выполнения разнообразных движений, заданий, т.к. их однообразие ведет к утомлению ребенка), ограничивает развитие    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условий саморазвития (предоставлять ребенку для движений разнообразные физкультурные пособия, давать больше свободы для творческих проявлений)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sz="2000" dirty="0">
              <a:solidFill>
                <a:srgbClr val="111111"/>
              </a:solidFill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индивидуализации (воспитатель должен наблюдать за детьми, уметь видеть всех и каждого отдельно, при необходимости оказывать помощь).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9512" y="132869"/>
            <a:ext cx="8568952" cy="63478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Чтобы дети были активны в самостоятельной двигательной деятельности, педагог должен 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Наблюдать за детьми, видеть их всех, своевременно оказывать  необходимую помощь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Привлекать детей к размещению пособий в группе, на участке, стимулируя тем самым желание выполнять движения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Поощрять действия детей, хвалить их, снимая тем самым напряжение, скованность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Предлагать детям пособия, соответствующие их опыту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При знакомстве с новым пособием показывать разные способы действий с ним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Включаться  периодически в совместные игры с детьми, вызывая тем самым дополнительный интерес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Строить с детьми элементарные «полосы препятствий», используя для этого пособия, снаряды, мебель. Учить детей по-разному преодолевать их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51520" y="180228"/>
            <a:ext cx="8496944" cy="41549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Для самостоятельной двигательной деятельности должно специально выделяться время в распорядке дня:</a:t>
            </a: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800" b="1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утренний прием (15-20 мин.)</a:t>
            </a: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 прогулке (35-40 мин.)</a:t>
            </a: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после сна (10-15 мин.)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740</TotalTime>
  <Words>697</Words>
  <Application>Microsoft Office PowerPoint</Application>
  <PresentationFormat>Экран (4:3)</PresentationFormat>
  <Paragraphs>89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Самостоятельная двигательная деятельность детей в детском саду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двигательная деятельность детей в детском саду</dc:title>
  <dc:creator>Oksana</dc:creator>
  <cp:lastModifiedBy>Oksana</cp:lastModifiedBy>
  <cp:revision>26</cp:revision>
  <dcterms:created xsi:type="dcterms:W3CDTF">2021-10-17T16:18:34Z</dcterms:created>
  <dcterms:modified xsi:type="dcterms:W3CDTF">2021-10-24T05:46:33Z</dcterms:modified>
</cp:coreProperties>
</file>