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5"/>
  </p:notesMasterIdLst>
  <p:sldIdLst>
    <p:sldId id="257" r:id="rId2"/>
    <p:sldId id="292" r:id="rId3"/>
    <p:sldId id="258" r:id="rId4"/>
    <p:sldId id="259" r:id="rId5"/>
    <p:sldId id="261" r:id="rId6"/>
    <p:sldId id="262" r:id="rId7"/>
    <p:sldId id="291" r:id="rId8"/>
    <p:sldId id="263" r:id="rId9"/>
    <p:sldId id="275" r:id="rId10"/>
    <p:sldId id="270" r:id="rId11"/>
    <p:sldId id="272" r:id="rId12"/>
    <p:sldId id="271" r:id="rId13"/>
    <p:sldId id="280" r:id="rId14"/>
    <p:sldId id="279" r:id="rId15"/>
    <p:sldId id="278" r:id="rId16"/>
    <p:sldId id="281" r:id="rId17"/>
    <p:sldId id="288" r:id="rId18"/>
    <p:sldId id="284" r:id="rId19"/>
    <p:sldId id="274" r:id="rId20"/>
    <p:sldId id="287" r:id="rId21"/>
    <p:sldId id="286" r:id="rId22"/>
    <p:sldId id="283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35" autoAdjust="0"/>
    <p:restoredTop sz="94660"/>
  </p:normalViewPr>
  <p:slideViewPr>
    <p:cSldViewPr>
      <p:cViewPr>
        <p:scale>
          <a:sx n="87" d="100"/>
          <a:sy n="87" d="100"/>
        </p:scale>
        <p:origin x="-1158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208333333333336"/>
          <c:y val="5.3124999999999999E-2"/>
          <c:w val="0.62083333333333335"/>
          <c:h val="0.9312500000000000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22C22-C7EA-4D47-A46C-76EE5D65D9A6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E6353-0EBA-4E7C-BEE4-1AABD4E4F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107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CE4727-4879-4310-BD19-D7365EB706DC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2A4606-B3ED-4670-A2B0-76AE79919A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5" y="1381622"/>
            <a:ext cx="7992888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читательской грамотности на уроках истории и обществознания. Из опыта работы.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347" y="237828"/>
            <a:ext cx="9128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ГОСУДАРСТВЕННОЕ БЮДЖЕТНОЕ ОБРАЗОВАТЕЛЬНОЕ УЧРЕЖДЕНИЕ СРЕДНЯЯ ОБЩЕОБРАЗОВАТЕЛЬНАЯ ШКОЛА №3 Г.О. ЧАПАЕВСК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61" y="4941168"/>
            <a:ext cx="82901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Клычкова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Викторовна,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-XR6dTITfh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04214"/>
            <a:ext cx="2232247" cy="307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98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5112568" cy="11521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628800"/>
            <a:ext cx="8208912" cy="4680520"/>
          </a:xfrm>
        </p:spPr>
        <p:txBody>
          <a:bodyPr>
            <a:normAutofit fontScale="47500" lnSpcReduction="20000"/>
          </a:bodyPr>
          <a:lstStyle/>
          <a:p>
            <a:pPr marL="45720" indent="0">
              <a:buNone/>
            </a:pPr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История Древнего мира – 5 класс</a:t>
            </a:r>
          </a:p>
          <a:p>
            <a:pPr marL="4572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1.Составьте 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терминов, 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начинаются на букву А:</a:t>
            </a:r>
          </a:p>
          <a:p>
            <a:pPr marL="45720" indent="0">
              <a:buNone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(Аттика, Афины, Арес, ареопаг, архонты, агора, амфора…) </a:t>
            </a:r>
          </a:p>
          <a:p>
            <a:pPr marL="4572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рассказ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имени путешественника в Афины, в Спарту, очевидца олимпийских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игр…(на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нового материала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" indent="0" fontAlgn="base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приведенный текст (отрывок из легенды, исторического источника) и 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какой из 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изученных 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 он относится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может быть, например, таким:</a:t>
            </a:r>
          </a:p>
          <a:p>
            <a:pPr marL="45720" indent="0" fontAlgn="base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Шихуан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сказал: "Поднебесная сообща страдала от непрекращающихся сражений и войн, и всё из-за того, что существовали 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хоу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ваны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Опираясь на помощь духов предков, я впервые умиротворил Поднебесную, и если теперь снова создать владения, значит, вновь поднять войны. Разве не трудно будет тогда добиться спокойствия и прекращения войн? Мнение главы судебного приказа правильное". 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Шихуан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разделил Поднебесную на тридцать шесть округов, в каждом округе поставил наместника – шоу, воеводу – 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вэя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инспектора – 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цзяня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 изменил наименование простого народа, назвав его 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цяньшоу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–"черноголовые"»</a:t>
            </a:r>
          </a:p>
          <a:p>
            <a:pPr marL="45720" indent="0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32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7632848" cy="388843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- 6 класс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Найдите в череде букв пять названий русских городов  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ВАУОВГВУРОСТОВПГРДЖУЩКИЕВГОЛОКНОКУВПСКОВПРАГОБЛОКЕВУНОВГОРОДПРУШКОЛОВГОЧЕРНИГОВАРТУАГРАДИН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Составьте таблицу «Внешняя политика Ярослава Мудрого»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тексту учебника</a:t>
            </a:r>
          </a:p>
          <a:p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2"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2"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«Внешняя политика Ярослава Мудрого»</a:t>
            </a: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555171"/>
            <a:ext cx="6877316" cy="1001621"/>
          </a:xfrm>
        </p:spPr>
        <p:txBody>
          <a:bodyPr/>
          <a:lstStyle/>
          <a:p>
            <a:pPr marL="18288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</a:t>
            </a:r>
            <a:endParaRPr lang="ru-RU" sz="4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852804"/>
              </p:ext>
            </p:extLst>
          </p:nvPr>
        </p:nvGraphicFramePr>
        <p:xfrm>
          <a:off x="899592" y="4149080"/>
          <a:ext cx="72008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800200"/>
                <a:gridCol w="1800200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Основные направления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 и 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Основные события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175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39248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- 6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Прочитайте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текст, который содержит две фактические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Повести временных лет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882 году восточные славяне пригласили на княжение Рюрика с братьями и он прибыл в Новгородскую землю. Следующим после Рюрика князем был Святослав, который захватил Киев объединив северные земли, населенный восточными славянами, и южные. Благодаря этому был установлен контроль на торговым путем «из варяг в греки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фактические ошибки и исправьте их.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76673"/>
            <a:ext cx="7175351" cy="1008111"/>
          </a:xfrm>
        </p:spPr>
        <p:txBody>
          <a:bodyPr/>
          <a:lstStyle/>
          <a:p>
            <a:pPr marL="18288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Примеры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3949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5462610" cy="792088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772816"/>
            <a:ext cx="8064896" cy="446449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История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7  класс</a:t>
            </a:r>
            <a:endParaRPr lang="ru-RU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Вставьте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пропущенные слова в тексте.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времена Смуты в Москве власть удерживали поляки. Первое ополчение провозгласила сына Ивана,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Марины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царем.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Его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называли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 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Новгород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захватили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 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Псковом правил Лжедмитрий 3, известный как псковский вор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 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обстановке создается второе ополчение благодаря нижегородскому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старосте 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……. ……… и князю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 ……. 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Смута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ещё не окончилась. Оставшиеся на русской земле поляки, узнав об избрании царем юного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……….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прозвище в народе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……….», решили расправится с ним, но не знали, где он находится. Они потребовали от старосты села Домнина Костромского уезда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………. ……….. привести их к усадьбе юного царя. Существует легенда, что он завел поляков в непроходимую лесную чащу. В отместку враги зарубили его, но и сами не смогли найти дорогу назад. Жизнь царя была спасена. Подвиг этого человека воспет во многих замечательных произведениях, в том числе, в опере Михаила Ивановича Глинки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 ….. ………»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097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620688"/>
            <a:ext cx="5976664" cy="720080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556792"/>
            <a:ext cx="7776864" cy="4824536"/>
          </a:xfrm>
        </p:spPr>
        <p:txBody>
          <a:bodyPr>
            <a:norm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- 8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класс</a:t>
            </a:r>
          </a:p>
          <a:p>
            <a:pPr lvl="0"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ком идёт речь в тексте?</a:t>
            </a: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"Он не стыдился публично говорить при жизни императрицы Анны, что не хочет учиться читать и писать по-русски для того, чтобы не быть обязанным читать ее величеству прошений, донесений и других бумаг,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присылавших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ежедневно", — вспоминал о нём Миних</a:t>
            </a: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Карта Европы лежала перед ней в ее распоряжении, но она так редко на нее заглядывала, что до конца жизни была уверена в возможности проехать в Англию сухим путем, – и она же основала первый настоящий университет в России – Московский.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202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5966666" cy="648072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556792"/>
            <a:ext cx="7770694" cy="4176464"/>
          </a:xfrm>
        </p:spPr>
        <p:txBody>
          <a:bodyPr/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История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– 9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класс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/>
              <a:t>1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слово, пропущенное в схеме.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только название населенного пункта.</a:t>
            </a:r>
          </a:p>
        </p:txBody>
      </p:sp>
      <p:pic>
        <p:nvPicPr>
          <p:cNvPr id="3074" name="Picture 2" descr="https://hist-oge.sdamgia.ru/get_file?id=1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323" y="3284984"/>
            <a:ext cx="699907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194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9" y="692696"/>
            <a:ext cx="5760640" cy="864096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844824"/>
            <a:ext cx="7920880" cy="432048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История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– 9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день сторонники императора ждали от него решительных действий.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«Ваше величество, — обратился к нему генерал К. Ф. Толь, — прикажите очистить площадь картечью или отрекитесь от престола». Император приказал стрелять из пушек. Спасаясь от залпов картечи, солдаты бросились на невский лёд. Выступление было подавлено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Назовите точную дату описываемых событий.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Назовите императора, о котором идёт речь.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Почему выступление, о котором идёт речь, завершилось провалом? Назовите одну любую причину.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313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476672"/>
            <a:ext cx="5976663" cy="864096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484784"/>
            <a:ext cx="7704856" cy="504056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Обществознание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9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класс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социологических опросов, проведённых среди совершеннолетних жителей страны Z в 2005-м и 2018-м годах, им предложили ответить на вопрос: «Из каких источников вы чаще всего узнаете актуальную информацию о происходящем в стране и мире»? Результаты опроса (в % от числа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опрошенных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представлены в виде таблицы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Сформулируйте по одному выводу: а) о сходстве и б) о различии в позициях групп опрошенных. Выскажите предположение о том, чем объясняется: а) сходство; б) различие.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530791"/>
              </p:ext>
            </p:extLst>
          </p:nvPr>
        </p:nvGraphicFramePr>
        <p:xfrm>
          <a:off x="1259632" y="4293096"/>
          <a:ext cx="6400800" cy="1575048"/>
        </p:xfrm>
        <a:graphic>
          <a:graphicData uri="http://schemas.openxmlformats.org/drawingml/2006/table">
            <a:tbl>
              <a:tblPr/>
              <a:tblGrid>
                <a:gridCol w="2133600"/>
                <a:gridCol w="2133600"/>
                <a:gridCol w="213360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</a:rPr>
                        <a:t>Варианты ответов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</a:rPr>
                        <a:t>2005 г.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</a:rPr>
                        <a:t>2018 г.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Печатная пресса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Интернет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40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Телевидение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35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33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Радио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Рассказы друзей, родственников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737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5760640" cy="648072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196752"/>
            <a:ext cx="7813420" cy="5328592"/>
          </a:xfrm>
        </p:spPr>
        <p:txBody>
          <a:bodyPr/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Обществознание – 10-11  класс</a:t>
            </a: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1.Поиск информации </a:t>
            </a: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Ученые опросили группу 45-летних жителей страны. Женщинам и мужчинам задавали вопрос: «Почему снижается воспитательный потенциал семьи?» Результаты опроса представлены в гистограмме.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soc-ege.sdamgia.ru/get_file?id=2109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6952"/>
            <a:ext cx="7272808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454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74168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Какие </a:t>
            </a:r>
            <a:r>
              <a:rPr lang="ru-RU" dirty="0"/>
              <a:t>выводы можно сделать из полученных результатов? Выберите из списка нужные позиции и запишите цифры, под которыми они указаны.</a:t>
            </a:r>
          </a:p>
          <a:p>
            <a:r>
              <a:rPr lang="ru-RU" dirty="0"/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Мужчины и женщины единодушны в определении главного фактора, снижающего воспитательный потенциал семьи.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Мужчины в большей степени, чем женщины, ощущают нехватку знаний, необходимых для воспитания детей.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Плохие отношения между родителями как причина снижения воспитательного потенциала семьи недооцениваются опрошенными.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Женщины более негативно оценивают вмешательство родственников в воспитание детей, чем мужчины.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При оценке различных факторов влияющих на воспитание детей, мужчины в меньшей степени чем женщины, придают значение составу семьи.</a:t>
            </a:r>
          </a:p>
          <a:p>
            <a:r>
              <a:rPr 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6776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оэкт учитель Воронина\epu11QBwIV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98" y="908720"/>
            <a:ext cx="5256566" cy="525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228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5966666" cy="720080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484784"/>
            <a:ext cx="7848872" cy="4896544"/>
          </a:xfrm>
        </p:spPr>
        <p:txBody>
          <a:bodyPr>
            <a:noAutofit/>
          </a:bodyPr>
          <a:lstStyle/>
          <a:p>
            <a:pPr algn="l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Обществознание – 10-11  класс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текста. Для этого выделите основные смысловые фрагменты текста и озаглавьте каждый из них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Народ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источник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</a:t>
            </a:r>
          </a:p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обратиться к понятию «народовластие», то каждая из двух его составляющих — «народ» и «власть» — представляет собой сложное явление. С юридической точки зрения понятие «народ» отождествляется с понятием «граждане» и определяется как принадлежность к данной группе людей в рамках единого государства. Власть — явление социальное. Она появляется вместе с возникновением общества и существует во всяком социуме, поскольку всякое общество требует управления, обеспечивающегося разумными средствами, включая и принуждение.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...Конституция Российской Федерации, принятая в ходе референдума 12 декабря 1993 г., закрепляет в статье 3 положение о том, что носителем суверенитета и единственным источником власти в Российской Федерации является ее многонациональный народ. Это означает, что Россия провозглашается государством народовластия, т.е. демократическим государством...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 народа в качестве верховного носителя всей власти является выражением народного суверенитета, который должен означать, что народ, ни с кем не деля свою власть, осуществляет ее самостоятельно и независимо от каких бы то ни было иных социальных сил или корпораций, использует ее исключительно в своих собственных интересах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(Горбунов В. П. Конституционные основы активного избирательного права в России: генезис, тенденции Социально-гуманитарные знания. М., 1999. №2. С. 249−250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192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5" y="548680"/>
            <a:ext cx="5688631" cy="504056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412776"/>
            <a:ext cx="7561110" cy="4968552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фрагменту текста «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 — источник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власти»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согласно тексту, с юридической точки зрения является народ? В чем, по мнению автора, проявляется социальная сущность власти? Что автор называет «народным суверенитетом»? Назовите три признака народного суверенитета, которые перечислены в тексте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автор называет «народным суверенитетом»? Назовите три признака народного суверенитета, которые перечислены в тексте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Н. Радищев в работе «Опыт о законодательстве» пишет, что соборная народная власть есть власть первоначальная, а потому высшая, единая, что употребитель народной власти издает законы, однако никакой закон не может назначить ни пути, ни предела соборному деянию народа. Можно ли сказать, что в подобном государстве существует народовластие? Приведите положения источника, которые помогают ответить на этот вопрос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Возможна ли власть без принуждения? Обоснуйте свое мнение, опираясь на документ и историко-обществоведческие знания.</a:t>
            </a:r>
          </a:p>
        </p:txBody>
      </p:sp>
    </p:spTree>
    <p:extLst>
      <p:ext uri="{BB962C8B-B14F-4D97-AF65-F5344CB8AC3E}">
        <p14:creationId xmlns:p14="http://schemas.microsoft.com/office/powerpoint/2010/main" val="3859192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476672"/>
            <a:ext cx="7416824" cy="5544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cf3.ppt-online.org/files3/slide/c/c6trJow1Tk0pXMbNAzeQ4dsZLKhGF2WqmlfRH3/slide-2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404664"/>
            <a:ext cx="7272808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9701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14400"/>
            <a:ext cx="7920880" cy="8584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2204863"/>
            <a:ext cx="7704856" cy="40338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Проэкт учитель Воронина\kCYgNVlZ96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7344816" cy="432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731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764704"/>
            <a:ext cx="7272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– ничто; осмысленное чтение –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кое-что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чтение осмысленное и прочувствованное – совершенство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(А. С. Пушкин)</a:t>
            </a:r>
          </a:p>
        </p:txBody>
      </p:sp>
      <p:pic>
        <p:nvPicPr>
          <p:cNvPr id="2050" name="Picture 2" descr="Портреты А.С. Пушкина. | Силуэтный портрет, Портрет, Силуэтные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238502"/>
            <a:ext cx="2232248" cy="304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2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764704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способность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жизни.(PISА)</a:t>
            </a:r>
          </a:p>
        </p:txBody>
      </p:sp>
      <p:pic>
        <p:nvPicPr>
          <p:cNvPr id="3074" name="Picture 2" descr="C:\Users\User\Desktop\ohJ6JCuu0o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10978"/>
            <a:ext cx="3312368" cy="381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04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54868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текстовым материалом у учащихся формируется комплекс умений, связанных с анализом и пониманием текстов –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«компетентность чтения»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Эту компетентность можно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«компетентностью понимания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Проэкт учитель Воронина\8aLiWQNXQk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10042"/>
            <a:ext cx="4824536" cy="392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16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26199394"/>
              </p:ext>
            </p:extLst>
          </p:nvPr>
        </p:nvGraphicFramePr>
        <p:xfrm>
          <a:off x="1482034" y="22768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836711"/>
            <a:ext cx="806489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и методы работы с текстом, позволяющие развивать «компетентность чтения»: 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1)выделение в тексте главных положений и смыслов;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2) составление вопросов к тексту и ответы на них;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комментированное чтение текста;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аналитическое чтение текста;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разбивка текста на смысловые части;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составление различных видов планов;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составление конкретизирующих, сравнительных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хронологических обобщающих таблиц;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Проэкт учитель Воронина\qdeJU03GJI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665" y="3933056"/>
            <a:ext cx="2850791" cy="23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137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416824" cy="1008112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и методы работы с текстом, позволяющие развивать «компетентность чтения»: 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268760"/>
            <a:ext cx="7920880" cy="5040560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8)подбор примеров, раскрывающих основные идеи текста;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составление логической схемы, кластера на основе ключевых извлечений из текста;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10) преобразование цифровой информации, данной в тексте, в график, статистическую таблицу, диаграмму;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11) развертывание текста;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12) на основе сопоставления нескольких источников восстановление поврежденного текста;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13) реферирование текста.</a:t>
            </a:r>
          </a:p>
          <a:p>
            <a:pPr algn="l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User\Desktop\Проэкт учитель Воронина\u6mCBdXJMO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77072"/>
            <a:ext cx="3168352" cy="250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08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32656"/>
            <a:ext cx="82089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данных видов работы с текстом разнообразно.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изучения нового материала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чаще всего использую следующие виды работ: комментирование чтение и аналитическое чтение, составление плана, логической схемы, графика.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осмысления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включает в себя составление различного вида таблиц, подбор примеров к тексту, составление вопросов, собственных текстов на основе схемы, таблицы или графика, подбор примеров к тексту, написание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реферата, рассказ по карте.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NRyA8HuYMw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680" y="3699695"/>
            <a:ext cx="3598760" cy="268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740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764704"/>
            <a:ext cx="5491133" cy="86409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r>
              <a:rPr lang="ru-RU" dirty="0"/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060848"/>
            <a:ext cx="7165348" cy="4320480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Попеременное чтение.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по очереди по абзацам. Задача слушающих- задавать вопросы читающему, чтобы проверить, понимает ли он читаемый текст.</a:t>
            </a:r>
          </a:p>
          <a:p>
            <a:pPr marL="457200" indent="-457200" algn="l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 остановками. 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А)Текст разбивается на смысловые части. 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Б)Читается первая часть. 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В)Беседа о прочитанном и предположение о дальнейшем развитии сюжета.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Читается вторая часть.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 Беседа о прочитанном и т.д.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Проэкт учитель Воронина\bgndzftFfn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15154"/>
            <a:ext cx="201622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14149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709</TotalTime>
  <Words>1321</Words>
  <Application>Microsoft Office PowerPoint</Application>
  <PresentationFormat>Экран (4:3)</PresentationFormat>
  <Paragraphs>135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формы и методы работы с текстом, позволяющие развивать «компетентность чтения»:   </vt:lpstr>
      <vt:lpstr>Презентация PowerPoint</vt:lpstr>
      <vt:lpstr>Примеры заданий </vt:lpstr>
      <vt:lpstr>Примеры заданий </vt:lpstr>
      <vt:lpstr>      Примеры заданий</vt:lpstr>
      <vt:lpstr>       Примеры заданий</vt:lpstr>
      <vt:lpstr>Примеры заданий</vt:lpstr>
      <vt:lpstr>Примеры заданий</vt:lpstr>
      <vt:lpstr>Примеры заданий</vt:lpstr>
      <vt:lpstr>Примеры заданий</vt:lpstr>
      <vt:lpstr>Примеры заданий</vt:lpstr>
      <vt:lpstr>Примеры заданий</vt:lpstr>
      <vt:lpstr>Презентация PowerPoint</vt:lpstr>
      <vt:lpstr>Примеры заданий</vt:lpstr>
      <vt:lpstr>Примеры заданий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Гюзель</dc:creator>
  <cp:lastModifiedBy>User</cp:lastModifiedBy>
  <cp:revision>59</cp:revision>
  <dcterms:created xsi:type="dcterms:W3CDTF">2021-02-17T16:28:55Z</dcterms:created>
  <dcterms:modified xsi:type="dcterms:W3CDTF">2021-05-13T15:13:30Z</dcterms:modified>
</cp:coreProperties>
</file>