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70" r:id="rId3"/>
    <p:sldId id="273" r:id="rId4"/>
    <p:sldId id="277" r:id="rId5"/>
    <p:sldId id="278" r:id="rId6"/>
    <p:sldId id="276" r:id="rId7"/>
    <p:sldId id="262" r:id="rId8"/>
    <p:sldId id="260" r:id="rId9"/>
    <p:sldId id="280" r:id="rId10"/>
    <p:sldId id="282" r:id="rId11"/>
    <p:sldId id="283" r:id="rId12"/>
    <p:sldId id="26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694CE1-9653-47AB-916B-BB7376D4C4E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83C5DD-D3FE-409D-8AA7-108EC238D015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Синквейн</a:t>
          </a:r>
          <a:r>
            <a:rPr lang="ru-RU" dirty="0" smtClean="0">
              <a:solidFill>
                <a:srgbClr val="003300"/>
              </a:solidFill>
            </a:rPr>
            <a:t> </a:t>
          </a:r>
          <a:endParaRPr lang="ru-RU" dirty="0">
            <a:solidFill>
              <a:srgbClr val="003300"/>
            </a:solidFill>
          </a:endParaRPr>
        </a:p>
      </dgm:t>
    </dgm:pt>
    <dgm:pt modelId="{E277E29D-738E-4DEB-B14B-8A265738DC59}" type="parTrans" cxnId="{AA91BF83-D817-49C7-8415-F1C2144F08AD}">
      <dgm:prSet/>
      <dgm:spPr/>
      <dgm:t>
        <a:bodyPr/>
        <a:lstStyle/>
        <a:p>
          <a:endParaRPr lang="ru-RU"/>
        </a:p>
      </dgm:t>
    </dgm:pt>
    <dgm:pt modelId="{D9106BB2-0B85-4D86-9389-9BCAE810CF3A}" type="sibTrans" cxnId="{AA91BF83-D817-49C7-8415-F1C2144F08AD}">
      <dgm:prSet/>
      <dgm:spPr/>
      <dgm:t>
        <a:bodyPr/>
        <a:lstStyle/>
        <a:p>
          <a:endParaRPr lang="ru-RU"/>
        </a:p>
      </dgm:t>
    </dgm:pt>
    <dgm:pt modelId="{EB644EDC-AAE9-4596-9E7D-CFCC32E2D892}">
      <dgm:prSet phldrT="[Текст]" custT="1"/>
      <dgm:spPr>
        <a:solidFill>
          <a:srgbClr val="FFFF00"/>
        </a:solidFill>
        <a:scene3d>
          <a:camera prst="orthographicFront"/>
          <a:lightRig rig="flat" dir="tl">
            <a:rot lat="0" lon="0" rev="6600000"/>
          </a:lightRig>
        </a:scene3d>
        <a:sp3d>
          <a:bevelT/>
        </a:sp3d>
      </dgm:spPr>
      <dgm:t>
        <a:bodyPr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1800" b="1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Свободное творчество</a:t>
          </a:r>
          <a:endParaRPr lang="ru-RU" sz="1800" b="1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E8DEFC06-B4E3-4788-AEAE-B20886238DF5}" type="parTrans" cxnId="{7DC04957-9EB9-4B4C-96AD-22351E284F18}">
      <dgm:prSet/>
      <dgm:spPr/>
      <dgm:t>
        <a:bodyPr/>
        <a:lstStyle/>
        <a:p>
          <a:endParaRPr lang="ru-RU"/>
        </a:p>
      </dgm:t>
    </dgm:pt>
    <dgm:pt modelId="{33A44386-3847-4A20-8BB6-2BDFFFBFD2FE}" type="sibTrans" cxnId="{7DC04957-9EB9-4B4C-96AD-22351E284F18}">
      <dgm:prSet/>
      <dgm:spPr/>
      <dgm:t>
        <a:bodyPr/>
        <a:lstStyle/>
        <a:p>
          <a:endParaRPr lang="ru-RU" dirty="0"/>
        </a:p>
      </dgm:t>
    </dgm:pt>
    <dgm:pt modelId="{EB3EE835-D38A-4836-BF47-7C6E63D6A74E}">
      <dgm:prSet phldrT="[Текст]" custT="1"/>
      <dgm:spPr>
        <a:solidFill>
          <a:srgbClr val="FFFF00"/>
        </a:solidFill>
      </dgm:spPr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1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Способности к анализу </a:t>
          </a:r>
          <a:endParaRPr lang="ru-RU" sz="2000" b="1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F70C647E-E09A-4A61-A107-2468B81D6BD8}" type="parTrans" cxnId="{EFB9F0B3-AA82-4819-BDFE-37B12D8F772C}">
      <dgm:prSet/>
      <dgm:spPr/>
      <dgm:t>
        <a:bodyPr/>
        <a:lstStyle/>
        <a:p>
          <a:endParaRPr lang="ru-RU"/>
        </a:p>
      </dgm:t>
    </dgm:pt>
    <dgm:pt modelId="{4BA88E17-F88B-402B-BD17-C860C1CB6D60}" type="sibTrans" cxnId="{EFB9F0B3-AA82-4819-BDFE-37B12D8F772C}">
      <dgm:prSet/>
      <dgm:spPr/>
      <dgm:t>
        <a:bodyPr/>
        <a:lstStyle/>
        <a:p>
          <a:endParaRPr lang="ru-RU" dirty="0"/>
        </a:p>
      </dgm:t>
    </dgm:pt>
    <dgm:pt modelId="{3BC55C2A-C072-4406-A556-C5C7050C9AB2}">
      <dgm:prSet phldrT="[Текст]" custT="1"/>
      <dgm:spPr>
        <a:solidFill>
          <a:srgbClr val="FFFF00"/>
        </a:solidFill>
      </dgm:spPr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1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Умение обобщать</a:t>
          </a:r>
          <a:endParaRPr lang="ru-RU" sz="2000" b="1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2C1CA690-8A1A-4B21-90D7-0BCB033EF245}" type="parTrans" cxnId="{B74A78B4-6D72-4CFC-BC24-2DA7D7141B80}">
      <dgm:prSet/>
      <dgm:spPr/>
      <dgm:t>
        <a:bodyPr/>
        <a:lstStyle/>
        <a:p>
          <a:endParaRPr lang="ru-RU"/>
        </a:p>
      </dgm:t>
    </dgm:pt>
    <dgm:pt modelId="{F29F4300-5993-4DC1-9867-F6E02F1C80BB}" type="sibTrans" cxnId="{B74A78B4-6D72-4CFC-BC24-2DA7D7141B80}">
      <dgm:prSet/>
      <dgm:spPr/>
      <dgm:t>
        <a:bodyPr/>
        <a:lstStyle/>
        <a:p>
          <a:endParaRPr lang="ru-RU" dirty="0"/>
        </a:p>
      </dgm:t>
    </dgm:pt>
    <dgm:pt modelId="{018223AA-79A3-4499-9456-0FDA0D36AA47}">
      <dgm:prSet phldrT="[Текст]" custT="1"/>
      <dgm:spPr>
        <a:solidFill>
          <a:srgbClr val="FFFF00"/>
        </a:solidFill>
      </dgm:spPr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1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Умение делать выводы</a:t>
          </a:r>
          <a:endParaRPr lang="ru-RU" sz="2000" b="1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0A8CC7FC-C257-422E-8CDE-DA96F4BDB5CC}" type="parTrans" cxnId="{DF701BA7-460D-475A-A554-D47870568108}">
      <dgm:prSet/>
      <dgm:spPr/>
      <dgm:t>
        <a:bodyPr/>
        <a:lstStyle/>
        <a:p>
          <a:endParaRPr lang="ru-RU"/>
        </a:p>
      </dgm:t>
    </dgm:pt>
    <dgm:pt modelId="{E6AD788A-E362-44C5-8BE5-8F4CC07A2D1B}" type="sibTrans" cxnId="{DF701BA7-460D-475A-A554-D47870568108}">
      <dgm:prSet/>
      <dgm:spPr/>
      <dgm:t>
        <a:bodyPr/>
        <a:lstStyle/>
        <a:p>
          <a:endParaRPr lang="ru-RU" dirty="0"/>
        </a:p>
      </dgm:t>
    </dgm:pt>
    <dgm:pt modelId="{66947D11-737A-454E-9EDA-E65B8C79F5FA}" type="pres">
      <dgm:prSet presAssocID="{64694CE1-9653-47AB-916B-BB7376D4C4E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308461-92AF-4A37-AB53-DE1FD7388ABC}" type="pres">
      <dgm:prSet presAssocID="{5A83C5DD-D3FE-409D-8AA7-108EC238D015}" presName="centerShape" presStyleLbl="node0" presStyleIdx="0" presStyleCnt="1" custScaleX="102738" custScaleY="69018"/>
      <dgm:spPr/>
      <dgm:t>
        <a:bodyPr/>
        <a:lstStyle/>
        <a:p>
          <a:endParaRPr lang="ru-RU"/>
        </a:p>
      </dgm:t>
    </dgm:pt>
    <dgm:pt modelId="{246D9BB5-0248-41F9-98A1-566549E8ECB2}" type="pres">
      <dgm:prSet presAssocID="{EB644EDC-AAE9-4596-9E7D-CFCC32E2D892}" presName="node" presStyleLbl="node1" presStyleIdx="0" presStyleCnt="4" custScaleX="1768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4DF7DC-6B0C-4D01-9EE3-BDB0714B0FC0}" type="pres">
      <dgm:prSet presAssocID="{EB644EDC-AAE9-4596-9E7D-CFCC32E2D892}" presName="dummy" presStyleCnt="0"/>
      <dgm:spPr/>
    </dgm:pt>
    <dgm:pt modelId="{5767252F-1A7A-44B4-9D06-CF4B56C4E8A7}" type="pres">
      <dgm:prSet presAssocID="{33A44386-3847-4A20-8BB6-2BDFFFBFD2FE}" presName="sibTrans" presStyleLbl="sibTrans2D1" presStyleIdx="0" presStyleCnt="4"/>
      <dgm:spPr/>
      <dgm:t>
        <a:bodyPr/>
        <a:lstStyle/>
        <a:p>
          <a:endParaRPr lang="ru-RU"/>
        </a:p>
      </dgm:t>
    </dgm:pt>
    <dgm:pt modelId="{B2FD2BA3-FF25-4C2B-8E50-9178BC1E1995}" type="pres">
      <dgm:prSet presAssocID="{EB3EE835-D38A-4836-BF47-7C6E63D6A74E}" presName="node" presStyleLbl="node1" presStyleIdx="1" presStyleCnt="4" custScaleX="197851" custRadScaleRad="117492" custRadScaleInc="3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E0AA57-176A-409D-B730-5C67345A2BB3}" type="pres">
      <dgm:prSet presAssocID="{EB3EE835-D38A-4836-BF47-7C6E63D6A74E}" presName="dummy" presStyleCnt="0"/>
      <dgm:spPr/>
    </dgm:pt>
    <dgm:pt modelId="{0141DB00-B80F-429B-848E-D9153587233D}" type="pres">
      <dgm:prSet presAssocID="{4BA88E17-F88B-402B-BD17-C860C1CB6D60}" presName="sibTrans" presStyleLbl="sibTrans2D1" presStyleIdx="1" presStyleCnt="4"/>
      <dgm:spPr/>
      <dgm:t>
        <a:bodyPr/>
        <a:lstStyle/>
        <a:p>
          <a:endParaRPr lang="ru-RU"/>
        </a:p>
      </dgm:t>
    </dgm:pt>
    <dgm:pt modelId="{0C6A3FD0-E4CF-4C88-8FE4-506DE3D07920}" type="pres">
      <dgm:prSet presAssocID="{3BC55C2A-C072-4406-A556-C5C7050C9AB2}" presName="node" presStyleLbl="node1" presStyleIdx="2" presStyleCnt="4" custScaleX="1982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80D3C6-DD1C-4BEB-9F00-E2E7704FBE4F}" type="pres">
      <dgm:prSet presAssocID="{3BC55C2A-C072-4406-A556-C5C7050C9AB2}" presName="dummy" presStyleCnt="0"/>
      <dgm:spPr/>
    </dgm:pt>
    <dgm:pt modelId="{A488F480-334F-4B4A-848C-CFFBCE00A078}" type="pres">
      <dgm:prSet presAssocID="{F29F4300-5993-4DC1-9867-F6E02F1C80BB}" presName="sibTrans" presStyleLbl="sibTrans2D1" presStyleIdx="2" presStyleCnt="4"/>
      <dgm:spPr/>
      <dgm:t>
        <a:bodyPr/>
        <a:lstStyle/>
        <a:p>
          <a:endParaRPr lang="ru-RU"/>
        </a:p>
      </dgm:t>
    </dgm:pt>
    <dgm:pt modelId="{E08C4DB7-DCD6-4156-A5F6-124CF0C7AD97}" type="pres">
      <dgm:prSet presAssocID="{018223AA-79A3-4499-9456-0FDA0D36AA47}" presName="node" presStyleLbl="node1" presStyleIdx="3" presStyleCnt="4" custScaleX="169981" custRadScaleRad="117357" custRadScaleInc="-3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95D92-324F-4D30-81DE-4A02C8D6DD6A}" type="pres">
      <dgm:prSet presAssocID="{018223AA-79A3-4499-9456-0FDA0D36AA47}" presName="dummy" presStyleCnt="0"/>
      <dgm:spPr/>
    </dgm:pt>
    <dgm:pt modelId="{5C502FF4-D1B1-4A26-90BA-97A098C373FF}" type="pres">
      <dgm:prSet presAssocID="{E6AD788A-E362-44C5-8BE5-8F4CC07A2D1B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AA91BF83-D817-49C7-8415-F1C2144F08AD}" srcId="{64694CE1-9653-47AB-916B-BB7376D4C4EB}" destId="{5A83C5DD-D3FE-409D-8AA7-108EC238D015}" srcOrd="0" destOrd="0" parTransId="{E277E29D-738E-4DEB-B14B-8A265738DC59}" sibTransId="{D9106BB2-0B85-4D86-9389-9BCAE810CF3A}"/>
    <dgm:cxn modelId="{6D48819C-B924-49C5-AE2D-E5909E84369E}" type="presOf" srcId="{5A83C5DD-D3FE-409D-8AA7-108EC238D015}" destId="{40308461-92AF-4A37-AB53-DE1FD7388ABC}" srcOrd="0" destOrd="0" presId="urn:microsoft.com/office/officeart/2005/8/layout/radial6"/>
    <dgm:cxn modelId="{0AFBA96B-9CE6-45AF-86B0-EFED69B2FE18}" type="presOf" srcId="{EB644EDC-AAE9-4596-9E7D-CFCC32E2D892}" destId="{246D9BB5-0248-41F9-98A1-566549E8ECB2}" srcOrd="0" destOrd="0" presId="urn:microsoft.com/office/officeart/2005/8/layout/radial6"/>
    <dgm:cxn modelId="{2BDA8708-F4E9-4018-A9AE-3E98E83791E4}" type="presOf" srcId="{E6AD788A-E362-44C5-8BE5-8F4CC07A2D1B}" destId="{5C502FF4-D1B1-4A26-90BA-97A098C373FF}" srcOrd="0" destOrd="0" presId="urn:microsoft.com/office/officeart/2005/8/layout/radial6"/>
    <dgm:cxn modelId="{7DC04957-9EB9-4B4C-96AD-22351E284F18}" srcId="{5A83C5DD-D3FE-409D-8AA7-108EC238D015}" destId="{EB644EDC-AAE9-4596-9E7D-CFCC32E2D892}" srcOrd="0" destOrd="0" parTransId="{E8DEFC06-B4E3-4788-AEAE-B20886238DF5}" sibTransId="{33A44386-3847-4A20-8BB6-2BDFFFBFD2FE}"/>
    <dgm:cxn modelId="{D77A8631-A25F-4C35-A102-EC938ED7461E}" type="presOf" srcId="{64694CE1-9653-47AB-916B-BB7376D4C4EB}" destId="{66947D11-737A-454E-9EDA-E65B8C79F5FA}" srcOrd="0" destOrd="0" presId="urn:microsoft.com/office/officeart/2005/8/layout/radial6"/>
    <dgm:cxn modelId="{77D9B71F-8D39-4507-90C0-C2188033BE4B}" type="presOf" srcId="{4BA88E17-F88B-402B-BD17-C860C1CB6D60}" destId="{0141DB00-B80F-429B-848E-D9153587233D}" srcOrd="0" destOrd="0" presId="urn:microsoft.com/office/officeart/2005/8/layout/radial6"/>
    <dgm:cxn modelId="{10037569-0162-4AFD-8660-F3994EA70F7C}" type="presOf" srcId="{018223AA-79A3-4499-9456-0FDA0D36AA47}" destId="{E08C4DB7-DCD6-4156-A5F6-124CF0C7AD97}" srcOrd="0" destOrd="0" presId="urn:microsoft.com/office/officeart/2005/8/layout/radial6"/>
    <dgm:cxn modelId="{B74A78B4-6D72-4CFC-BC24-2DA7D7141B80}" srcId="{5A83C5DD-D3FE-409D-8AA7-108EC238D015}" destId="{3BC55C2A-C072-4406-A556-C5C7050C9AB2}" srcOrd="2" destOrd="0" parTransId="{2C1CA690-8A1A-4B21-90D7-0BCB033EF245}" sibTransId="{F29F4300-5993-4DC1-9867-F6E02F1C80BB}"/>
    <dgm:cxn modelId="{DF701BA7-460D-475A-A554-D47870568108}" srcId="{5A83C5DD-D3FE-409D-8AA7-108EC238D015}" destId="{018223AA-79A3-4499-9456-0FDA0D36AA47}" srcOrd="3" destOrd="0" parTransId="{0A8CC7FC-C257-422E-8CDE-DA96F4BDB5CC}" sibTransId="{E6AD788A-E362-44C5-8BE5-8F4CC07A2D1B}"/>
    <dgm:cxn modelId="{71071B3A-127F-4616-A84B-8A3E218D2930}" type="presOf" srcId="{3BC55C2A-C072-4406-A556-C5C7050C9AB2}" destId="{0C6A3FD0-E4CF-4C88-8FE4-506DE3D07920}" srcOrd="0" destOrd="0" presId="urn:microsoft.com/office/officeart/2005/8/layout/radial6"/>
    <dgm:cxn modelId="{EFB9F0B3-AA82-4819-BDFE-37B12D8F772C}" srcId="{5A83C5DD-D3FE-409D-8AA7-108EC238D015}" destId="{EB3EE835-D38A-4836-BF47-7C6E63D6A74E}" srcOrd="1" destOrd="0" parTransId="{F70C647E-E09A-4A61-A107-2468B81D6BD8}" sibTransId="{4BA88E17-F88B-402B-BD17-C860C1CB6D60}"/>
    <dgm:cxn modelId="{CEB000A0-1831-4898-9585-AA5441536800}" type="presOf" srcId="{F29F4300-5993-4DC1-9867-F6E02F1C80BB}" destId="{A488F480-334F-4B4A-848C-CFFBCE00A078}" srcOrd="0" destOrd="0" presId="urn:microsoft.com/office/officeart/2005/8/layout/radial6"/>
    <dgm:cxn modelId="{F2EA4F49-7BF2-43E2-AB55-78A4AB74148D}" type="presOf" srcId="{33A44386-3847-4A20-8BB6-2BDFFFBFD2FE}" destId="{5767252F-1A7A-44B4-9D06-CF4B56C4E8A7}" srcOrd="0" destOrd="0" presId="urn:microsoft.com/office/officeart/2005/8/layout/radial6"/>
    <dgm:cxn modelId="{19A8FF7B-9553-44B9-A8A5-34975DFA719D}" type="presOf" srcId="{EB3EE835-D38A-4836-BF47-7C6E63D6A74E}" destId="{B2FD2BA3-FF25-4C2B-8E50-9178BC1E1995}" srcOrd="0" destOrd="0" presId="urn:microsoft.com/office/officeart/2005/8/layout/radial6"/>
    <dgm:cxn modelId="{3B79AA78-99E8-4A87-A4E1-95B84D70C890}" type="presParOf" srcId="{66947D11-737A-454E-9EDA-E65B8C79F5FA}" destId="{40308461-92AF-4A37-AB53-DE1FD7388ABC}" srcOrd="0" destOrd="0" presId="urn:microsoft.com/office/officeart/2005/8/layout/radial6"/>
    <dgm:cxn modelId="{B2F3FDAC-CC92-4267-ABE6-FF47519189C3}" type="presParOf" srcId="{66947D11-737A-454E-9EDA-E65B8C79F5FA}" destId="{246D9BB5-0248-41F9-98A1-566549E8ECB2}" srcOrd="1" destOrd="0" presId="urn:microsoft.com/office/officeart/2005/8/layout/radial6"/>
    <dgm:cxn modelId="{BE97A707-DD2B-4BC9-AB85-C3272579BCFE}" type="presParOf" srcId="{66947D11-737A-454E-9EDA-E65B8C79F5FA}" destId="{D34DF7DC-6B0C-4D01-9EE3-BDB0714B0FC0}" srcOrd="2" destOrd="0" presId="urn:microsoft.com/office/officeart/2005/8/layout/radial6"/>
    <dgm:cxn modelId="{2A0C3DF5-A967-40A5-A4EC-B5E9284B67AB}" type="presParOf" srcId="{66947D11-737A-454E-9EDA-E65B8C79F5FA}" destId="{5767252F-1A7A-44B4-9D06-CF4B56C4E8A7}" srcOrd="3" destOrd="0" presId="urn:microsoft.com/office/officeart/2005/8/layout/radial6"/>
    <dgm:cxn modelId="{D2AA4A56-E68E-481D-9BAB-61707A0AF0FE}" type="presParOf" srcId="{66947D11-737A-454E-9EDA-E65B8C79F5FA}" destId="{B2FD2BA3-FF25-4C2B-8E50-9178BC1E1995}" srcOrd="4" destOrd="0" presId="urn:microsoft.com/office/officeart/2005/8/layout/radial6"/>
    <dgm:cxn modelId="{1F284C1D-C552-4996-B178-C11459187077}" type="presParOf" srcId="{66947D11-737A-454E-9EDA-E65B8C79F5FA}" destId="{95E0AA57-176A-409D-B730-5C67345A2BB3}" srcOrd="5" destOrd="0" presId="urn:microsoft.com/office/officeart/2005/8/layout/radial6"/>
    <dgm:cxn modelId="{8FB803B0-561C-4D1F-8F20-3AEA051F2CF0}" type="presParOf" srcId="{66947D11-737A-454E-9EDA-E65B8C79F5FA}" destId="{0141DB00-B80F-429B-848E-D9153587233D}" srcOrd="6" destOrd="0" presId="urn:microsoft.com/office/officeart/2005/8/layout/radial6"/>
    <dgm:cxn modelId="{B0127265-26DB-431F-9C3E-D266F1F67B57}" type="presParOf" srcId="{66947D11-737A-454E-9EDA-E65B8C79F5FA}" destId="{0C6A3FD0-E4CF-4C88-8FE4-506DE3D07920}" srcOrd="7" destOrd="0" presId="urn:microsoft.com/office/officeart/2005/8/layout/radial6"/>
    <dgm:cxn modelId="{9D9FF685-7463-4EA7-93A8-0EA19B256FD0}" type="presParOf" srcId="{66947D11-737A-454E-9EDA-E65B8C79F5FA}" destId="{0080D3C6-DD1C-4BEB-9F00-E2E7704FBE4F}" srcOrd="8" destOrd="0" presId="urn:microsoft.com/office/officeart/2005/8/layout/radial6"/>
    <dgm:cxn modelId="{6418B514-2496-42F9-B954-D9DFC9CCE25C}" type="presParOf" srcId="{66947D11-737A-454E-9EDA-E65B8C79F5FA}" destId="{A488F480-334F-4B4A-848C-CFFBCE00A078}" srcOrd="9" destOrd="0" presId="urn:microsoft.com/office/officeart/2005/8/layout/radial6"/>
    <dgm:cxn modelId="{FDF5BF7F-B878-409D-8A23-24A81BFCC133}" type="presParOf" srcId="{66947D11-737A-454E-9EDA-E65B8C79F5FA}" destId="{E08C4DB7-DCD6-4156-A5F6-124CF0C7AD97}" srcOrd="10" destOrd="0" presId="urn:microsoft.com/office/officeart/2005/8/layout/radial6"/>
    <dgm:cxn modelId="{D5959221-22A5-42F4-8AEE-7C7704E95520}" type="presParOf" srcId="{66947D11-737A-454E-9EDA-E65B8C79F5FA}" destId="{67495D92-324F-4D30-81DE-4A02C8D6DD6A}" srcOrd="11" destOrd="0" presId="urn:microsoft.com/office/officeart/2005/8/layout/radial6"/>
    <dgm:cxn modelId="{3E0ED5E8-2DDE-48E6-9EAE-6F76ED7FF258}" type="presParOf" srcId="{66947D11-737A-454E-9EDA-E65B8C79F5FA}" destId="{5C502FF4-D1B1-4A26-90BA-97A098C373F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502FF4-D1B1-4A26-90BA-97A098C373FF}">
      <dsp:nvSpPr>
        <dsp:cNvPr id="0" name=""/>
        <dsp:cNvSpPr/>
      </dsp:nvSpPr>
      <dsp:spPr>
        <a:xfrm>
          <a:off x="1420012" y="486619"/>
          <a:ext cx="3405153" cy="3405153"/>
        </a:xfrm>
        <a:prstGeom prst="blockArc">
          <a:avLst>
            <a:gd name="adj1" fmla="val 10674758"/>
            <a:gd name="adj2" fmla="val 16801377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88F480-334F-4B4A-848C-CFFBCE00A078}">
      <dsp:nvSpPr>
        <dsp:cNvPr id="0" name=""/>
        <dsp:cNvSpPr/>
      </dsp:nvSpPr>
      <dsp:spPr>
        <a:xfrm>
          <a:off x="1421085" y="537192"/>
          <a:ext cx="3405153" cy="3405153"/>
        </a:xfrm>
        <a:prstGeom prst="blockArc">
          <a:avLst>
            <a:gd name="adj1" fmla="val 4800876"/>
            <a:gd name="adj2" fmla="val 10779327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41DB00-B80F-429B-848E-D9153587233D}">
      <dsp:nvSpPr>
        <dsp:cNvPr id="0" name=""/>
        <dsp:cNvSpPr/>
      </dsp:nvSpPr>
      <dsp:spPr>
        <a:xfrm>
          <a:off x="2000062" y="537589"/>
          <a:ext cx="3405153" cy="3405153"/>
        </a:xfrm>
        <a:prstGeom prst="blockArc">
          <a:avLst>
            <a:gd name="adj1" fmla="val 19852"/>
            <a:gd name="adj2" fmla="val 6003833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67252F-1A7A-44B4-9D06-CF4B56C4E8A7}">
      <dsp:nvSpPr>
        <dsp:cNvPr id="0" name=""/>
        <dsp:cNvSpPr/>
      </dsp:nvSpPr>
      <dsp:spPr>
        <a:xfrm>
          <a:off x="2001153" y="486218"/>
          <a:ext cx="3405153" cy="3405153"/>
        </a:xfrm>
        <a:prstGeom prst="blockArc">
          <a:avLst>
            <a:gd name="adj1" fmla="val 15593878"/>
            <a:gd name="adj2" fmla="val 126071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308461-92AF-4A37-AB53-DE1FD7388ABC}">
      <dsp:nvSpPr>
        <dsp:cNvPr id="0" name=""/>
        <dsp:cNvSpPr/>
      </dsp:nvSpPr>
      <dsp:spPr>
        <a:xfrm>
          <a:off x="2606140" y="1673192"/>
          <a:ext cx="1611777" cy="1082770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Синквейн</a:t>
          </a:r>
          <a:r>
            <a:rPr lang="ru-RU" sz="2000" kern="1200" dirty="0" smtClean="0">
              <a:solidFill>
                <a:srgbClr val="003300"/>
              </a:solidFill>
            </a:rPr>
            <a:t> </a:t>
          </a:r>
          <a:endParaRPr lang="ru-RU" sz="2000" kern="1200" dirty="0">
            <a:solidFill>
              <a:srgbClr val="003300"/>
            </a:solidFill>
          </a:endParaRPr>
        </a:p>
      </dsp:txBody>
      <dsp:txXfrm>
        <a:off x="2842179" y="1831760"/>
        <a:ext cx="1139699" cy="765634"/>
      </dsp:txXfrm>
    </dsp:sp>
    <dsp:sp modelId="{246D9BB5-0248-41F9-98A1-566549E8ECB2}">
      <dsp:nvSpPr>
        <dsp:cNvPr id="0" name=""/>
        <dsp:cNvSpPr/>
      </dsp:nvSpPr>
      <dsp:spPr>
        <a:xfrm>
          <a:off x="2440769" y="2447"/>
          <a:ext cx="1942520" cy="1098176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l">
            <a:rot lat="0" lon="0" rev="6600000"/>
          </a:lightRig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Свободное творчество</a:t>
          </a:r>
          <a:endParaRPr lang="ru-RU" sz="1800" b="1" kern="1200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2725244" y="163271"/>
        <a:ext cx="1373570" cy="776528"/>
      </dsp:txXfrm>
    </dsp:sp>
    <dsp:sp modelId="{B2FD2BA3-FF25-4C2B-8E50-9178BC1E1995}">
      <dsp:nvSpPr>
        <dsp:cNvPr id="0" name=""/>
        <dsp:cNvSpPr/>
      </dsp:nvSpPr>
      <dsp:spPr>
        <a:xfrm>
          <a:off x="4279278" y="1700681"/>
          <a:ext cx="2172752" cy="1098176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Способности к анализу </a:t>
          </a:r>
          <a:endParaRPr lang="ru-RU" sz="2000" b="1" kern="1200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4597470" y="1861505"/>
        <a:ext cx="1536368" cy="776528"/>
      </dsp:txXfrm>
    </dsp:sp>
    <dsp:sp modelId="{0C6A3FD0-E4CF-4C88-8FE4-506DE3D07920}">
      <dsp:nvSpPr>
        <dsp:cNvPr id="0" name=""/>
        <dsp:cNvSpPr/>
      </dsp:nvSpPr>
      <dsp:spPr>
        <a:xfrm>
          <a:off x="2323462" y="3328532"/>
          <a:ext cx="2177134" cy="1098176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Умение обобщать</a:t>
          </a:r>
          <a:endParaRPr lang="ru-RU" sz="2000" b="1" kern="1200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2642296" y="3489356"/>
        <a:ext cx="1539466" cy="776528"/>
      </dsp:txXfrm>
    </dsp:sp>
    <dsp:sp modelId="{E08C4DB7-DCD6-4156-A5F6-124CF0C7AD97}">
      <dsp:nvSpPr>
        <dsp:cNvPr id="0" name=""/>
        <dsp:cNvSpPr/>
      </dsp:nvSpPr>
      <dsp:spPr>
        <a:xfrm>
          <a:off x="527304" y="1700682"/>
          <a:ext cx="1866690" cy="1098176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1430"/>
              <a:solidFill>
                <a:srgbClr val="00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Умение делать выводы</a:t>
          </a:r>
          <a:endParaRPr lang="ru-RU" sz="2000" b="1" kern="1200" cap="none" spc="0" dirty="0">
            <a:ln w="11430"/>
            <a:solidFill>
              <a:srgbClr val="0033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800674" y="1861506"/>
        <a:ext cx="1319950" cy="776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C7F6-AEEF-4309-B27D-C00E12B1C23A}" type="datetimeFigureOut">
              <a:rPr lang="ru-RU" smtClean="0"/>
              <a:pPr/>
              <a:t>16.12.16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171E9-874E-4251-B14D-7163C7F464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949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171E9-874E-4251-B14D-7163C7F4646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30425"/>
            <a:ext cx="7672414" cy="1470025"/>
          </a:xfrm>
        </p:spPr>
        <p:txBody>
          <a:bodyPr/>
          <a:lstStyle>
            <a:lvl1pPr>
              <a:defRPr sz="5400" b="1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i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81088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3FB83AB4-B94C-41A3-AE3F-B62EA7269774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44805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B7B4B841-B919-45B9-89EE-55C22C03D0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6E31A-7C1D-4722-8241-ED0949761501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AABBB-D0BF-4A9F-AFA2-519C89DE6A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278EF-CB63-4DE1-9B8C-0FA6BBCE5278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94FD9-CCD4-4FA9-9B52-030CE32505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55001-AD70-49D9-9F6A-3A7ED6D9AA32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D6AA6-D239-47BE-A44B-8876F50813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C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85911-6936-4F6F-805A-FC39655277AC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53177-0BF9-442B-92EA-A0187EB7E6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600200"/>
            <a:ext cx="385765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600200"/>
            <a:ext cx="39004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E77A3-94BF-49B5-81FC-DD5BC3DCB0B5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02397-EC2E-4317-9D1A-6092EB4D05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60398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0398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1535113"/>
            <a:ext cx="3900486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6314" y="2174875"/>
            <a:ext cx="3900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6DE3B-38CB-4469-A0FF-2448AA9D7DB5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0067E-5313-4957-A8DC-FE48E7F390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B0BAA-95EE-4A50-87B0-828C63146851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953C2-779D-4552-8CE2-F3BB9F5883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4876B-28F0-4268-807C-FF4A860B19D1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DCFF6-E8AA-42B7-AEBC-C47057ACB7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3050"/>
            <a:ext cx="307183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73050"/>
            <a:ext cx="47577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1435100"/>
            <a:ext cx="3071834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03BD7-88CC-4DE4-BEA9-40781332B0F7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522E3-04DC-4FA5-A1AA-7E9042D3CC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62CC-EB17-42B5-91DA-D367E1BF7942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44A8F-3E73-488D-93EE-DF06177A30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57250" y="1600200"/>
            <a:ext cx="78295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57250" y="6356350"/>
            <a:ext cx="200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09B652-0F94-483F-AABE-FE223CE95FB0}" type="datetimeFigureOut">
              <a:rPr lang="ru-RU"/>
              <a:pPr>
                <a:defRPr/>
              </a:pPr>
              <a:t>16.12.16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194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246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349C83-A5D1-41C2-AF4A-7C753E6C1A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 kern="1200">
          <a:solidFill>
            <a:srgbClr val="0033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rgbClr val="0033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FFFF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FF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857364"/>
            <a:ext cx="7672414" cy="2000264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900" dirty="0" err="1" smtClean="0">
                <a:ln/>
                <a:solidFill>
                  <a:srgbClr val="FF0000"/>
                </a:solidFill>
                <a:effectLst/>
              </a:rPr>
              <a:t>Синквейн</a:t>
            </a:r>
            <a:r>
              <a:rPr lang="ru-RU" sz="10700" dirty="0" smtClean="0">
                <a:ln/>
                <a:solidFill>
                  <a:srgbClr val="FF0000"/>
                </a:solidFill>
                <a:effectLst/>
              </a:rPr>
              <a:t/>
            </a:r>
            <a:br>
              <a:rPr lang="ru-RU" sz="10700" dirty="0" smtClean="0">
                <a:ln/>
                <a:solidFill>
                  <a:srgbClr val="FF0000"/>
                </a:solidFill>
                <a:effectLst/>
              </a:rPr>
            </a:br>
            <a:r>
              <a:rPr lang="ru-RU" dirty="0" smtClean="0">
                <a:ln/>
                <a:solidFill>
                  <a:srgbClr val="FF0000"/>
                </a:solidFill>
                <a:effectLst/>
              </a:rPr>
              <a:t> в работе с дошкольниками</a:t>
            </a:r>
            <a:endParaRPr lang="ru-RU" dirty="0">
              <a:ln/>
              <a:solidFill>
                <a:srgbClr val="FF0000"/>
              </a:solidFill>
              <a:effectLst/>
            </a:endParaRPr>
          </a:p>
        </p:txBody>
      </p:sp>
      <p:pic>
        <p:nvPicPr>
          <p:cNvPr id="7" name="Рисунок 6" descr="0_1a932_3cb89c47_-1-XL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85728"/>
            <a:ext cx="4214842" cy="166770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076" name="Рисунок 8" descr="30a36f3bdeac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214818"/>
            <a:ext cx="28575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79690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r>
              <a:rPr lang="ru-RU" dirty="0" err="1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пособы</a:t>
            </a:r>
            <a:r>
              <a:rPr lang="ru-RU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работы  детей</a:t>
            </a:r>
            <a:endParaRPr lang="ru-RU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857224" y="1357298"/>
            <a:ext cx="7829550" cy="4525963"/>
          </a:xfrm>
        </p:spPr>
        <p:txBody>
          <a:bodyPr/>
          <a:lstStyle/>
          <a:p>
            <a:pPr eaLnBrk="1" hangingPunct="1"/>
            <a:r>
              <a:rPr lang="ru-RU" sz="2800" b="0" i="1" dirty="0" smtClean="0">
                <a:solidFill>
                  <a:srgbClr val="003300"/>
                </a:solidFill>
              </a:rPr>
              <a:t>  </a:t>
            </a:r>
            <a:r>
              <a:rPr lang="ru-RU" sz="2800" i="1" dirty="0" smtClean="0">
                <a:solidFill>
                  <a:srgbClr val="003300"/>
                </a:solidFill>
              </a:rPr>
              <a:t>Составление нового </a:t>
            </a:r>
            <a:r>
              <a:rPr lang="ru-RU" sz="2800" i="1" dirty="0" err="1" smtClean="0">
                <a:solidFill>
                  <a:srgbClr val="003300"/>
                </a:solidFill>
              </a:rPr>
              <a:t>синквейна</a:t>
            </a:r>
            <a:r>
              <a:rPr lang="ru-RU" sz="2800" i="1" dirty="0" smtClean="0">
                <a:solidFill>
                  <a:srgbClr val="003300"/>
                </a:solidFill>
              </a:rPr>
              <a:t>.</a:t>
            </a:r>
          </a:p>
          <a:p>
            <a:pPr eaLnBrk="1" hangingPunct="1"/>
            <a:r>
              <a:rPr lang="ru-RU" sz="2800" b="0" i="1" dirty="0" smtClean="0">
                <a:solidFill>
                  <a:srgbClr val="003300"/>
                </a:solidFill>
              </a:rPr>
              <a:t> </a:t>
            </a:r>
            <a:r>
              <a:rPr lang="ru-RU" sz="2800" i="1" dirty="0" smtClean="0">
                <a:solidFill>
                  <a:srgbClr val="003300"/>
                </a:solidFill>
              </a:rPr>
              <a:t>Составление краткого рассказа по готовому </a:t>
            </a:r>
            <a:r>
              <a:rPr lang="en-US" sz="2800" i="1" dirty="0" smtClean="0">
                <a:solidFill>
                  <a:srgbClr val="003300"/>
                </a:solidFill>
              </a:rPr>
              <a:t>  </a:t>
            </a:r>
            <a:r>
              <a:rPr lang="ru-RU" sz="2800" i="1" dirty="0" err="1" smtClean="0">
                <a:solidFill>
                  <a:srgbClr val="003300"/>
                </a:solidFill>
              </a:rPr>
              <a:t>синквейну</a:t>
            </a:r>
            <a:r>
              <a:rPr lang="ru-RU" sz="2800" i="1" dirty="0" smtClean="0">
                <a:solidFill>
                  <a:srgbClr val="003300"/>
                </a:solidFill>
              </a:rPr>
              <a:t> с использованием  слов и фраз, входящих в состав </a:t>
            </a:r>
            <a:r>
              <a:rPr lang="ru-RU" sz="2800" i="1" dirty="0" err="1" smtClean="0">
                <a:solidFill>
                  <a:srgbClr val="003300"/>
                </a:solidFill>
              </a:rPr>
              <a:t>синквейна</a:t>
            </a:r>
            <a:r>
              <a:rPr lang="ru-RU" sz="2800" i="1" dirty="0" smtClean="0">
                <a:solidFill>
                  <a:srgbClr val="003300"/>
                </a:solidFill>
              </a:rPr>
              <a:t>. </a:t>
            </a:r>
          </a:p>
          <a:p>
            <a:pPr eaLnBrk="1" hangingPunct="1"/>
            <a:r>
              <a:rPr lang="ru-RU" sz="2800" dirty="0" smtClean="0"/>
              <a:t>Составление </a:t>
            </a:r>
            <a:r>
              <a:rPr lang="ru-RU" sz="2800" dirty="0" err="1" smtClean="0"/>
              <a:t>синквейна</a:t>
            </a:r>
            <a:r>
              <a:rPr lang="ru-RU" sz="2800" dirty="0" smtClean="0"/>
              <a:t> по прослушанному рассказу;</a:t>
            </a:r>
            <a:endParaRPr lang="ru-RU" sz="2800" i="1" dirty="0" smtClean="0">
              <a:solidFill>
                <a:srgbClr val="003300"/>
              </a:solidFill>
            </a:endParaRPr>
          </a:p>
          <a:p>
            <a:pPr eaLnBrk="1" hangingPunct="1"/>
            <a:r>
              <a:rPr lang="ru-RU" sz="2800" b="0" i="1" dirty="0" smtClean="0">
                <a:solidFill>
                  <a:srgbClr val="003300"/>
                </a:solidFill>
              </a:rPr>
              <a:t>  </a:t>
            </a:r>
            <a:r>
              <a:rPr lang="ru-RU" sz="2800" i="1" dirty="0" smtClean="0">
                <a:solidFill>
                  <a:srgbClr val="003300"/>
                </a:solidFill>
              </a:rPr>
              <a:t>Коррекция и совершенствование готового </a:t>
            </a:r>
            <a:r>
              <a:rPr lang="ru-RU" sz="2800" i="1" dirty="0" err="1" smtClean="0">
                <a:solidFill>
                  <a:srgbClr val="003300"/>
                </a:solidFill>
              </a:rPr>
              <a:t>синквейна</a:t>
            </a:r>
            <a:r>
              <a:rPr lang="ru-RU" sz="2800" i="1" dirty="0" smtClean="0">
                <a:solidFill>
                  <a:srgbClr val="003300"/>
                </a:solidFill>
              </a:rPr>
              <a:t>. </a:t>
            </a:r>
          </a:p>
          <a:p>
            <a:pPr eaLnBrk="1" hangingPunct="1"/>
            <a:r>
              <a:rPr lang="ru-RU" sz="2800" b="0" i="1" dirty="0" smtClean="0">
                <a:solidFill>
                  <a:srgbClr val="003300"/>
                </a:solidFill>
              </a:rPr>
              <a:t>  </a:t>
            </a:r>
            <a:r>
              <a:rPr lang="ru-RU" sz="2800" i="1" dirty="0" smtClean="0">
                <a:solidFill>
                  <a:srgbClr val="003300"/>
                </a:solidFill>
              </a:rPr>
              <a:t>Анализ неполного </a:t>
            </a:r>
            <a:r>
              <a:rPr lang="ru-RU" sz="2800" i="1" dirty="0" err="1" smtClean="0">
                <a:solidFill>
                  <a:srgbClr val="003300"/>
                </a:solidFill>
              </a:rPr>
              <a:t>синквейна</a:t>
            </a:r>
            <a:r>
              <a:rPr lang="ru-RU" sz="2800" i="1" dirty="0" smtClean="0">
                <a:solidFill>
                  <a:srgbClr val="003300"/>
                </a:solidFill>
              </a:rPr>
              <a:t> (без указания темы </a:t>
            </a:r>
            <a:r>
              <a:rPr lang="ru-RU" sz="2800" i="1" dirty="0" err="1" smtClean="0">
                <a:solidFill>
                  <a:srgbClr val="003300"/>
                </a:solidFill>
              </a:rPr>
              <a:t>синквейна</a:t>
            </a:r>
            <a:r>
              <a:rPr lang="ru-RU" sz="2800" i="1" dirty="0" smtClean="0">
                <a:solidFill>
                  <a:srgbClr val="003300"/>
                </a:solidFill>
              </a:rPr>
              <a:t> или определение названия темы этого </a:t>
            </a:r>
            <a:r>
              <a:rPr lang="ru-RU" sz="2800" i="1" dirty="0" err="1" smtClean="0">
                <a:solidFill>
                  <a:srgbClr val="003300"/>
                </a:solidFill>
              </a:rPr>
              <a:t>синквейна</a:t>
            </a:r>
            <a:r>
              <a:rPr lang="ru-RU" sz="2400" dirty="0" smtClean="0">
                <a:solidFill>
                  <a:srgbClr val="003300"/>
                </a:solidFill>
              </a:rPr>
              <a:t>)</a:t>
            </a:r>
          </a:p>
          <a:p>
            <a:pPr eaLnBrk="1" hangingPunct="1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Синквейн</a:t>
            </a:r>
            <a:r>
              <a:rPr lang="ru-RU" dirty="0" smtClean="0">
                <a:solidFill>
                  <a:srgbClr val="FF0000"/>
                </a:solidFill>
              </a:rPr>
              <a:t> о </a:t>
            </a:r>
            <a:r>
              <a:rPr lang="ru-RU" dirty="0" err="1" smtClean="0">
                <a:solidFill>
                  <a:srgbClr val="FF0000"/>
                </a:solidFill>
              </a:rPr>
              <a:t>синквейне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785926"/>
            <a:ext cx="7829550" cy="3697295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1.Синквейн.</a:t>
            </a:r>
          </a:p>
          <a:p>
            <a:pPr>
              <a:buNone/>
            </a:pPr>
            <a:r>
              <a:rPr lang="ru-RU" sz="3600" dirty="0" smtClean="0"/>
              <a:t>2. Творческий, активизирующий.</a:t>
            </a:r>
          </a:p>
          <a:p>
            <a:pPr>
              <a:buNone/>
            </a:pPr>
            <a:r>
              <a:rPr lang="ru-RU" sz="3600" dirty="0" smtClean="0"/>
              <a:t>3. Развивает, обогащает, уточняет.</a:t>
            </a:r>
          </a:p>
          <a:p>
            <a:pPr>
              <a:buNone/>
            </a:pPr>
            <a:r>
              <a:rPr lang="ru-RU" sz="3600" dirty="0" smtClean="0"/>
              <a:t>4. </a:t>
            </a:r>
            <a:r>
              <a:rPr lang="ru-RU" sz="3600" dirty="0" err="1" smtClean="0"/>
              <a:t>Синквейн</a:t>
            </a:r>
            <a:r>
              <a:rPr lang="ru-RU" sz="3600" dirty="0" smtClean="0"/>
              <a:t> помогает учиться.</a:t>
            </a:r>
          </a:p>
          <a:p>
            <a:pPr>
              <a:buNone/>
            </a:pPr>
            <a:r>
              <a:rPr lang="ru-RU" sz="3600" dirty="0" smtClean="0"/>
              <a:t>5. Технология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igna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5" y="5357813"/>
            <a:ext cx="1571625" cy="116205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857356" y="1643050"/>
            <a:ext cx="635798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Благодарю </a:t>
            </a:r>
          </a:p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 внимание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285728"/>
            <a:ext cx="7829550" cy="4214843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663300"/>
                </a:solidFill>
                <a:latin typeface="Calibri" pitchFamily="34" charset="0"/>
              </a:rPr>
              <a:t>Слово «</a:t>
            </a:r>
            <a:r>
              <a:rPr lang="ru-RU" sz="4000" dirty="0" err="1" smtClean="0">
                <a:solidFill>
                  <a:srgbClr val="663300"/>
                </a:solidFill>
                <a:latin typeface="Calibri" pitchFamily="34" charset="0"/>
              </a:rPr>
              <a:t>синквейн</a:t>
            </a:r>
            <a:r>
              <a:rPr lang="ru-RU" sz="4000" dirty="0" smtClean="0">
                <a:solidFill>
                  <a:srgbClr val="663300"/>
                </a:solidFill>
                <a:latin typeface="Calibri" pitchFamily="34" charset="0"/>
              </a:rPr>
              <a:t>» происходит от французского слова «пять» и означает «стихотворение, состоящее из пяти строк»;</a:t>
            </a:r>
          </a:p>
          <a:p>
            <a:pPr>
              <a:buNone/>
            </a:pPr>
            <a:r>
              <a:rPr lang="ru-RU" sz="4000" dirty="0" err="1" smtClean="0">
                <a:solidFill>
                  <a:srgbClr val="663300"/>
                </a:solidFill>
                <a:latin typeface="Calibri" pitchFamily="34" charset="0"/>
              </a:rPr>
              <a:t>Синквейн</a:t>
            </a:r>
            <a:r>
              <a:rPr lang="ru-RU" sz="4000" dirty="0" smtClean="0">
                <a:solidFill>
                  <a:srgbClr val="663300"/>
                </a:solidFill>
                <a:latin typeface="Calibri" pitchFamily="34" charset="0"/>
              </a:rPr>
              <a:t> – это не обычное стихотворение, а нерифмованное стихотворение, написанное в соответствии с определёнными правилами.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5856" y="188640"/>
            <a:ext cx="765658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Что пишется в каждой строке?</a:t>
            </a:r>
          </a:p>
        </p:txBody>
      </p:sp>
      <p:sp>
        <p:nvSpPr>
          <p:cNvPr id="3" name="Рамка 2"/>
          <p:cNvSpPr/>
          <p:nvPr/>
        </p:nvSpPr>
        <p:spPr>
          <a:xfrm>
            <a:off x="323850" y="1557338"/>
            <a:ext cx="1727200" cy="71913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323850" y="2492375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323850" y="3500438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323850" y="4508500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323850" y="5516563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850" y="1628775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1 строка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850" y="2636838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2 строка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850" y="3625850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3 строка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850" y="4581525"/>
            <a:ext cx="180022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4 строка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850" y="5589588"/>
            <a:ext cx="1800225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5 строка</a:t>
            </a: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2411413" y="1412875"/>
            <a:ext cx="6408737" cy="720725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2411413" y="2420938"/>
            <a:ext cx="6408737" cy="720725"/>
          </a:xfrm>
          <a:prstGeom prst="wedgeRectCallout">
            <a:avLst>
              <a:gd name="adj1" fmla="val -54990"/>
              <a:gd name="adj2" fmla="val 4779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411413" y="3429000"/>
            <a:ext cx="6408737" cy="720725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2411413" y="4508500"/>
            <a:ext cx="6408737" cy="720725"/>
          </a:xfrm>
          <a:prstGeom prst="wedgeRectCallout">
            <a:avLst>
              <a:gd name="adj1" fmla="val -55206"/>
              <a:gd name="adj2" fmla="val 12475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2411413" y="5589588"/>
            <a:ext cx="5184775" cy="719137"/>
          </a:xfrm>
          <a:prstGeom prst="wedgeRectCallout">
            <a:avLst>
              <a:gd name="adj1" fmla="val -57395"/>
              <a:gd name="adj2" fmla="val -484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339975" y="1341438"/>
            <a:ext cx="65532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1 слово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–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Это существительное или местоимение. (Кто? Что?)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411413" y="2349500"/>
            <a:ext cx="6553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2 слова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Это прилагательные. (Какой? Какая? Какое? Какие?)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411413" y="3357563"/>
            <a:ext cx="65532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3 слова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Это глаголы. (Что делает? Что делают?)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411413" y="4437063"/>
            <a:ext cx="65532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4 слова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Это фраза, в которой выражается личное  мнение к предмету разговора.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339975" y="5516563"/>
            <a:ext cx="52562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1 слово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Вывод, итог. Это существительное. (Кто? Что?)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Педагогическая ценность</a:t>
            </a:r>
            <a:endParaRPr lang="ru-RU" sz="480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500166" y="1285860"/>
          <a:ext cx="6977090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1357313" y="6057900"/>
            <a:ext cx="750093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solidFill>
                  <a:srgbClr val="003300"/>
                </a:solidFill>
              </a:rPr>
              <a:t>Синквейн – концентрация знаний, ассоциаций, чувств; сужение оценки явлений и событий, выражение своей позиции, взгляда на событие, предмет</a:t>
            </a:r>
            <a:r>
              <a:rPr lang="ru-RU" sz="1400" b="1"/>
              <a:t>.</a:t>
            </a:r>
            <a:endParaRPr lang="ru-RU" sz="1400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i="1" dirty="0" smtClean="0"/>
              <a:t>Обогащает словарный запас.</a:t>
            </a:r>
          </a:p>
          <a:p>
            <a:pPr eaLnBrk="1" hangingPunct="1"/>
            <a:r>
              <a:rPr lang="ru-RU" i="1" dirty="0" smtClean="0"/>
              <a:t>Учит формулировать идею (ключевую фразу).</a:t>
            </a:r>
          </a:p>
          <a:p>
            <a:pPr eaLnBrk="1" hangingPunct="1"/>
            <a:r>
              <a:rPr lang="ru-RU" i="1" dirty="0" smtClean="0"/>
              <a:t>Позволяет почувствовать себя хоть на мгновение творцом.</a:t>
            </a:r>
          </a:p>
          <a:p>
            <a:pPr eaLnBrk="1" hangingPunct="1"/>
            <a:r>
              <a:rPr lang="ru-RU" i="1" dirty="0" smtClean="0"/>
              <a:t>Получается у всех.</a:t>
            </a:r>
          </a:p>
          <a:p>
            <a:pPr eaLnBrk="1" hangingPunct="1"/>
            <a:r>
              <a:rPr lang="ru-RU" i="1" dirty="0" smtClean="0"/>
              <a:t>Активизирует  и развивает мыслительную деятельность. </a:t>
            </a:r>
          </a:p>
          <a:p>
            <a:pPr eaLnBrk="1" hangingPunct="1"/>
            <a:endParaRPr lang="ru-RU" i="1" dirty="0" smtClean="0">
              <a:solidFill>
                <a:srgbClr val="003300"/>
              </a:solidFill>
            </a:endParaRPr>
          </a:p>
          <a:p>
            <a:pPr eaLnBrk="1" hangingPunct="1"/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57290" y="428604"/>
            <a:ext cx="7429552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i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Педагогическая ценность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20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1142984"/>
            <a:ext cx="7829550" cy="5214974"/>
          </a:xfrm>
        </p:spPr>
        <p:txBody>
          <a:bodyPr/>
          <a:lstStyle/>
          <a:p>
            <a:pPr marL="1890713" indent="11113">
              <a:spcBef>
                <a:spcPts val="0"/>
              </a:spcBef>
              <a:buNone/>
            </a:pPr>
            <a:r>
              <a:rPr lang="ru-RU" sz="3000" dirty="0" smtClean="0"/>
              <a:t>слова-предметы КТО это ?</a:t>
            </a:r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buNone/>
            </a:pPr>
            <a:endParaRPr lang="ru-RU" sz="800" dirty="0" smtClean="0"/>
          </a:p>
          <a:p>
            <a:pPr marL="4044950" indent="11113">
              <a:buNone/>
            </a:pPr>
            <a:r>
              <a:rPr lang="ru-RU" sz="3000" dirty="0" smtClean="0"/>
              <a:t>слова-признаки</a:t>
            </a:r>
          </a:p>
          <a:p>
            <a:pPr marL="4044950" indent="11113">
              <a:buNone/>
            </a:pPr>
            <a:r>
              <a:rPr lang="ru-RU" sz="3000" dirty="0" smtClean="0"/>
              <a:t>  КАКОЙ предмет?</a:t>
            </a:r>
          </a:p>
          <a:p>
            <a:pPr marL="4044950" indent="11113">
              <a:buNone/>
            </a:pPr>
            <a:endParaRPr lang="ru-RU" sz="2800" dirty="0" smtClean="0"/>
          </a:p>
          <a:p>
            <a:pPr marL="4044950" indent="11113">
              <a:buNone/>
            </a:pPr>
            <a:endParaRPr lang="ru-RU" sz="2800" dirty="0" smtClean="0"/>
          </a:p>
          <a:p>
            <a:pPr marL="1890713" indent="11113"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r>
              <a:rPr lang="ru-RU" sz="3000" dirty="0" smtClean="0"/>
              <a:t>слова-действия  </a:t>
            </a:r>
          </a:p>
          <a:p>
            <a:pPr marL="1890713" indent="11113">
              <a:spcBef>
                <a:spcPts val="0"/>
              </a:spcBef>
              <a:buNone/>
            </a:pPr>
            <a:r>
              <a:rPr lang="ru-RU" sz="3000" dirty="0" smtClean="0"/>
              <a:t>ЧТО ДЕЛАЕТ предмет?</a:t>
            </a:r>
          </a:p>
          <a:p>
            <a:pPr marL="1890713" indent="11113">
              <a:spcBef>
                <a:spcPts val="0"/>
              </a:spcBef>
              <a:buNone/>
            </a:pPr>
            <a:endParaRPr lang="ru-RU" sz="3000" dirty="0" smtClean="0"/>
          </a:p>
          <a:p>
            <a:pPr marL="1801813" indent="11113">
              <a:spcBef>
                <a:spcPts val="0"/>
              </a:spcBef>
              <a:buNone/>
            </a:pPr>
            <a:endParaRPr lang="ru-RU" sz="3000" dirty="0" smtClean="0"/>
          </a:p>
          <a:p>
            <a:pPr marL="1890713" indent="11113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2"/>
            <a:ext cx="135732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511156"/>
          </a:xfrm>
        </p:spPr>
        <p:txBody>
          <a:bodyPr>
            <a:noAutofit/>
          </a:bodyPr>
          <a:lstStyle/>
          <a:p>
            <a:r>
              <a:rPr lang="ru-RU" sz="4000" dirty="0" smtClean="0"/>
              <a:t>Условные обозначения: </a:t>
            </a:r>
            <a:endParaRPr lang="ru-RU" sz="4000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4643446"/>
            <a:ext cx="13573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714620"/>
            <a:ext cx="1357322" cy="119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Модель составления </a:t>
            </a:r>
            <a:r>
              <a:rPr lang="ru-RU" sz="4800" dirty="0" err="1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синквейна</a:t>
            </a:r>
            <a:endParaRPr lang="ru-RU" sz="480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357298"/>
            <a:ext cx="707236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E:\Коллекция картинок (Microsoft)\j03981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85728"/>
            <a:ext cx="1677987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/>
          <p:cNvPicPr>
            <a:picLocks noGrp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57166"/>
            <a:ext cx="435771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1857364"/>
            <a:ext cx="3929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11430"/>
                <a:solidFill>
                  <a:srgbClr val="FF0000"/>
                </a:solidFill>
              </a:rPr>
              <a:t>Составьте       </a:t>
            </a:r>
            <a:r>
              <a:rPr lang="ru-RU" sz="2400" b="1" i="1" dirty="0" err="1" smtClean="0">
                <a:ln w="11430"/>
                <a:solidFill>
                  <a:srgbClr val="FF0000"/>
                </a:solidFill>
              </a:rPr>
              <a:t>синквейн</a:t>
            </a:r>
            <a:r>
              <a:rPr lang="ru-RU" sz="2400" b="1" i="1" dirty="0" smtClean="0">
                <a:ln w="11430"/>
                <a:solidFill>
                  <a:srgbClr val="FF0000"/>
                </a:solidFill>
              </a:rPr>
              <a:t> </a:t>
            </a:r>
            <a:endParaRPr lang="ru-RU" sz="2400" b="1" i="1" dirty="0">
              <a:ln w="11430"/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4071942"/>
            <a:ext cx="4572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i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i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857620" y="3858757"/>
            <a:ext cx="514353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Cерый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колючий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Фыркает, спит, сворачивается.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нравится маленький ежик.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Лес.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214686"/>
            <a:ext cx="355282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85728"/>
            <a:ext cx="628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сочиняют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синквейны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928670"/>
            <a:ext cx="228601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214678" y="1123218"/>
            <a:ext cx="564360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15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Снегирь.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15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Красногрудый, черноголовый.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15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Сидит, клюёт, пугается.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15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Снегирь - символ холодной зимы.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15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Зима, холод.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071810"/>
            <a:ext cx="292895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714348" y="4214818"/>
            <a:ext cx="564360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15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Зонт.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15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Цветной, большой.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15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Раскрывается, защищает, закрывается.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15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Мой зонтик самый замечательный.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15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Дождь.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00771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30007719</Template>
  <TotalTime>463</TotalTime>
  <Words>331</Words>
  <Application>Microsoft Office PowerPoint</Application>
  <PresentationFormat>Экран (4:3)</PresentationFormat>
  <Paragraphs>80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30007719</vt:lpstr>
      <vt:lpstr>Синквейн  в работе с дошкольниками</vt:lpstr>
      <vt:lpstr>Презентация PowerPoint</vt:lpstr>
      <vt:lpstr>Презентация PowerPoint</vt:lpstr>
      <vt:lpstr>Педагогическая ценность</vt:lpstr>
      <vt:lpstr>Презентация PowerPoint</vt:lpstr>
      <vt:lpstr>Условные обозначения: </vt:lpstr>
      <vt:lpstr>Модель составления синквейна</vt:lpstr>
      <vt:lpstr>Презентация PowerPoint</vt:lpstr>
      <vt:lpstr>Презентация PowerPoint</vt:lpstr>
      <vt:lpstr>Cпособы  работы  детей</vt:lpstr>
      <vt:lpstr>Синквейн о синквейне</vt:lpstr>
      <vt:lpstr>Презентация PowerPoint</vt:lpstr>
    </vt:vector>
  </TitlesOfParts>
  <Company>dd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Синквейн </dc:title>
  <dc:creator>Митюгина Т.Г.</dc:creator>
  <cp:lastModifiedBy>User</cp:lastModifiedBy>
  <cp:revision>52</cp:revision>
  <dcterms:created xsi:type="dcterms:W3CDTF">2009-12-09T07:32:07Z</dcterms:created>
  <dcterms:modified xsi:type="dcterms:W3CDTF">2016-12-16T16:50:17Z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TC300077191049</vt:lpwstr>
  </property>
</Properties>
</file>