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sldIdLst>
    <p:sldId id="256" r:id="rId2"/>
    <p:sldId id="264" r:id="rId3"/>
    <p:sldId id="257" r:id="rId4"/>
    <p:sldId id="260" r:id="rId5"/>
    <p:sldId id="258" r:id="rId6"/>
    <p:sldId id="265" r:id="rId7"/>
    <p:sldId id="267" r:id="rId8"/>
    <p:sldId id="268" r:id="rId9"/>
    <p:sldId id="271" r:id="rId10"/>
    <p:sldId id="261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8EE79E-9725-4F17-BB8C-64C591CD9A7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79A725-6CDE-4BC2-A081-1A702D62C83A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ru-RU" b="1" dirty="0" smtClean="0"/>
            <a:t>Методы решения систем</a:t>
          </a:r>
          <a:endParaRPr lang="ru-RU" b="1" dirty="0"/>
        </a:p>
      </dgm:t>
    </dgm:pt>
    <dgm:pt modelId="{BD1C069D-8EE2-4F5F-8FC7-D668F14F9BC6}" type="parTrans" cxnId="{436E2203-6576-4E7D-BFC4-E7E4C0F20B7D}">
      <dgm:prSet/>
      <dgm:spPr/>
      <dgm:t>
        <a:bodyPr/>
        <a:lstStyle/>
        <a:p>
          <a:pPr algn="ctr"/>
          <a:endParaRPr lang="ru-RU"/>
        </a:p>
      </dgm:t>
    </dgm:pt>
    <dgm:pt modelId="{AC9F5DAC-5836-4298-A86D-592F19835DE2}" type="sibTrans" cxnId="{436E2203-6576-4E7D-BFC4-E7E4C0F20B7D}">
      <dgm:prSet/>
      <dgm:spPr/>
      <dgm:t>
        <a:bodyPr/>
        <a:lstStyle/>
        <a:p>
          <a:pPr algn="ctr"/>
          <a:endParaRPr lang="ru-RU"/>
        </a:p>
      </dgm:t>
    </dgm:pt>
    <dgm:pt modelId="{05FA686A-36E7-4174-897F-B71C2E648CF6}">
      <dgm:prSet phldrT="[Текст]"/>
      <dgm:spPr>
        <a:solidFill>
          <a:schemeClr val="accent1"/>
        </a:solidFill>
      </dgm:spPr>
      <dgm:t>
        <a:bodyPr/>
        <a:lstStyle/>
        <a:p>
          <a:pPr algn="ctr"/>
          <a:r>
            <a:rPr lang="ru-RU" b="1" dirty="0" smtClean="0"/>
            <a:t>Графический способ</a:t>
          </a:r>
          <a:endParaRPr lang="ru-RU" b="1" dirty="0"/>
        </a:p>
      </dgm:t>
    </dgm:pt>
    <dgm:pt modelId="{56B3FF56-9505-4643-80D8-D865107C0A3D}" type="parTrans" cxnId="{61AEAB73-FAE6-48FE-93AF-1DA9886D5369}">
      <dgm:prSet/>
      <dgm:spPr/>
      <dgm:t>
        <a:bodyPr/>
        <a:lstStyle/>
        <a:p>
          <a:pPr algn="ctr"/>
          <a:endParaRPr lang="ru-RU"/>
        </a:p>
      </dgm:t>
    </dgm:pt>
    <dgm:pt modelId="{2942431B-7AC5-4222-BE1A-F09DE9DA3317}" type="sibTrans" cxnId="{61AEAB73-FAE6-48FE-93AF-1DA9886D5369}">
      <dgm:prSet/>
      <dgm:spPr/>
      <dgm:t>
        <a:bodyPr/>
        <a:lstStyle/>
        <a:p>
          <a:pPr algn="ctr"/>
          <a:endParaRPr lang="ru-RU"/>
        </a:p>
      </dgm:t>
    </dgm:pt>
    <dgm:pt modelId="{6F79D906-C334-48D6-8BBD-CF601E7F7BED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b="1" dirty="0" smtClean="0"/>
            <a:t>Метод подстановки</a:t>
          </a:r>
          <a:endParaRPr lang="ru-RU" b="1" dirty="0"/>
        </a:p>
      </dgm:t>
    </dgm:pt>
    <dgm:pt modelId="{E9AB7E1E-76BC-4730-9964-F289B2984ED5}" type="parTrans" cxnId="{A14439FA-F87C-449D-8F6B-0882F639EF59}">
      <dgm:prSet/>
      <dgm:spPr/>
      <dgm:t>
        <a:bodyPr/>
        <a:lstStyle/>
        <a:p>
          <a:pPr algn="ctr"/>
          <a:endParaRPr lang="ru-RU"/>
        </a:p>
      </dgm:t>
    </dgm:pt>
    <dgm:pt modelId="{5EABEF73-BFCF-4E0B-A802-390CD5886F4A}" type="sibTrans" cxnId="{A14439FA-F87C-449D-8F6B-0882F639EF59}">
      <dgm:prSet/>
      <dgm:spPr/>
      <dgm:t>
        <a:bodyPr/>
        <a:lstStyle/>
        <a:p>
          <a:pPr algn="ctr"/>
          <a:endParaRPr lang="ru-RU"/>
        </a:p>
      </dgm:t>
    </dgm:pt>
    <dgm:pt modelId="{BDCD9468-16EF-4CA9-A6BA-E5A981082672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b="1" dirty="0" smtClean="0"/>
            <a:t>Метод алгебраического сложения</a:t>
          </a:r>
          <a:endParaRPr lang="ru-RU" b="1" dirty="0"/>
        </a:p>
      </dgm:t>
    </dgm:pt>
    <dgm:pt modelId="{48DB12CA-D5D0-44D0-ABDB-768D30841624}" type="parTrans" cxnId="{3C874A46-E2B4-4811-B210-BA777BCF6212}">
      <dgm:prSet/>
      <dgm:spPr/>
      <dgm:t>
        <a:bodyPr/>
        <a:lstStyle/>
        <a:p>
          <a:pPr algn="ctr"/>
          <a:endParaRPr lang="ru-RU"/>
        </a:p>
      </dgm:t>
    </dgm:pt>
    <dgm:pt modelId="{69813289-ADA4-4B64-9BC4-39C9E1EC0630}" type="sibTrans" cxnId="{3C874A46-E2B4-4811-B210-BA777BCF6212}">
      <dgm:prSet/>
      <dgm:spPr/>
      <dgm:t>
        <a:bodyPr/>
        <a:lstStyle/>
        <a:p>
          <a:pPr algn="ctr"/>
          <a:endParaRPr lang="ru-RU"/>
        </a:p>
      </dgm:t>
    </dgm:pt>
    <dgm:pt modelId="{DB9BEEC2-117A-4B51-9F31-5BCE14D5A97D}" type="pres">
      <dgm:prSet presAssocID="{778EE79E-9725-4F17-BB8C-64C591CD9A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9F710C-2F69-42B2-B591-1188A97EAA03}" type="pres">
      <dgm:prSet presAssocID="{7A79A725-6CDE-4BC2-A081-1A702D62C83A}" presName="hierRoot1" presStyleCnt="0">
        <dgm:presLayoutVars>
          <dgm:hierBranch val="init"/>
        </dgm:presLayoutVars>
      </dgm:prSet>
      <dgm:spPr/>
    </dgm:pt>
    <dgm:pt modelId="{D630AD56-6013-426D-95AF-AFE6F8343992}" type="pres">
      <dgm:prSet presAssocID="{7A79A725-6CDE-4BC2-A081-1A702D62C83A}" presName="rootComposite1" presStyleCnt="0"/>
      <dgm:spPr/>
    </dgm:pt>
    <dgm:pt modelId="{DBDD90BA-2F68-4449-8D36-242E6E8882DF}" type="pres">
      <dgm:prSet presAssocID="{7A79A725-6CDE-4BC2-A081-1A702D62C83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6ACCC2-7CE9-4C73-B6C6-F8CFF33BEF08}" type="pres">
      <dgm:prSet presAssocID="{7A79A725-6CDE-4BC2-A081-1A702D62C83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2D957A0-459F-4678-BB4F-ACA9D01F979D}" type="pres">
      <dgm:prSet presAssocID="{7A79A725-6CDE-4BC2-A081-1A702D62C83A}" presName="hierChild2" presStyleCnt="0"/>
      <dgm:spPr/>
    </dgm:pt>
    <dgm:pt modelId="{6A9EC3ED-3F1B-496F-892B-D3DBCAC7DDB3}" type="pres">
      <dgm:prSet presAssocID="{56B3FF56-9505-4643-80D8-D865107C0A3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EF77D4E-A9C4-40B3-8315-980235731601}" type="pres">
      <dgm:prSet presAssocID="{05FA686A-36E7-4174-897F-B71C2E648CF6}" presName="hierRoot2" presStyleCnt="0">
        <dgm:presLayoutVars>
          <dgm:hierBranch val="init"/>
        </dgm:presLayoutVars>
      </dgm:prSet>
      <dgm:spPr/>
    </dgm:pt>
    <dgm:pt modelId="{5FD5A1F7-7BDB-4383-AAE2-DBB237DB1468}" type="pres">
      <dgm:prSet presAssocID="{05FA686A-36E7-4174-897F-B71C2E648CF6}" presName="rootComposite" presStyleCnt="0"/>
      <dgm:spPr/>
    </dgm:pt>
    <dgm:pt modelId="{45D9705C-A24E-4EB9-ACBC-027E38A2983E}" type="pres">
      <dgm:prSet presAssocID="{05FA686A-36E7-4174-897F-B71C2E648CF6}" presName="rootText" presStyleLbl="node2" presStyleIdx="0" presStyleCnt="3" custLinFactNeighborY="5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A6EBE4-9D1B-4CF4-8019-2A853CE4DA06}" type="pres">
      <dgm:prSet presAssocID="{05FA686A-36E7-4174-897F-B71C2E648CF6}" presName="rootConnector" presStyleLbl="node2" presStyleIdx="0" presStyleCnt="3"/>
      <dgm:spPr/>
      <dgm:t>
        <a:bodyPr/>
        <a:lstStyle/>
        <a:p>
          <a:endParaRPr lang="ru-RU"/>
        </a:p>
      </dgm:t>
    </dgm:pt>
    <dgm:pt modelId="{8604AC4A-1053-4300-89E0-7EC631122295}" type="pres">
      <dgm:prSet presAssocID="{05FA686A-36E7-4174-897F-B71C2E648CF6}" presName="hierChild4" presStyleCnt="0"/>
      <dgm:spPr/>
    </dgm:pt>
    <dgm:pt modelId="{D9EC60D1-BD21-4CC8-9152-55CA9C93C513}" type="pres">
      <dgm:prSet presAssocID="{05FA686A-36E7-4174-897F-B71C2E648CF6}" presName="hierChild5" presStyleCnt="0"/>
      <dgm:spPr/>
    </dgm:pt>
    <dgm:pt modelId="{60367017-A88A-478E-A73A-C1206738F0AB}" type="pres">
      <dgm:prSet presAssocID="{E9AB7E1E-76BC-4730-9964-F289B2984ED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902DB4E-E6DE-4EBE-A7F0-0CE7B308AA7F}" type="pres">
      <dgm:prSet presAssocID="{6F79D906-C334-48D6-8BBD-CF601E7F7BED}" presName="hierRoot2" presStyleCnt="0">
        <dgm:presLayoutVars>
          <dgm:hierBranch val="init"/>
        </dgm:presLayoutVars>
      </dgm:prSet>
      <dgm:spPr/>
    </dgm:pt>
    <dgm:pt modelId="{90A55F43-D7B1-49D5-8D5B-9371F02DF54E}" type="pres">
      <dgm:prSet presAssocID="{6F79D906-C334-48D6-8BBD-CF601E7F7BED}" presName="rootComposite" presStyleCnt="0"/>
      <dgm:spPr/>
    </dgm:pt>
    <dgm:pt modelId="{3E275FA3-33B5-41D6-9018-C173B107BF58}" type="pres">
      <dgm:prSet presAssocID="{6F79D906-C334-48D6-8BBD-CF601E7F7BE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ED8754-3F2E-49FC-8483-7DDFCF8EBF80}" type="pres">
      <dgm:prSet presAssocID="{6F79D906-C334-48D6-8BBD-CF601E7F7BED}" presName="rootConnector" presStyleLbl="node2" presStyleIdx="1" presStyleCnt="3"/>
      <dgm:spPr/>
      <dgm:t>
        <a:bodyPr/>
        <a:lstStyle/>
        <a:p>
          <a:endParaRPr lang="ru-RU"/>
        </a:p>
      </dgm:t>
    </dgm:pt>
    <dgm:pt modelId="{26951AF7-83D8-490A-AA20-4001F971D204}" type="pres">
      <dgm:prSet presAssocID="{6F79D906-C334-48D6-8BBD-CF601E7F7BED}" presName="hierChild4" presStyleCnt="0"/>
      <dgm:spPr/>
    </dgm:pt>
    <dgm:pt modelId="{C1F3667A-A3DB-4382-B12F-AE5B0EA637FA}" type="pres">
      <dgm:prSet presAssocID="{6F79D906-C334-48D6-8BBD-CF601E7F7BED}" presName="hierChild5" presStyleCnt="0"/>
      <dgm:spPr/>
    </dgm:pt>
    <dgm:pt modelId="{17538731-DA88-48E5-B93C-91C22E70B5AE}" type="pres">
      <dgm:prSet presAssocID="{48DB12CA-D5D0-44D0-ABDB-768D3084162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2A852CE-6ED6-4ADE-B80A-D49A02ABB842}" type="pres">
      <dgm:prSet presAssocID="{BDCD9468-16EF-4CA9-A6BA-E5A981082672}" presName="hierRoot2" presStyleCnt="0">
        <dgm:presLayoutVars>
          <dgm:hierBranch val="init"/>
        </dgm:presLayoutVars>
      </dgm:prSet>
      <dgm:spPr/>
    </dgm:pt>
    <dgm:pt modelId="{1BF49DED-9087-46C0-AE8A-8DE189B3B61D}" type="pres">
      <dgm:prSet presAssocID="{BDCD9468-16EF-4CA9-A6BA-E5A981082672}" presName="rootComposite" presStyleCnt="0"/>
      <dgm:spPr/>
    </dgm:pt>
    <dgm:pt modelId="{3BB8F5C4-48DA-43B1-94A0-C6A2845EA7FF}" type="pres">
      <dgm:prSet presAssocID="{BDCD9468-16EF-4CA9-A6BA-E5A98108267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E9F7F3-7254-44E4-92AF-7DAB5BFD0201}" type="pres">
      <dgm:prSet presAssocID="{BDCD9468-16EF-4CA9-A6BA-E5A981082672}" presName="rootConnector" presStyleLbl="node2" presStyleIdx="2" presStyleCnt="3"/>
      <dgm:spPr/>
      <dgm:t>
        <a:bodyPr/>
        <a:lstStyle/>
        <a:p>
          <a:endParaRPr lang="ru-RU"/>
        </a:p>
      </dgm:t>
    </dgm:pt>
    <dgm:pt modelId="{F73AA4F4-F0A7-4E89-B6CE-A7DDF23B2A12}" type="pres">
      <dgm:prSet presAssocID="{BDCD9468-16EF-4CA9-A6BA-E5A981082672}" presName="hierChild4" presStyleCnt="0"/>
      <dgm:spPr/>
    </dgm:pt>
    <dgm:pt modelId="{101F4B0D-090F-40CE-BB2E-B3EE844EA643}" type="pres">
      <dgm:prSet presAssocID="{BDCD9468-16EF-4CA9-A6BA-E5A981082672}" presName="hierChild5" presStyleCnt="0"/>
      <dgm:spPr/>
    </dgm:pt>
    <dgm:pt modelId="{BE57A0FA-8342-4AAB-B000-6A5D10F2A0CC}" type="pres">
      <dgm:prSet presAssocID="{7A79A725-6CDE-4BC2-A081-1A702D62C83A}" presName="hierChild3" presStyleCnt="0"/>
      <dgm:spPr/>
    </dgm:pt>
  </dgm:ptLst>
  <dgm:cxnLst>
    <dgm:cxn modelId="{436E2203-6576-4E7D-BFC4-E7E4C0F20B7D}" srcId="{778EE79E-9725-4F17-BB8C-64C591CD9A75}" destId="{7A79A725-6CDE-4BC2-A081-1A702D62C83A}" srcOrd="0" destOrd="0" parTransId="{BD1C069D-8EE2-4F5F-8FC7-D668F14F9BC6}" sibTransId="{AC9F5DAC-5836-4298-A86D-592F19835DE2}"/>
    <dgm:cxn modelId="{B4A4AD23-B547-400F-A1AE-6EA10C723450}" type="presOf" srcId="{6F79D906-C334-48D6-8BBD-CF601E7F7BED}" destId="{4CED8754-3F2E-49FC-8483-7DDFCF8EBF80}" srcOrd="1" destOrd="0" presId="urn:microsoft.com/office/officeart/2005/8/layout/orgChart1"/>
    <dgm:cxn modelId="{C7DDEF73-2445-491E-AA2C-09957ACF2AE9}" type="presOf" srcId="{BDCD9468-16EF-4CA9-A6BA-E5A981082672}" destId="{3BB8F5C4-48DA-43B1-94A0-C6A2845EA7FF}" srcOrd="0" destOrd="0" presId="urn:microsoft.com/office/officeart/2005/8/layout/orgChart1"/>
    <dgm:cxn modelId="{917FAEDC-6F7E-4154-966B-2F252AC278AB}" type="presOf" srcId="{778EE79E-9725-4F17-BB8C-64C591CD9A75}" destId="{DB9BEEC2-117A-4B51-9F31-5BCE14D5A97D}" srcOrd="0" destOrd="0" presId="urn:microsoft.com/office/officeart/2005/8/layout/orgChart1"/>
    <dgm:cxn modelId="{CEABF98E-62BB-4EF4-B71A-D3021D758F2F}" type="presOf" srcId="{7A79A725-6CDE-4BC2-A081-1A702D62C83A}" destId="{DBDD90BA-2F68-4449-8D36-242E6E8882DF}" srcOrd="0" destOrd="0" presId="urn:microsoft.com/office/officeart/2005/8/layout/orgChart1"/>
    <dgm:cxn modelId="{EDA41ADB-BF6D-418D-B6E7-289B3B54CE10}" type="presOf" srcId="{05FA686A-36E7-4174-897F-B71C2E648CF6}" destId="{16A6EBE4-9D1B-4CF4-8019-2A853CE4DA06}" srcOrd="1" destOrd="0" presId="urn:microsoft.com/office/officeart/2005/8/layout/orgChart1"/>
    <dgm:cxn modelId="{8B7E8045-D86C-48EC-B614-F656DB1D6AAF}" type="presOf" srcId="{E9AB7E1E-76BC-4730-9964-F289B2984ED5}" destId="{60367017-A88A-478E-A73A-C1206738F0AB}" srcOrd="0" destOrd="0" presId="urn:microsoft.com/office/officeart/2005/8/layout/orgChart1"/>
    <dgm:cxn modelId="{A14439FA-F87C-449D-8F6B-0882F639EF59}" srcId="{7A79A725-6CDE-4BC2-A081-1A702D62C83A}" destId="{6F79D906-C334-48D6-8BBD-CF601E7F7BED}" srcOrd="1" destOrd="0" parTransId="{E9AB7E1E-76BC-4730-9964-F289B2984ED5}" sibTransId="{5EABEF73-BFCF-4E0B-A802-390CD5886F4A}"/>
    <dgm:cxn modelId="{567BC38A-FA1A-4B43-89FD-19CDE0CE029F}" type="presOf" srcId="{BDCD9468-16EF-4CA9-A6BA-E5A981082672}" destId="{BCE9F7F3-7254-44E4-92AF-7DAB5BFD0201}" srcOrd="1" destOrd="0" presId="urn:microsoft.com/office/officeart/2005/8/layout/orgChart1"/>
    <dgm:cxn modelId="{3C874A46-E2B4-4811-B210-BA777BCF6212}" srcId="{7A79A725-6CDE-4BC2-A081-1A702D62C83A}" destId="{BDCD9468-16EF-4CA9-A6BA-E5A981082672}" srcOrd="2" destOrd="0" parTransId="{48DB12CA-D5D0-44D0-ABDB-768D30841624}" sibTransId="{69813289-ADA4-4B64-9BC4-39C9E1EC0630}"/>
    <dgm:cxn modelId="{0E851661-5756-492F-8D05-0DAEA28F0B89}" type="presOf" srcId="{56B3FF56-9505-4643-80D8-D865107C0A3D}" destId="{6A9EC3ED-3F1B-496F-892B-D3DBCAC7DDB3}" srcOrd="0" destOrd="0" presId="urn:microsoft.com/office/officeart/2005/8/layout/orgChart1"/>
    <dgm:cxn modelId="{F916E917-7CBD-4E46-8195-B29BAB0748EC}" type="presOf" srcId="{05FA686A-36E7-4174-897F-B71C2E648CF6}" destId="{45D9705C-A24E-4EB9-ACBC-027E38A2983E}" srcOrd="0" destOrd="0" presId="urn:microsoft.com/office/officeart/2005/8/layout/orgChart1"/>
    <dgm:cxn modelId="{61AEAB73-FAE6-48FE-93AF-1DA9886D5369}" srcId="{7A79A725-6CDE-4BC2-A081-1A702D62C83A}" destId="{05FA686A-36E7-4174-897F-B71C2E648CF6}" srcOrd="0" destOrd="0" parTransId="{56B3FF56-9505-4643-80D8-D865107C0A3D}" sibTransId="{2942431B-7AC5-4222-BE1A-F09DE9DA3317}"/>
    <dgm:cxn modelId="{CB5E1F5C-277C-4DE8-AADE-A582E19B224C}" type="presOf" srcId="{6F79D906-C334-48D6-8BBD-CF601E7F7BED}" destId="{3E275FA3-33B5-41D6-9018-C173B107BF58}" srcOrd="0" destOrd="0" presId="urn:microsoft.com/office/officeart/2005/8/layout/orgChart1"/>
    <dgm:cxn modelId="{FC67C32D-FAAF-4B2A-BEC7-30ECEBA92510}" type="presOf" srcId="{48DB12CA-D5D0-44D0-ABDB-768D30841624}" destId="{17538731-DA88-48E5-B93C-91C22E70B5AE}" srcOrd="0" destOrd="0" presId="urn:microsoft.com/office/officeart/2005/8/layout/orgChart1"/>
    <dgm:cxn modelId="{223651CB-686B-4293-AD7B-9D661FCD9E40}" type="presOf" srcId="{7A79A725-6CDE-4BC2-A081-1A702D62C83A}" destId="{5A6ACCC2-7CE9-4C73-B6C6-F8CFF33BEF08}" srcOrd="1" destOrd="0" presId="urn:microsoft.com/office/officeart/2005/8/layout/orgChart1"/>
    <dgm:cxn modelId="{61F0A6ED-F968-4682-A411-8DED92FF6717}" type="presParOf" srcId="{DB9BEEC2-117A-4B51-9F31-5BCE14D5A97D}" destId="{D59F710C-2F69-42B2-B591-1188A97EAA03}" srcOrd="0" destOrd="0" presId="urn:microsoft.com/office/officeart/2005/8/layout/orgChart1"/>
    <dgm:cxn modelId="{26C8DEBA-CF88-4BE0-BD1B-D8F7C3B853F4}" type="presParOf" srcId="{D59F710C-2F69-42B2-B591-1188A97EAA03}" destId="{D630AD56-6013-426D-95AF-AFE6F8343992}" srcOrd="0" destOrd="0" presId="urn:microsoft.com/office/officeart/2005/8/layout/orgChart1"/>
    <dgm:cxn modelId="{933CC6E0-C5DE-48CF-9BBA-6E211EA03813}" type="presParOf" srcId="{D630AD56-6013-426D-95AF-AFE6F8343992}" destId="{DBDD90BA-2F68-4449-8D36-242E6E8882DF}" srcOrd="0" destOrd="0" presId="urn:microsoft.com/office/officeart/2005/8/layout/orgChart1"/>
    <dgm:cxn modelId="{25A3BB78-08E9-450E-8A95-C219C6103BB3}" type="presParOf" srcId="{D630AD56-6013-426D-95AF-AFE6F8343992}" destId="{5A6ACCC2-7CE9-4C73-B6C6-F8CFF33BEF08}" srcOrd="1" destOrd="0" presId="urn:microsoft.com/office/officeart/2005/8/layout/orgChart1"/>
    <dgm:cxn modelId="{AC3B1A29-8671-43D4-B1BC-36CB68305FC3}" type="presParOf" srcId="{D59F710C-2F69-42B2-B591-1188A97EAA03}" destId="{12D957A0-459F-4678-BB4F-ACA9D01F979D}" srcOrd="1" destOrd="0" presId="urn:microsoft.com/office/officeart/2005/8/layout/orgChart1"/>
    <dgm:cxn modelId="{48E2546F-2478-420E-94F2-E6AE50498DD3}" type="presParOf" srcId="{12D957A0-459F-4678-BB4F-ACA9D01F979D}" destId="{6A9EC3ED-3F1B-496F-892B-D3DBCAC7DDB3}" srcOrd="0" destOrd="0" presId="urn:microsoft.com/office/officeart/2005/8/layout/orgChart1"/>
    <dgm:cxn modelId="{345072B9-F8B5-4068-896B-2776F98B84BC}" type="presParOf" srcId="{12D957A0-459F-4678-BB4F-ACA9D01F979D}" destId="{0EF77D4E-A9C4-40B3-8315-980235731601}" srcOrd="1" destOrd="0" presId="urn:microsoft.com/office/officeart/2005/8/layout/orgChart1"/>
    <dgm:cxn modelId="{88628935-5DF9-41BE-AFC9-3B6C25ACCC0D}" type="presParOf" srcId="{0EF77D4E-A9C4-40B3-8315-980235731601}" destId="{5FD5A1F7-7BDB-4383-AAE2-DBB237DB1468}" srcOrd="0" destOrd="0" presId="urn:microsoft.com/office/officeart/2005/8/layout/orgChart1"/>
    <dgm:cxn modelId="{43446DB8-7506-4E20-866A-7A7489D4AE6A}" type="presParOf" srcId="{5FD5A1F7-7BDB-4383-AAE2-DBB237DB1468}" destId="{45D9705C-A24E-4EB9-ACBC-027E38A2983E}" srcOrd="0" destOrd="0" presId="urn:microsoft.com/office/officeart/2005/8/layout/orgChart1"/>
    <dgm:cxn modelId="{33672AEF-290D-4151-83E0-5547B19A5B83}" type="presParOf" srcId="{5FD5A1F7-7BDB-4383-AAE2-DBB237DB1468}" destId="{16A6EBE4-9D1B-4CF4-8019-2A853CE4DA06}" srcOrd="1" destOrd="0" presId="urn:microsoft.com/office/officeart/2005/8/layout/orgChart1"/>
    <dgm:cxn modelId="{261BAD40-B38D-4F58-8968-F58981D0DE79}" type="presParOf" srcId="{0EF77D4E-A9C4-40B3-8315-980235731601}" destId="{8604AC4A-1053-4300-89E0-7EC631122295}" srcOrd="1" destOrd="0" presId="urn:microsoft.com/office/officeart/2005/8/layout/orgChart1"/>
    <dgm:cxn modelId="{EC1137BD-D131-489F-8C65-8F7DAF32B674}" type="presParOf" srcId="{0EF77D4E-A9C4-40B3-8315-980235731601}" destId="{D9EC60D1-BD21-4CC8-9152-55CA9C93C513}" srcOrd="2" destOrd="0" presId="urn:microsoft.com/office/officeart/2005/8/layout/orgChart1"/>
    <dgm:cxn modelId="{DFDE8B10-A95D-432F-AD3D-19AFA50545C2}" type="presParOf" srcId="{12D957A0-459F-4678-BB4F-ACA9D01F979D}" destId="{60367017-A88A-478E-A73A-C1206738F0AB}" srcOrd="2" destOrd="0" presId="urn:microsoft.com/office/officeart/2005/8/layout/orgChart1"/>
    <dgm:cxn modelId="{25788615-6460-4C6F-BDB6-21205F248CA9}" type="presParOf" srcId="{12D957A0-459F-4678-BB4F-ACA9D01F979D}" destId="{1902DB4E-E6DE-4EBE-A7F0-0CE7B308AA7F}" srcOrd="3" destOrd="0" presId="urn:microsoft.com/office/officeart/2005/8/layout/orgChart1"/>
    <dgm:cxn modelId="{C3E17855-89F6-4EB8-9660-D5D35F3861FA}" type="presParOf" srcId="{1902DB4E-E6DE-4EBE-A7F0-0CE7B308AA7F}" destId="{90A55F43-D7B1-49D5-8D5B-9371F02DF54E}" srcOrd="0" destOrd="0" presId="urn:microsoft.com/office/officeart/2005/8/layout/orgChart1"/>
    <dgm:cxn modelId="{BB77748D-7D2F-4942-BD34-5D01A0D9778C}" type="presParOf" srcId="{90A55F43-D7B1-49D5-8D5B-9371F02DF54E}" destId="{3E275FA3-33B5-41D6-9018-C173B107BF58}" srcOrd="0" destOrd="0" presId="urn:microsoft.com/office/officeart/2005/8/layout/orgChart1"/>
    <dgm:cxn modelId="{02C7B548-A4AD-40C7-A1A8-469A77C1074E}" type="presParOf" srcId="{90A55F43-D7B1-49D5-8D5B-9371F02DF54E}" destId="{4CED8754-3F2E-49FC-8483-7DDFCF8EBF80}" srcOrd="1" destOrd="0" presId="urn:microsoft.com/office/officeart/2005/8/layout/orgChart1"/>
    <dgm:cxn modelId="{C82EFED7-4DC1-4671-86DD-1A16935A63A2}" type="presParOf" srcId="{1902DB4E-E6DE-4EBE-A7F0-0CE7B308AA7F}" destId="{26951AF7-83D8-490A-AA20-4001F971D204}" srcOrd="1" destOrd="0" presId="urn:microsoft.com/office/officeart/2005/8/layout/orgChart1"/>
    <dgm:cxn modelId="{F3E71D38-26A9-4D2B-A0C6-3EDACBE4807C}" type="presParOf" srcId="{1902DB4E-E6DE-4EBE-A7F0-0CE7B308AA7F}" destId="{C1F3667A-A3DB-4382-B12F-AE5B0EA637FA}" srcOrd="2" destOrd="0" presId="urn:microsoft.com/office/officeart/2005/8/layout/orgChart1"/>
    <dgm:cxn modelId="{43BE6F4B-85FF-4B62-8262-A347F8955FDE}" type="presParOf" srcId="{12D957A0-459F-4678-BB4F-ACA9D01F979D}" destId="{17538731-DA88-48E5-B93C-91C22E70B5AE}" srcOrd="4" destOrd="0" presId="urn:microsoft.com/office/officeart/2005/8/layout/orgChart1"/>
    <dgm:cxn modelId="{169C1C86-823E-43E1-BB13-7D292565E704}" type="presParOf" srcId="{12D957A0-459F-4678-BB4F-ACA9D01F979D}" destId="{92A852CE-6ED6-4ADE-B80A-D49A02ABB842}" srcOrd="5" destOrd="0" presId="urn:microsoft.com/office/officeart/2005/8/layout/orgChart1"/>
    <dgm:cxn modelId="{26970B7D-35DF-47C6-B4DC-28ADC0DCB61C}" type="presParOf" srcId="{92A852CE-6ED6-4ADE-B80A-D49A02ABB842}" destId="{1BF49DED-9087-46C0-AE8A-8DE189B3B61D}" srcOrd="0" destOrd="0" presId="urn:microsoft.com/office/officeart/2005/8/layout/orgChart1"/>
    <dgm:cxn modelId="{81326131-5CE9-4588-A180-2D559ACC5CFE}" type="presParOf" srcId="{1BF49DED-9087-46C0-AE8A-8DE189B3B61D}" destId="{3BB8F5C4-48DA-43B1-94A0-C6A2845EA7FF}" srcOrd="0" destOrd="0" presId="urn:microsoft.com/office/officeart/2005/8/layout/orgChart1"/>
    <dgm:cxn modelId="{2C6B6C6E-78B2-4E31-A806-90B22905B28E}" type="presParOf" srcId="{1BF49DED-9087-46C0-AE8A-8DE189B3B61D}" destId="{BCE9F7F3-7254-44E4-92AF-7DAB5BFD0201}" srcOrd="1" destOrd="0" presId="urn:microsoft.com/office/officeart/2005/8/layout/orgChart1"/>
    <dgm:cxn modelId="{EB618E27-0A63-4072-B5ED-DA12A0831BA3}" type="presParOf" srcId="{92A852CE-6ED6-4ADE-B80A-D49A02ABB842}" destId="{F73AA4F4-F0A7-4E89-B6CE-A7DDF23B2A12}" srcOrd="1" destOrd="0" presId="urn:microsoft.com/office/officeart/2005/8/layout/orgChart1"/>
    <dgm:cxn modelId="{D2796ED2-1147-4836-971D-1DD2BD6D5DD9}" type="presParOf" srcId="{92A852CE-6ED6-4ADE-B80A-D49A02ABB842}" destId="{101F4B0D-090F-40CE-BB2E-B3EE844EA643}" srcOrd="2" destOrd="0" presId="urn:microsoft.com/office/officeart/2005/8/layout/orgChart1"/>
    <dgm:cxn modelId="{0DC1B96A-0137-4F1D-9BE9-D156D9B1B8AB}" type="presParOf" srcId="{D59F710C-2F69-42B2-B591-1188A97EAA03}" destId="{BE57A0FA-8342-4AAB-B000-6A5D10F2A0C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38731-DA88-48E5-B93C-91C22E70B5AE}">
      <dsp:nvSpPr>
        <dsp:cNvPr id="0" name=""/>
        <dsp:cNvSpPr/>
      </dsp:nvSpPr>
      <dsp:spPr>
        <a:xfrm>
          <a:off x="5102168" y="1615303"/>
          <a:ext cx="3609821" cy="626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248"/>
              </a:lnTo>
              <a:lnTo>
                <a:pt x="3609821" y="313248"/>
              </a:lnTo>
              <a:lnTo>
                <a:pt x="3609821" y="626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67017-A88A-478E-A73A-C1206738F0AB}">
      <dsp:nvSpPr>
        <dsp:cNvPr id="0" name=""/>
        <dsp:cNvSpPr/>
      </dsp:nvSpPr>
      <dsp:spPr>
        <a:xfrm>
          <a:off x="5056447" y="1615303"/>
          <a:ext cx="91440" cy="6264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6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EC3ED-3F1B-496F-892B-D3DBCAC7DDB3}">
      <dsp:nvSpPr>
        <dsp:cNvPr id="0" name=""/>
        <dsp:cNvSpPr/>
      </dsp:nvSpPr>
      <dsp:spPr>
        <a:xfrm>
          <a:off x="1492346" y="1615303"/>
          <a:ext cx="3609821" cy="634806"/>
        </a:xfrm>
        <a:custGeom>
          <a:avLst/>
          <a:gdLst/>
          <a:ahLst/>
          <a:cxnLst/>
          <a:rect l="0" t="0" r="0" b="0"/>
          <a:pathLst>
            <a:path>
              <a:moveTo>
                <a:pt x="3609821" y="0"/>
              </a:moveTo>
              <a:lnTo>
                <a:pt x="3609821" y="321557"/>
              </a:lnTo>
              <a:lnTo>
                <a:pt x="0" y="321557"/>
              </a:lnTo>
              <a:lnTo>
                <a:pt x="0" y="6348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DD90BA-2F68-4449-8D36-242E6E8882DF}">
      <dsp:nvSpPr>
        <dsp:cNvPr id="0" name=""/>
        <dsp:cNvSpPr/>
      </dsp:nvSpPr>
      <dsp:spPr>
        <a:xfrm>
          <a:off x="3610506" y="123641"/>
          <a:ext cx="2983323" cy="1491661"/>
        </a:xfrm>
        <a:prstGeom prst="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Методы решения систем</a:t>
          </a:r>
          <a:endParaRPr lang="ru-RU" sz="3300" b="1" kern="1200" dirty="0"/>
        </a:p>
      </dsp:txBody>
      <dsp:txXfrm>
        <a:off x="3610506" y="123641"/>
        <a:ext cx="2983323" cy="1491661"/>
      </dsp:txXfrm>
    </dsp:sp>
    <dsp:sp modelId="{45D9705C-A24E-4EB9-ACBC-027E38A2983E}">
      <dsp:nvSpPr>
        <dsp:cNvPr id="0" name=""/>
        <dsp:cNvSpPr/>
      </dsp:nvSpPr>
      <dsp:spPr>
        <a:xfrm>
          <a:off x="685" y="2250110"/>
          <a:ext cx="2983323" cy="1491661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Графический способ</a:t>
          </a:r>
          <a:endParaRPr lang="ru-RU" sz="3300" b="1" kern="1200" dirty="0"/>
        </a:p>
      </dsp:txBody>
      <dsp:txXfrm>
        <a:off x="685" y="2250110"/>
        <a:ext cx="2983323" cy="1491661"/>
      </dsp:txXfrm>
    </dsp:sp>
    <dsp:sp modelId="{3E275FA3-33B5-41D6-9018-C173B107BF58}">
      <dsp:nvSpPr>
        <dsp:cNvPr id="0" name=""/>
        <dsp:cNvSpPr/>
      </dsp:nvSpPr>
      <dsp:spPr>
        <a:xfrm>
          <a:off x="3610506" y="2241801"/>
          <a:ext cx="2983323" cy="149166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Метод подстановки</a:t>
          </a:r>
          <a:endParaRPr lang="ru-RU" sz="3300" b="1" kern="1200" dirty="0"/>
        </a:p>
      </dsp:txBody>
      <dsp:txXfrm>
        <a:off x="3610506" y="2241801"/>
        <a:ext cx="2983323" cy="1491661"/>
      </dsp:txXfrm>
    </dsp:sp>
    <dsp:sp modelId="{3BB8F5C4-48DA-43B1-94A0-C6A2845EA7FF}">
      <dsp:nvSpPr>
        <dsp:cNvPr id="0" name=""/>
        <dsp:cNvSpPr/>
      </dsp:nvSpPr>
      <dsp:spPr>
        <a:xfrm>
          <a:off x="7220327" y="2241801"/>
          <a:ext cx="2983323" cy="149166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Метод алгебраического сложения</a:t>
          </a:r>
          <a:endParaRPr lang="ru-RU" sz="3300" b="1" kern="1200" dirty="0"/>
        </a:p>
      </dsp:txBody>
      <dsp:txXfrm>
        <a:off x="7220327" y="2241801"/>
        <a:ext cx="2983323" cy="1491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1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0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4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55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44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7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8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0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1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9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79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4B4B30F-09E9-45DB-AAE5-343F25F430A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C942BD6-F0FD-4613-9B13-B8803FC1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5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3.wmf"/><Relationship Id="rId18" Type="http://schemas.openxmlformats.org/officeDocument/2006/relationships/image" Target="../media/image17.png"/><Relationship Id="rId3" Type="http://schemas.openxmlformats.org/officeDocument/2006/relationships/hyperlink" Target="http://images.yandex.ru/" TargetMode="Externa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4.wmf"/><Relationship Id="rId10" Type="http://schemas.openxmlformats.org/officeDocument/2006/relationships/image" Target="../media/image12.wmf"/><Relationship Id="rId19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Система линейных уравнений с двумя переменными.</a:t>
            </a:r>
            <a:br>
              <a:rPr lang="ru-RU" sz="6000" b="1" dirty="0" smtClean="0"/>
            </a:br>
            <a:r>
              <a:rPr lang="ru-RU" sz="6000" b="1" dirty="0" smtClean="0"/>
              <a:t>Графическое решение систем.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Алгебра     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33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57606" y="212663"/>
            <a:ext cx="10772775" cy="7375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Практическая часть</a:t>
            </a:r>
            <a:endParaRPr lang="ru-RU" sz="4800" b="1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33920" t="25241" r="59587" b="68856"/>
          <a:stretch/>
        </p:blipFill>
        <p:spPr bwMode="auto">
          <a:xfrm>
            <a:off x="799259" y="1084729"/>
            <a:ext cx="1713100" cy="8875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2"/>
          <a:srcRect l="34019" t="44186" r="59240" b="50527"/>
          <a:stretch/>
        </p:blipFill>
        <p:spPr bwMode="auto">
          <a:xfrm>
            <a:off x="799259" y="2255743"/>
            <a:ext cx="1848970" cy="770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2"/>
          <a:srcRect l="33920" t="50706" r="60182" b="43390"/>
          <a:stretch/>
        </p:blipFill>
        <p:spPr bwMode="auto">
          <a:xfrm>
            <a:off x="799259" y="3310215"/>
            <a:ext cx="1585353" cy="90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2"/>
          <a:srcRect l="44725" t="57138" r="48980" b="37399"/>
          <a:stretch/>
        </p:blipFill>
        <p:spPr bwMode="auto">
          <a:xfrm>
            <a:off x="799259" y="4503642"/>
            <a:ext cx="1713102" cy="8157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9271" y="1165412"/>
            <a:ext cx="3599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3.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4.</a:t>
            </a:r>
          </a:p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l="65260" t="40193" r="11491" b="20753"/>
          <a:stretch/>
        </p:blipFill>
        <p:spPr bwMode="auto">
          <a:xfrm>
            <a:off x="5174035" y="950259"/>
            <a:ext cx="5591175" cy="52825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02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362712"/>
            <a:ext cx="9875520" cy="7254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cs typeface="Times New Roman" panose="02020603050405020304" pitchFamily="18" charset="0"/>
              </a:rPr>
              <a:t>Подведем итоги</a:t>
            </a:r>
            <a:endParaRPr lang="ru-RU" b="1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574305"/>
            <a:ext cx="9872871" cy="24231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все было понятно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вопрос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понимаю, нужна консультация</a:t>
            </a: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68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8102" y="238270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8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598" y="175337"/>
            <a:ext cx="10772775" cy="705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Повторение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64574" y="1380922"/>
            <a:ext cx="10299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y = 2x + 1           2) y = 2x         3) y = -2x + 1           4) y = 2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46980" t="42189" r="30572" b="18757"/>
          <a:stretch/>
        </p:blipFill>
        <p:spPr bwMode="auto">
          <a:xfrm>
            <a:off x="8868350" y="2231490"/>
            <a:ext cx="2760142" cy="29070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46499" t="41905" r="30092" b="18187"/>
          <a:stretch/>
        </p:blipFill>
        <p:spPr bwMode="auto">
          <a:xfrm>
            <a:off x="257693" y="2231490"/>
            <a:ext cx="3028950" cy="2903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43453" t="50742" r="33618" b="9920"/>
          <a:stretch/>
        </p:blipFill>
        <p:spPr bwMode="auto">
          <a:xfrm>
            <a:off x="3248948" y="2248433"/>
            <a:ext cx="2935029" cy="29173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5"/>
          <a:srcRect l="42971" t="50742" r="33940" b="9920"/>
          <a:stretch/>
        </p:blipFill>
        <p:spPr bwMode="auto">
          <a:xfrm>
            <a:off x="6183977" y="2275737"/>
            <a:ext cx="2894417" cy="28627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4287" y="2035233"/>
            <a:ext cx="44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78394" y="2016657"/>
            <a:ext cx="44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5467" y="2021385"/>
            <a:ext cx="44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48948" y="2035233"/>
            <a:ext cx="440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4287" y="825330"/>
            <a:ext cx="10005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в соответствие уравнение функции и ее график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8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5561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Определение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74" y="1172095"/>
            <a:ext cx="10753725" cy="162098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линейных уравнения с двумя переменными, требующие одновременного решения, называются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 линейных уравнений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«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одновременно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 математике обозначается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фигурной скобкой.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57224" y="3860459"/>
            <a:ext cx="10267005" cy="1440200"/>
          </a:xfrm>
          <a:prstGeom prst="wedgeRoundRectCallout">
            <a:avLst>
              <a:gd name="adj1" fmla="val 5405"/>
              <a:gd name="adj2" fmla="val -65154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уравнений с двумя неизвестными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называется 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переменных (х; у)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подстановке которых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 уравнения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становятся верными числовыми равенствами.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9746" y="5150856"/>
            <a:ext cx="10121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Решить систему </a:t>
            </a:r>
            <a:r>
              <a:rPr lang="ru-RU" sz="2400" dirty="0" smtClean="0">
                <a:latin typeface="Times New Roman" pitchFamily="18" charset="0"/>
                <a:ea typeface="Arial Unicode MS"/>
                <a:cs typeface="Times New Roman" pitchFamily="18" charset="0"/>
              </a:rPr>
              <a:t>значит </a:t>
            </a:r>
            <a:r>
              <a:rPr lang="ru-RU" sz="2400" dirty="0">
                <a:latin typeface="Times New Roman" pitchFamily="18" charset="0"/>
                <a:ea typeface="Arial Unicode MS"/>
                <a:cs typeface="Times New Roman" pitchFamily="18" charset="0"/>
              </a:rPr>
              <a:t>найти все ее </a:t>
            </a:r>
            <a:r>
              <a:rPr lang="ru-RU" sz="2400" dirty="0" smtClean="0">
                <a:latin typeface="Times New Roman" pitchFamily="18" charset="0"/>
                <a:ea typeface="Arial Unicode MS"/>
                <a:cs typeface="Times New Roman" pitchFamily="18" charset="0"/>
              </a:rPr>
              <a:t>решения </a:t>
            </a:r>
            <a:r>
              <a:rPr lang="ru-RU" sz="2400" dirty="0">
                <a:latin typeface="Times New Roman" pitchFamily="18" charset="0"/>
                <a:ea typeface="Arial Unicode MS"/>
                <a:cs typeface="Times New Roman" pitchFamily="18" charset="0"/>
              </a:rPr>
              <a:t>или доказать, что их нет.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7018" y="2793077"/>
            <a:ext cx="4971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х,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переменные,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коэффициенты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676274" y="2624985"/>
                <a:ext cx="4347224" cy="13281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36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3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ru-RU" sz="3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3600" i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74" y="2624985"/>
                <a:ext cx="4347224" cy="13281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087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606" y="212663"/>
            <a:ext cx="10772775" cy="7375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Практическая часть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025" y="950259"/>
            <a:ext cx="7548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ли решением системы уравнений пары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(1; 0)       б) (-2; -1)       в) (4; 3)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02025" y="2060778"/>
                <a:ext cx="2698375" cy="916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24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=7</m:t>
                              </m:r>
                            </m:e>
                            <m:e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&amp;5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400" i="0">
                                  <a:latin typeface="Cambria Math" panose="02040503050406030204" pitchFamily="18" charset="0"/>
                                </a:rPr>
                                <m:t>=26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25" y="2060778"/>
                <a:ext cx="2698375" cy="9161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4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04368625"/>
              </p:ext>
            </p:extLst>
          </p:nvPr>
        </p:nvGraphicFramePr>
        <p:xfrm>
          <a:off x="776775" y="0"/>
          <a:ext cx="10204336" cy="3857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6775" y="3857105"/>
            <a:ext cx="8333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метод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 построение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обоих уравнений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 системе координат.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776" y="4500789"/>
            <a:ext cx="8333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системы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общая для обоих графиков точка –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пересечения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6775" y="5144473"/>
            <a:ext cx="8899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метод самый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из-за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погрешности построения графиков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сделать проверку (подставить полученный ответ в оба уравнения), хотя бы устно.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80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43679" y="-3089"/>
            <a:ext cx="174438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Пример 1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982127"/>
              </p:ext>
            </p:extLst>
          </p:nvPr>
        </p:nvGraphicFramePr>
        <p:xfrm>
          <a:off x="2105978" y="841186"/>
          <a:ext cx="1884961" cy="927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рмула" r:id="rId3" imgW="927000" imgH="457200" progId="Equation.3">
                  <p:embed/>
                </p:oleObj>
              </mc:Choice>
              <mc:Fallback>
                <p:oleObj name="Формула" r:id="rId3" imgW="927000" imgH="45720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978" y="841186"/>
                        <a:ext cx="1884961" cy="927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" name="TextBox 114"/>
          <p:cNvSpPr txBox="1"/>
          <p:nvPr/>
        </p:nvSpPr>
        <p:spPr>
          <a:xfrm>
            <a:off x="1524000" y="1700214"/>
            <a:ext cx="365510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Построим график  уравнения</a:t>
            </a:r>
          </a:p>
          <a:p>
            <a:pPr marL="457200" indent="-457200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2х – у – 3 =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6" name="Таблица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173814"/>
              </p:ext>
            </p:extLst>
          </p:nvPr>
        </p:nvGraphicFramePr>
        <p:xfrm>
          <a:off x="2313586" y="2466976"/>
          <a:ext cx="1655763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4" name="TextBox 133"/>
          <p:cNvSpPr txBox="1"/>
          <p:nvPr/>
        </p:nvSpPr>
        <p:spPr>
          <a:xfrm>
            <a:off x="1676400" y="3513138"/>
            <a:ext cx="365510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Построим график  уравнения</a:t>
            </a:r>
          </a:p>
          <a:p>
            <a:pPr marL="457200" indent="-457200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х + 2у – 4 =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5" name="Таблица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253927"/>
              </p:ext>
            </p:extLst>
          </p:nvPr>
        </p:nvGraphicFramePr>
        <p:xfrm>
          <a:off x="2315636" y="4297456"/>
          <a:ext cx="1655763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14" marR="914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8" name="TextBox 157"/>
          <p:cNvSpPr txBox="1"/>
          <p:nvPr/>
        </p:nvSpPr>
        <p:spPr>
          <a:xfrm>
            <a:off x="1676400" y="5361694"/>
            <a:ext cx="323306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Прямые пересекаются в </a:t>
            </a:r>
          </a:p>
          <a:p>
            <a:pPr marL="457200" indent="-45720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единственной точке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А(2;1)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2393077" y="6067492"/>
            <a:ext cx="19768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Ответ: (2; 1) </a:t>
            </a:r>
          </a:p>
        </p:txBody>
      </p:sp>
      <p:pic>
        <p:nvPicPr>
          <p:cNvPr id="146" name="Рисунок 145"/>
          <p:cNvPicPr/>
          <p:nvPr/>
        </p:nvPicPr>
        <p:blipFill rotWithShape="1">
          <a:blip r:embed="rId5"/>
          <a:srcRect l="65901" t="40193" r="11651" b="21323"/>
          <a:stretch/>
        </p:blipFill>
        <p:spPr bwMode="auto">
          <a:xfrm>
            <a:off x="5488398" y="275332"/>
            <a:ext cx="6134266" cy="6212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27045" y="536468"/>
            <a:ext cx="2932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Решить систему уравнений:</a:t>
            </a:r>
          </a:p>
        </p:txBody>
      </p:sp>
      <p:pic>
        <p:nvPicPr>
          <p:cNvPr id="147" name="Рисунок 146"/>
          <p:cNvPicPr/>
          <p:nvPr/>
        </p:nvPicPr>
        <p:blipFill rotWithShape="1">
          <a:blip r:embed="rId6"/>
          <a:srcRect l="65260" t="40193" r="11637" b="20184"/>
          <a:stretch/>
        </p:blipFill>
        <p:spPr bwMode="auto">
          <a:xfrm>
            <a:off x="5526343" y="329069"/>
            <a:ext cx="6277964" cy="64367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8" name="Рисунок 147"/>
          <p:cNvPicPr/>
          <p:nvPr/>
        </p:nvPicPr>
        <p:blipFill rotWithShape="1">
          <a:blip r:embed="rId7"/>
          <a:srcRect l="65420" t="39909" r="11768" b="20753"/>
          <a:stretch/>
        </p:blipFill>
        <p:spPr bwMode="auto">
          <a:xfrm>
            <a:off x="5482609" y="188200"/>
            <a:ext cx="6272248" cy="6386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7" name="Прямоугольник 156"/>
          <p:cNvSpPr/>
          <p:nvPr/>
        </p:nvSpPr>
        <p:spPr>
          <a:xfrm rot="1669830">
            <a:off x="5978234" y="1428471"/>
            <a:ext cx="170021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2х – у – 3 = 0</a:t>
            </a:r>
          </a:p>
        </p:txBody>
      </p:sp>
      <p:sp>
        <p:nvSpPr>
          <p:cNvPr id="132" name="Прямоугольник 131"/>
          <p:cNvSpPr/>
          <p:nvPr/>
        </p:nvSpPr>
        <p:spPr>
          <a:xfrm rot="17839624">
            <a:off x="6833367" y="5222158"/>
            <a:ext cx="1680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ru-R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 + 2у – 4 = 0</a:t>
            </a:r>
          </a:p>
        </p:txBody>
      </p:sp>
      <p:sp>
        <p:nvSpPr>
          <p:cNvPr id="7" name="Овал 6"/>
          <p:cNvSpPr/>
          <p:nvPr/>
        </p:nvSpPr>
        <p:spPr>
          <a:xfrm>
            <a:off x="9108141" y="3056964"/>
            <a:ext cx="143435" cy="152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305192" y="2747699"/>
            <a:ext cx="1843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(2; 1)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96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58" grpId="0"/>
      <p:bldP spid="159" grpId="0"/>
      <p:bldP spid="157" grpId="0"/>
      <p:bldP spid="132" grpId="0"/>
      <p:bldP spid="7" grpId="1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Прямоугольник 2"/>
          <p:cNvSpPr>
            <a:spLocks noChangeArrowheads="1"/>
          </p:cNvSpPr>
          <p:nvPr/>
        </p:nvSpPr>
        <p:spPr bwMode="auto">
          <a:xfrm>
            <a:off x="1586707" y="35075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Как определить сколько решений имеет система уравнений </a:t>
            </a:r>
          </a:p>
          <a:p>
            <a:pPr algn="ctr" eaLnBrk="1" hangingPunct="1"/>
            <a:r>
              <a:rPr lang="ru-RU" altLang="ru-RU" sz="28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без построения графиков?</a:t>
            </a:r>
          </a:p>
        </p:txBody>
      </p:sp>
      <p:pic>
        <p:nvPicPr>
          <p:cNvPr id="4" name="Picture 3" descr="http://www.csub.edu/ssricrem/What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038" y="4005263"/>
            <a:ext cx="1858962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506709"/>
              </p:ext>
            </p:extLst>
          </p:nvPr>
        </p:nvGraphicFramePr>
        <p:xfrm>
          <a:off x="1586707" y="863139"/>
          <a:ext cx="523950" cy="836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Уравнение" r:id="rId5" imgW="164880" imgH="215640" progId="Equation.3">
                  <p:embed/>
                </p:oleObj>
              </mc:Choice>
              <mc:Fallback>
                <p:oleObj name="Уравнение" r:id="rId5" imgW="164880" imgH="215640" progId="Equation.3">
                  <p:embed/>
                  <p:pic>
                    <p:nvPicPr>
                      <p:cNvPr id="20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6707" y="863139"/>
                        <a:ext cx="523950" cy="8366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514933"/>
              </p:ext>
            </p:extLst>
          </p:nvPr>
        </p:nvGraphicFramePr>
        <p:xfrm>
          <a:off x="1919290" y="908050"/>
          <a:ext cx="1537626" cy="68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Формула" r:id="rId7" imgW="1066680" imgH="609480" progId="Equation.3">
                  <p:embed/>
                </p:oleObj>
              </mc:Choice>
              <mc:Fallback>
                <p:oleObj name="Формула" r:id="rId7" imgW="1066680" imgH="609480" progId="Equation.3">
                  <p:embed/>
                  <p:pic>
                    <p:nvPicPr>
                      <p:cNvPr id="205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90" y="908050"/>
                        <a:ext cx="1537626" cy="684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691642"/>
              </p:ext>
            </p:extLst>
          </p:nvPr>
        </p:nvGraphicFramePr>
        <p:xfrm>
          <a:off x="4861480" y="1036621"/>
          <a:ext cx="512061" cy="960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Формула" r:id="rId9" imgW="164885" imgH="215619" progId="Equation.3">
                  <p:embed/>
                </p:oleObj>
              </mc:Choice>
              <mc:Fallback>
                <p:oleObj name="Формула" r:id="rId9" imgW="164885" imgH="215619" progId="Equation.3">
                  <p:embed/>
                  <p:pic>
                    <p:nvPicPr>
                      <p:cNvPr id="2052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480" y="1036621"/>
                        <a:ext cx="512061" cy="9606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770001"/>
              </p:ext>
            </p:extLst>
          </p:nvPr>
        </p:nvGraphicFramePr>
        <p:xfrm>
          <a:off x="8328026" y="685802"/>
          <a:ext cx="541168" cy="946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Формула" r:id="rId11" imgW="164885" imgH="215619" progId="Equation.3">
                  <p:embed/>
                </p:oleObj>
              </mc:Choice>
              <mc:Fallback>
                <p:oleObj name="Формула" r:id="rId11" imgW="164885" imgH="215619" progId="Equation.3">
                  <p:embed/>
                  <p:pic>
                    <p:nvPicPr>
                      <p:cNvPr id="20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026" y="685802"/>
                        <a:ext cx="541168" cy="946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152300"/>
              </p:ext>
            </p:extLst>
          </p:nvPr>
        </p:nvGraphicFramePr>
        <p:xfrm>
          <a:off x="5142402" y="1081498"/>
          <a:ext cx="1428369" cy="714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Формула" r:id="rId12" imgW="914400" imgH="609480" progId="Equation.3">
                  <p:embed/>
                </p:oleObj>
              </mc:Choice>
              <mc:Fallback>
                <p:oleObj name="Формула" r:id="rId12" imgW="914400" imgH="609480" progId="Equation.3">
                  <p:embed/>
                  <p:pic>
                    <p:nvPicPr>
                      <p:cNvPr id="205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2402" y="1081498"/>
                        <a:ext cx="1428369" cy="7147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937825"/>
              </p:ext>
            </p:extLst>
          </p:nvPr>
        </p:nvGraphicFramePr>
        <p:xfrm>
          <a:off x="8616157" y="788595"/>
          <a:ext cx="1938524" cy="684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Формула" r:id="rId14" imgW="1041120" imgH="609480" progId="Equation.3">
                  <p:embed/>
                </p:oleObj>
              </mc:Choice>
              <mc:Fallback>
                <p:oleObj name="Формула" r:id="rId14" imgW="1041120" imgH="609480" progId="Equation.3">
                  <p:embed/>
                  <p:pic>
                    <p:nvPicPr>
                      <p:cNvPr id="2055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6157" y="788595"/>
                        <a:ext cx="1938524" cy="6844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434161"/>
              </p:ext>
            </p:extLst>
          </p:nvPr>
        </p:nvGraphicFramePr>
        <p:xfrm>
          <a:off x="8328026" y="1542990"/>
          <a:ext cx="576263" cy="806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Формула" r:id="rId16" imgW="164885" imgH="215619" progId="Equation.3">
                  <p:embed/>
                </p:oleObj>
              </mc:Choice>
              <mc:Fallback>
                <p:oleObj name="Формула" r:id="rId16" imgW="164885" imgH="215619" progId="Equation.3">
                  <p:embed/>
                  <p:pic>
                    <p:nvPicPr>
                      <p:cNvPr id="3687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026" y="1542990"/>
                        <a:ext cx="576263" cy="8065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656638" y="1412877"/>
            <a:ext cx="172620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= 3х 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eaLnBrk="1" hangingPunct="1"/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= 3х 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eaLnBrk="1" hangingPunct="1"/>
            <a:endParaRPr lang="ru-RU" altLang="ru-RU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32148" y="1783446"/>
            <a:ext cx="29511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≠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прямые 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пересекаются</a:t>
            </a:r>
            <a:endParaRPr lang="ru-RU" altLang="ru-RU" sz="20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имеет одно решение!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11676" y="1916113"/>
            <a:ext cx="3294063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прямые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параллельны</a:t>
            </a:r>
            <a:endParaRPr lang="ru-RU" sz="20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не имеет </a:t>
            </a: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en-US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несовместимая)!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367213" y="1196975"/>
            <a:ext cx="7563" cy="528211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24788" y="1125538"/>
            <a:ext cx="64153" cy="535355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072439" y="2232130"/>
            <a:ext cx="28432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i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alt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прямые </a:t>
            </a:r>
            <a:r>
              <a:rPr lang="ru-RU" alt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совпадают</a:t>
            </a:r>
            <a:endParaRPr lang="ru-RU" altLang="ru-RU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 имеет бесконечно много решений (она неопределённая)!</a:t>
            </a:r>
          </a:p>
        </p:txBody>
      </p:sp>
      <p:cxnSp>
        <p:nvCxnSpPr>
          <p:cNvPr id="168" name="Прямая соединительная линия 167"/>
          <p:cNvCxnSpPr/>
          <p:nvPr/>
        </p:nvCxnSpPr>
        <p:spPr>
          <a:xfrm>
            <a:off x="2387915" y="1196975"/>
            <a:ext cx="215900" cy="0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 flipV="1">
            <a:off x="2532063" y="1565738"/>
            <a:ext cx="364190" cy="429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/>
          <p:nvPr/>
        </p:nvCxnSpPr>
        <p:spPr>
          <a:xfrm>
            <a:off x="5656344" y="1396026"/>
            <a:ext cx="360363" cy="0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>
            <a:off x="5676404" y="1773238"/>
            <a:ext cx="360363" cy="0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Рисунок 148"/>
          <p:cNvPicPr/>
          <p:nvPr/>
        </p:nvPicPr>
        <p:blipFill rotWithShape="1">
          <a:blip r:embed="rId17"/>
          <a:srcRect l="46651" t="50456" r="38268" b="20877"/>
          <a:stretch/>
        </p:blipFill>
        <p:spPr bwMode="auto">
          <a:xfrm>
            <a:off x="1111502" y="3277802"/>
            <a:ext cx="3099681" cy="3201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0" name="Рисунок 149"/>
          <p:cNvPicPr/>
          <p:nvPr/>
        </p:nvPicPr>
        <p:blipFill rotWithShape="1">
          <a:blip r:embed="rId18"/>
          <a:srcRect l="46832" t="50856" r="38429" b="22860"/>
          <a:stretch/>
        </p:blipFill>
        <p:spPr bwMode="auto">
          <a:xfrm>
            <a:off x="8188101" y="3341406"/>
            <a:ext cx="3277758" cy="31376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1" name="Рисунок 150"/>
          <p:cNvPicPr/>
          <p:nvPr/>
        </p:nvPicPr>
        <p:blipFill rotWithShape="1">
          <a:blip r:embed="rId19"/>
          <a:srcRect l="46673" t="50528" r="38268" b="20993"/>
          <a:stretch/>
        </p:blipFill>
        <p:spPr bwMode="auto">
          <a:xfrm>
            <a:off x="4652535" y="3277802"/>
            <a:ext cx="3016222" cy="3201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56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640263" y="1287463"/>
          <a:ext cx="29845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Формула" r:id="rId3" imgW="1193760" imgH="482400" progId="Equation.3">
                  <p:embed/>
                </p:oleObj>
              </mc:Choice>
              <mc:Fallback>
                <p:oleObj name="Формула" r:id="rId3" imgW="1193760" imgH="482400" progId="Equation.3">
                  <p:embed/>
                  <p:pic>
                    <p:nvPicPr>
                      <p:cNvPr id="40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263" y="1287463"/>
                        <a:ext cx="2984500" cy="1204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38519" y="107385"/>
            <a:ext cx="94936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ru-RU" sz="3600" b="1" dirty="0">
                <a:solidFill>
                  <a:schemeClr val="accent1"/>
                </a:solidFill>
                <a:cs typeface="Times New Roman" pitchFamily="18" charset="0"/>
              </a:rPr>
              <a:t>Количество  решений </a:t>
            </a:r>
            <a:r>
              <a:rPr lang="ru-RU" sz="3600" b="1" dirty="0">
                <a:solidFill>
                  <a:schemeClr val="accent1"/>
                </a:solidFill>
                <a:ea typeface="Arial Unicode MS"/>
                <a:cs typeface="Times New Roman" pitchFamily="18" charset="0"/>
              </a:rPr>
              <a:t>двух линейных уравнений </a:t>
            </a:r>
            <a:r>
              <a:rPr lang="ru-RU" sz="3600" b="1" dirty="0" smtClean="0">
                <a:solidFill>
                  <a:schemeClr val="accent1"/>
                </a:solidFill>
                <a:ea typeface="Arial Unicode MS"/>
                <a:cs typeface="Times New Roman" pitchFamily="18" charset="0"/>
              </a:rPr>
              <a:t>с  </a:t>
            </a:r>
            <a:r>
              <a:rPr lang="ru-RU" sz="3600" b="1" dirty="0">
                <a:solidFill>
                  <a:schemeClr val="accent1"/>
                </a:solidFill>
                <a:ea typeface="Arial Unicode MS"/>
                <a:cs typeface="Times New Roman" pitchFamily="18" charset="0"/>
              </a:rPr>
              <a:t>двумя переменными.</a:t>
            </a:r>
            <a:endParaRPr lang="ru-RU" sz="3600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631950" y="2266950"/>
            <a:ext cx="8001000" cy="1119188"/>
            <a:chOff x="395420" y="1844780"/>
            <a:chExt cx="8002245" cy="1119037"/>
          </a:xfrm>
        </p:grpSpPr>
        <p:graphicFrame>
          <p:nvGraphicFramePr>
            <p:cNvPr id="4101" name="Object 3"/>
            <p:cNvGraphicFramePr>
              <a:graphicFrameLocks noChangeAspect="1"/>
            </p:cNvGraphicFramePr>
            <p:nvPr/>
          </p:nvGraphicFramePr>
          <p:xfrm>
            <a:off x="395420" y="1844780"/>
            <a:ext cx="2763581" cy="10800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1" name="Формула" r:id="rId5" imgW="1104840" imgH="431640" progId="Equation.3">
                    <p:embed/>
                  </p:oleObj>
                </mc:Choice>
                <mc:Fallback>
                  <p:oleObj name="Формула" r:id="rId5" imgW="1104840" imgH="431640" progId="Equation.3">
                    <p:embed/>
                    <p:pic>
                      <p:nvPicPr>
                        <p:cNvPr id="410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420" y="1844780"/>
                          <a:ext cx="2763581" cy="10800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1" name="TextBox 7"/>
            <p:cNvSpPr txBox="1">
              <a:spLocks noChangeArrowheads="1"/>
            </p:cNvSpPr>
            <p:nvPr/>
          </p:nvSpPr>
          <p:spPr bwMode="auto">
            <a:xfrm>
              <a:off x="3131800" y="2132820"/>
              <a:ext cx="526586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то </a:t>
              </a:r>
              <a:r>
                <a:rPr lang="ru-RU" altLang="ru-RU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прямые пересекаются </a:t>
              </a:r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система</a:t>
              </a:r>
            </a:p>
            <a:p>
              <a:pPr eaLnBrk="1" hangingPunct="1"/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имеет </a:t>
              </a:r>
              <a:r>
                <a:rPr lang="ru-RU" altLang="ru-RU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единственное решение.</a:t>
              </a:r>
            </a:p>
          </p:txBody>
        </p:sp>
      </p:grpSp>
      <p:grpSp>
        <p:nvGrpSpPr>
          <p:cNvPr id="7" name="Группа 9"/>
          <p:cNvGrpSpPr>
            <a:grpSpLocks/>
          </p:cNvGrpSpPr>
          <p:nvPr/>
        </p:nvGrpSpPr>
        <p:grpSpPr bwMode="auto">
          <a:xfrm>
            <a:off x="1609725" y="3300413"/>
            <a:ext cx="9094788" cy="1416050"/>
            <a:chOff x="-16890" y="1845170"/>
            <a:chExt cx="9094311" cy="1415969"/>
          </a:xfrm>
        </p:grpSpPr>
        <p:graphicFrame>
          <p:nvGraphicFramePr>
            <p:cNvPr id="4100" name="Object 4"/>
            <p:cNvGraphicFramePr>
              <a:graphicFrameLocks noChangeAspect="1"/>
            </p:cNvGraphicFramePr>
            <p:nvPr/>
          </p:nvGraphicFramePr>
          <p:xfrm>
            <a:off x="-16890" y="1845170"/>
            <a:ext cx="3589338" cy="1079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2" name="Формула" r:id="rId7" imgW="1434960" imgH="431640" progId="Equation.3">
                    <p:embed/>
                  </p:oleObj>
                </mc:Choice>
                <mc:Fallback>
                  <p:oleObj name="Формула" r:id="rId7" imgW="1434960" imgH="431640" progId="Equation.3">
                    <p:embed/>
                    <p:pic>
                      <p:nvPicPr>
                        <p:cNvPr id="410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6890" y="1845170"/>
                          <a:ext cx="3589338" cy="1079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0" name="TextBox 11"/>
            <p:cNvSpPr txBox="1">
              <a:spLocks noChangeArrowheads="1"/>
            </p:cNvSpPr>
            <p:nvPr/>
          </p:nvSpPr>
          <p:spPr bwMode="auto">
            <a:xfrm>
              <a:off x="3563860" y="2060810"/>
              <a:ext cx="551356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то </a:t>
              </a:r>
              <a:r>
                <a:rPr lang="ru-RU" altLang="ru-RU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прямые параллельны </a:t>
              </a:r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система не</a:t>
              </a:r>
            </a:p>
            <a:p>
              <a:pPr eaLnBrk="1" hangingPunct="1"/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имеет </a:t>
              </a:r>
              <a:r>
                <a:rPr lang="ru-RU" altLang="ru-RU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решений. </a:t>
              </a:r>
              <a:r>
                <a:rPr lang="ru-RU" altLang="ru-RU" sz="2400" b="1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Система называется</a:t>
              </a:r>
            </a:p>
            <a:p>
              <a:pPr eaLnBrk="1" hangingPunct="1"/>
              <a:r>
                <a:rPr lang="ru-RU" altLang="ru-RU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несовместной.</a:t>
              </a:r>
            </a:p>
          </p:txBody>
        </p:sp>
      </p:grpSp>
      <p:grpSp>
        <p:nvGrpSpPr>
          <p:cNvPr id="8" name="Группа 12"/>
          <p:cNvGrpSpPr>
            <a:grpSpLocks/>
          </p:cNvGrpSpPr>
          <p:nvPr/>
        </p:nvGrpSpPr>
        <p:grpSpPr bwMode="auto">
          <a:xfrm>
            <a:off x="1631950" y="4595814"/>
            <a:ext cx="8631238" cy="1785937"/>
            <a:chOff x="-16890" y="1845170"/>
            <a:chExt cx="8630722" cy="1785300"/>
          </a:xfrm>
        </p:grpSpPr>
        <p:graphicFrame>
          <p:nvGraphicFramePr>
            <p:cNvPr id="4099" name="Object 5"/>
            <p:cNvGraphicFramePr>
              <a:graphicFrameLocks noChangeAspect="1"/>
            </p:cNvGraphicFramePr>
            <p:nvPr/>
          </p:nvGraphicFramePr>
          <p:xfrm>
            <a:off x="-16890" y="1845170"/>
            <a:ext cx="3589338" cy="1079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3" name="Формула" r:id="rId9" imgW="1434960" imgH="431640" progId="Equation.3">
                    <p:embed/>
                  </p:oleObj>
                </mc:Choice>
                <mc:Fallback>
                  <p:oleObj name="Формула" r:id="rId9" imgW="1434960" imgH="431640" progId="Equation.3">
                    <p:embed/>
                    <p:pic>
                      <p:nvPicPr>
                        <p:cNvPr id="409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6890" y="1845170"/>
                          <a:ext cx="3589338" cy="1079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9" name="TextBox 14"/>
            <p:cNvSpPr txBox="1">
              <a:spLocks noChangeArrowheads="1"/>
            </p:cNvSpPr>
            <p:nvPr/>
          </p:nvSpPr>
          <p:spPr bwMode="auto">
            <a:xfrm>
              <a:off x="3563860" y="2060810"/>
              <a:ext cx="5049972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b="1" i="1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то </a:t>
              </a:r>
              <a:r>
                <a:rPr lang="ru-RU" altLang="ru-RU" sz="2400" b="1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прямые совпадают </a:t>
              </a:r>
              <a:r>
                <a:rPr lang="ru-RU" altLang="ru-RU" sz="2400" b="1" i="1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система</a:t>
              </a:r>
            </a:p>
            <a:p>
              <a:pPr eaLnBrk="1" hangingPunct="1"/>
              <a:r>
                <a:rPr lang="ru-RU" altLang="ru-RU" sz="2400" b="1" i="1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2400" b="1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имеет бесконечно много решений. </a:t>
              </a:r>
            </a:p>
            <a:p>
              <a:pPr eaLnBrk="1" hangingPunct="1"/>
              <a:r>
                <a:rPr lang="ru-RU" altLang="ru-RU" sz="2400" b="1" i="1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Система называется</a:t>
              </a:r>
            </a:p>
            <a:p>
              <a:pPr eaLnBrk="1" hangingPunct="1"/>
              <a:r>
                <a:rPr lang="ru-RU" altLang="ru-RU" sz="2400" b="1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неопределенной.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133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779930" y="2330824"/>
            <a:ext cx="1039906" cy="1048871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79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4 -0.2625 L 0.81289 0.333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71" y="2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289 0.33356 L -0.01654 -0.2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71" y="-2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0065 -0.30116 L -0.04258 0.368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61" y="3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58 0.36806 L 0.80065 -0.3011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61" y="-3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54 -0.2625 L 0.79974 -0.2625 L 0.79974 0.41574 L -0.01654 0.41574 L -0.01654 -0.2625 Z " pathEditMode="relative" rAng="0" ptsTypes="AAAAA">
                                      <p:cBhvr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07" y="3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path" presetSubtype="0" accel="50000" decel="5000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33773 L 0.04909 0.50394 L 0.09492 -0.33773 L 0.14401 0.50394 L 0.1931 -0.33773 L 0.23893 0.50394 L 0.28815 -0.33773 L 0.33398 0.50394 L 0.38307 -0.33773 L 0.43216 0.50394 L 0.478 -0.33773 L 0.52721 0.50394 L 0.57305 -0.33773 L 0.62201 0.50394 L 0.67122 -0.33773 L 0.71706 0.50394 L 0.76628 -0.33773 " pathEditMode="relative" rAng="0" ptsTypes="AAAAAAAAAAAAAAAAA">
                                      <p:cBhvr>
                                        <p:cTn id="34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07" y="4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237 0.10903 C 0.82721 -0.14745 0.64284 -0.36967 0.39583 -0.38449 C 0.16003 -0.40509 -0.06107 -0.23171 -0.07578 0.01621 C -0.0944 0.24699 0.06094 0.46019 0.28164 0.47709 C 0.48412 0.48843 0.67604 0.34607 0.69102 0.13172 C 0.70534 -0.06389 0.5763 -0.24768 0.38854 -0.2625 C 0.21537 -0.27407 0.05378 -0.15578 0.04271 0.02408 C 0.03151 0.18496 0.13425 0.34236 0.2888 0.34977 C 0.42904 0.36111 0.56172 0.26899 0.57279 0.12408 C 0.58008 -0.00694 0.50287 -0.13264 0.38099 -0.14051 C 0.27448 -0.14745 0.16732 -0.07963 0.16003 0.03218 C 0.1526 0.12824 0.20768 0.21945 0.29662 0.22732 C 0.36992 0.23542 0.44766 0.19283 0.45091 0.1169 C 0.45859 0.05602 0.42904 -0.01064 0.3737 -0.01828 C 0.32969 -0.01828 0.28555 -0.00231 0.27773 0.03912 C 0.27448 0.06644 0.28164 0.09352 0.30378 0.10533 C 0.31471 0.10903 0.32227 0.10903 0.33333 0.10533 " pathEditMode="relative" rAng="0" ptsTypes="AAAAAAAAAAAAAAAAA">
                                      <p:cBhvr>
                                        <p:cTn id="38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440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6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75 0.14144 C -0.03021 -0.12037 0.14961 -0.34791 0.39076 -0.36365 C 0.6207 -0.38333 0.83659 -0.20671 0.85117 0.04746 C 0.86888 0.28287 0.7181 0.50162 0.50221 0.51783 C 0.30456 0.5294 0.11732 0.38449 0.10273 0.16505 C 0.08867 -0.03449 0.21471 -0.22291 0.39779 -0.23819 C 0.56693 -0.25023 0.72513 -0.12847 0.73581 0.05533 C 0.74675 0.21968 0.64596 0.38079 0.49518 0.3882 C 0.35846 0.4 0.22878 0.30556 0.21797 0.15672 C 0.21081 0.02361 0.28633 -0.10509 0.40521 -0.11319 C 0.50925 -0.12037 0.61367 -0.05069 0.6207 0.06343 C 0.62813 0.16158 0.57435 0.25486 0.48737 0.2632 C 0.41602 0.2713 0.3401 0.22778 0.33685 0.14977 C 0.32943 0.08727 0.35846 0.01991 0.41224 0.01181 C 0.45534 0.01181 0.49857 0.02801 0.50599 0.07084 C 0.50925 0.09792 0.50221 0.12616 0.4806 0.13774 C 0.46992 0.14144 0.46237 0.14144 0.45156 0.13774 " pathEditMode="relative" rAng="0" ptsTypes="AAAAAAAAAAAAAAAAA">
                                      <p:cBhvr>
                                        <p:cTn id="42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72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path" presetSubtype="0" accel="50000" decel="5000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C -3.95833E-6 0.1507 0.09375 0.27315 0.20886 0.27315 C 0.34427 0.27315 0.39323 0.13704 0.41407 0.05486 L 0.43503 -0.05486 C 0.45586 -0.13704 0.50795 -0.27292 0.66107 -0.27292 C 0.7586 -0.27292 0.87019 -0.15069 0.87019 -7.40741E-7 C 0.87019 0.1507 0.7586 0.27315 0.66107 0.27315 C 0.50795 0.27315 0.45586 0.13704 0.43503 0.05486 L 0.41407 -0.05486 C 0.39323 -0.13704 0.34427 -0.27292 0.20886 -0.27292 C 0.09375 -0.27292 -3.95833E-6 -0.15069 -3.95833E-6 -7.40741E-7 Z " pathEditMode="relative" rAng="0" ptsTypes="AAAAAAAAAAA">
                                      <p:cBhvr>
                                        <p:cTn id="4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07407E-6 C -3.95833E-6 0.16388 0.09154 0.29722 0.20391 0.29722 C 0.3362 0.29722 0.38386 0.14907 0.4043 0.05949 L 0.42461 -0.05973 C 0.44493 -0.14931 0.49584 -0.29723 0.64532 -0.29723 C 0.7405 -0.29723 0.84935 -0.16412 0.84935 4.07407E-6 C 0.84935 0.16388 0.7405 0.29722 0.64532 0.29722 C 0.49584 0.29722 0.44493 0.14907 0.42461 0.05949 L 0.4043 -0.05973 C 0.38386 -0.14931 0.3362 -0.29723 0.20391 -0.29723 C 0.09154 -0.29723 -3.95833E-6 -0.16412 -3.95833E-6 4.07407E-6 Z " pathEditMode="relative" rAng="0" ptsTypes="AAAAAAAAAAA">
                                      <p:cBhvr>
                                        <p:cTn id="50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6" grpId="9" animBg="1"/>
      <p:bldP spid="6" grpId="10" animBg="1"/>
      <p:bldP spid="6" grpId="11" animBg="1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234</TotalTime>
  <Words>460</Words>
  <Application>Microsoft Office PowerPoint</Application>
  <PresentationFormat>Широкоэкранный</PresentationFormat>
  <Paragraphs>91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Unicode MS</vt:lpstr>
      <vt:lpstr>Calibri</vt:lpstr>
      <vt:lpstr>Calibri Light</vt:lpstr>
      <vt:lpstr>Cambria Math</vt:lpstr>
      <vt:lpstr>Times New Roman</vt:lpstr>
      <vt:lpstr>Метрополия</vt:lpstr>
      <vt:lpstr>Формула</vt:lpstr>
      <vt:lpstr>Уравнение</vt:lpstr>
      <vt:lpstr>Система линейных уравнений с двумя переменными. Графическое решение систем.</vt:lpstr>
      <vt:lpstr>Повторение</vt:lpstr>
      <vt:lpstr>Определение</vt:lpstr>
      <vt:lpstr>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часть</vt:lpstr>
      <vt:lpstr>Подведем итоги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линейных уравнений с двумя переменными. Графическое решение систем.</dc:title>
  <dc:creator>Администратор</dc:creator>
  <cp:lastModifiedBy>Администратор</cp:lastModifiedBy>
  <cp:revision>23</cp:revision>
  <dcterms:created xsi:type="dcterms:W3CDTF">2020-04-21T14:38:17Z</dcterms:created>
  <dcterms:modified xsi:type="dcterms:W3CDTF">2021-10-22T21:40:42Z</dcterms:modified>
</cp:coreProperties>
</file>